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notesMasterIdLst>
    <p:notesMasterId r:id="rId17"/>
  </p:notesMasterIdLst>
  <p:sldIdLst>
    <p:sldId id="256" r:id="rId2"/>
    <p:sldId id="257" r:id="rId3"/>
    <p:sldId id="283" r:id="rId4"/>
    <p:sldId id="267" r:id="rId5"/>
    <p:sldId id="275" r:id="rId6"/>
    <p:sldId id="269" r:id="rId7"/>
    <p:sldId id="273" r:id="rId8"/>
    <p:sldId id="287" r:id="rId9"/>
    <p:sldId id="271" r:id="rId10"/>
    <p:sldId id="270" r:id="rId11"/>
    <p:sldId id="288" r:id="rId12"/>
    <p:sldId id="289" r:id="rId13"/>
    <p:sldId id="266" r:id="rId14"/>
    <p:sldId id="278" r:id="rId15"/>
    <p:sldId id="28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136F"/>
    <a:srgbClr val="FF0000"/>
    <a:srgbClr val="FF6600"/>
    <a:srgbClr val="009900"/>
    <a:srgbClr val="FFFF00"/>
    <a:srgbClr val="0033CC"/>
    <a:srgbClr val="00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36" autoAdjust="0"/>
    <p:restoredTop sz="96619" autoAdjust="0"/>
  </p:normalViewPr>
  <p:slideViewPr>
    <p:cSldViewPr>
      <p:cViewPr varScale="1">
        <p:scale>
          <a:sx n="76" d="100"/>
          <a:sy n="76" d="100"/>
        </p:scale>
        <p:origin x="-11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23B2B-D2B0-430D-A491-EDF75A6CCA49}" type="datetimeFigureOut">
              <a:rPr lang="ru-RU" smtClean="0"/>
              <a:t>29.01.2021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9227E-4D4F-45BA-9144-BC2BB5425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167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D8E8FA-4613-42DA-8B92-8E3939C05CD1}" type="datetimeFigureOut">
              <a:rPr lang="ru-RU" smtClean="0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DB504-64C4-460A-83B6-36D5E1B203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62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402B47-F8D8-43D9-A4AC-5FA3E96C0A7B}" type="datetimeFigureOut">
              <a:rPr lang="ru-RU" smtClean="0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EFC1F-302B-46A6-BB5E-54DF2EA7D1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26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0B6FC1-28CA-499C-A8B1-4C63796CD155}" type="datetimeFigureOut">
              <a:rPr lang="ru-RU" smtClean="0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56859-14BC-4A05-A40E-D12359E699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50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423D82-91CD-47E9-82E2-C9C341FC4D5A}" type="datetimeFigureOut">
              <a:rPr lang="ru-RU" smtClean="0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882079-9A52-4AA3-AE71-F6A9BE8AB7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52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67534C-CF7B-48B6-B8C0-7169FDB5C51A}" type="datetimeFigureOut">
              <a:rPr lang="ru-RU" smtClean="0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C12B14-48CC-440E-9DF9-260D80615E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5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0D3680-F42D-4ED0-B831-0686C31D4F0F}" type="datetimeFigureOut">
              <a:rPr lang="ru-RU" smtClean="0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C2432-C7E4-44B4-9A5B-9296F30E51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648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338E28-4C58-471F-BF3C-5C5FF2788153}" type="datetimeFigureOut">
              <a:rPr lang="ru-RU" smtClean="0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64923-10A4-46AF-A298-CEF95E49C6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42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4EA785-9F1B-436C-893A-E831C9F4C433}" type="datetimeFigureOut">
              <a:rPr lang="ru-RU" smtClean="0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7DC16E-546C-4CD2-BF27-B883ECA42F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10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8BCA43-8232-4EE3-B3AE-2AB9A95A8219}" type="datetimeFigureOut">
              <a:rPr lang="ru-RU" smtClean="0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A8DA05-CDA1-4E54-B7CF-087D8AE6A9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339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AC3CF0-B369-40AA-8743-4CA7A1248ED1}" type="datetimeFigureOut">
              <a:rPr lang="ru-RU" smtClean="0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4C8A9-7558-4488-9FB8-AED238D073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96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EDBE56-C88F-4B16-B771-14C70DC05DCE}" type="datetimeFigureOut">
              <a:rPr lang="ru-RU" smtClean="0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9BC1FB-8091-49A1-947D-3143F8F96A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86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7D8E8FA-4613-42DA-8B92-8E3939C05CD1}" type="datetimeFigureOut">
              <a:rPr lang="ru-RU" smtClean="0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14DB504-64C4-460A-83B6-36D5E1B203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130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3728" y="1835688"/>
            <a:ext cx="1440160" cy="1845299"/>
          </a:xfrm>
          <a:prstGeom prst="flowChartOffpageConnector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336" y="1835688"/>
            <a:ext cx="1368152" cy="1854435"/>
          </a:xfrm>
          <a:prstGeom prst="flowChartOffpageConnector">
            <a:avLst/>
          </a:prstGeom>
        </p:spPr>
      </p:pic>
      <p:sp>
        <p:nvSpPr>
          <p:cNvPr id="13319" name="TextBox 9"/>
          <p:cNvSpPr txBox="1">
            <a:spLocks noChangeArrowheads="1"/>
          </p:cNvSpPr>
          <p:nvPr/>
        </p:nvSpPr>
        <p:spPr bwMode="auto">
          <a:xfrm>
            <a:off x="71438" y="5621851"/>
            <a:ext cx="9001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Шахматная нотация </a:t>
            </a:r>
            <a:endParaRPr lang="ru-RU" sz="3200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2484438" y="908052"/>
            <a:ext cx="4464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</a:t>
            </a:r>
            <a:endParaRPr lang="ru-RU" sz="2000" b="1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94" y="1236150"/>
            <a:ext cx="6476812" cy="43857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1702970"/>
            <a:ext cx="48965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01361" y="1456926"/>
            <a:ext cx="19442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Белые:</a:t>
            </a:r>
          </a:p>
        </p:txBody>
      </p:sp>
      <p:sp>
        <p:nvSpPr>
          <p:cNvPr id="23555" name="TextBox 5"/>
          <p:cNvSpPr txBox="1">
            <a:spLocks noChangeArrowheads="1"/>
          </p:cNvSpPr>
          <p:nvPr/>
        </p:nvSpPr>
        <p:spPr bwMode="auto">
          <a:xfrm>
            <a:off x="6135589" y="2057806"/>
            <a:ext cx="16201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Verdana" pitchFamily="34" charset="0"/>
              </a:rPr>
              <a:t>Король</a:t>
            </a:r>
          </a:p>
          <a:p>
            <a:r>
              <a:rPr lang="ru-RU" sz="2400" b="1" dirty="0">
                <a:latin typeface="Verdana" pitchFamily="34" charset="0"/>
              </a:rPr>
              <a:t>Ладья</a:t>
            </a:r>
          </a:p>
          <a:p>
            <a:r>
              <a:rPr lang="ru-RU" sz="2400" b="1" dirty="0">
                <a:latin typeface="Verdana" pitchFamily="34" charset="0"/>
              </a:rPr>
              <a:t>Ладья</a:t>
            </a:r>
          </a:p>
          <a:p>
            <a:r>
              <a:rPr lang="ru-RU" sz="2400" b="1" dirty="0">
                <a:latin typeface="Verdana" pitchFamily="34" charset="0"/>
              </a:rPr>
              <a:t>Слон</a:t>
            </a:r>
          </a:p>
          <a:p>
            <a:r>
              <a:rPr lang="ru-RU" sz="2400" b="1" dirty="0">
                <a:latin typeface="Verdana" pitchFamily="34" charset="0"/>
              </a:rPr>
              <a:t>Слон</a:t>
            </a:r>
          </a:p>
          <a:p>
            <a:r>
              <a:rPr lang="ru-RU" sz="2400" b="1" dirty="0">
                <a:latin typeface="Verdana" pitchFamily="34" charset="0"/>
              </a:rPr>
              <a:t>Пешка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33379" y="4391486"/>
            <a:ext cx="20738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Чёрные:</a:t>
            </a:r>
          </a:p>
        </p:txBody>
      </p:sp>
      <p:sp>
        <p:nvSpPr>
          <p:cNvPr id="23557" name="TextBox 7"/>
          <p:cNvSpPr txBox="1">
            <a:spLocks noChangeArrowheads="1"/>
          </p:cNvSpPr>
          <p:nvPr/>
        </p:nvSpPr>
        <p:spPr bwMode="auto">
          <a:xfrm>
            <a:off x="6127557" y="5058111"/>
            <a:ext cx="16849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Verdana" pitchFamily="34" charset="0"/>
              </a:rPr>
              <a:t>Король</a:t>
            </a:r>
          </a:p>
          <a:p>
            <a:r>
              <a:rPr lang="ru-RU" sz="2400" b="1" dirty="0">
                <a:latin typeface="Verdana" pitchFamily="34" charset="0"/>
              </a:rPr>
              <a:t>Ладья</a:t>
            </a:r>
          </a:p>
          <a:p>
            <a:r>
              <a:rPr lang="ru-RU" sz="2400" b="1" dirty="0">
                <a:latin typeface="Verdana" pitchFamily="34" charset="0"/>
              </a:rPr>
              <a:t>Ладья</a:t>
            </a:r>
          </a:p>
          <a:p>
            <a:r>
              <a:rPr lang="ru-RU" sz="2400" b="1" dirty="0">
                <a:latin typeface="Verdana" pitchFamily="34" charset="0"/>
              </a:rPr>
              <a:t>Пешка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1538" y="2080669"/>
            <a:ext cx="5832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е1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1541" y="2437854"/>
            <a:ext cx="6480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1538" y="2795044"/>
            <a:ext cx="5832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d8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1538" y="3152229"/>
            <a:ext cx="5832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d3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1541" y="3509419"/>
            <a:ext cx="7128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g7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1538" y="3938044"/>
            <a:ext cx="5832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f5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33317" y="5098698"/>
            <a:ext cx="5832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b2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33317" y="5455888"/>
            <a:ext cx="5832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a1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33317" y="5813073"/>
            <a:ext cx="5832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c2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33317" y="6170263"/>
            <a:ext cx="5832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a2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3" y="116632"/>
            <a:ext cx="7632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endParaRPr lang="ru-RU" sz="4000" b="1" spc="50" dirty="0" smtClean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«Кто быстрее»</a:t>
            </a:r>
            <a:endParaRPr lang="ru-RU" sz="40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1628800"/>
            <a:ext cx="1296144" cy="80021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342900" indent="-342900">
              <a:buFontTx/>
              <a:buAutoNum type="arabicPeriod"/>
            </a:pPr>
            <a:endParaRPr lang="ru-RU" b="1" dirty="0" smtClean="0">
              <a:solidFill>
                <a:prstClr val="black"/>
              </a:solidFill>
            </a:endParaRPr>
          </a:p>
          <a:p>
            <a:r>
              <a:rPr lang="ru-RU" sz="2800" b="1" dirty="0" smtClean="0">
                <a:solidFill>
                  <a:prstClr val="black"/>
                </a:solidFill>
              </a:rPr>
              <a:t>   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844823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С</a:t>
            </a:r>
            <a:r>
              <a:rPr lang="ru-RU" sz="2000" b="1" dirty="0" smtClean="0">
                <a:solidFill>
                  <a:prstClr val="black"/>
                </a:solidFill>
              </a:rPr>
              <a:t>оветы </a:t>
            </a:r>
            <a:r>
              <a:rPr lang="ru-RU" sz="2000" b="1" dirty="0">
                <a:solidFill>
                  <a:prstClr val="black"/>
                </a:solidFill>
              </a:rPr>
              <a:t>принцу </a:t>
            </a:r>
            <a:r>
              <a:rPr lang="ru-RU" sz="2000" b="1" dirty="0" smtClean="0">
                <a:solidFill>
                  <a:prstClr val="black"/>
                </a:solidFill>
              </a:rPr>
              <a:t>Хуану.  </a:t>
            </a:r>
            <a:r>
              <a:rPr lang="ru-RU" sz="2000" b="1" dirty="0">
                <a:solidFill>
                  <a:prstClr val="black"/>
                </a:solidFill>
              </a:rPr>
              <a:t>К</a:t>
            </a:r>
            <a:r>
              <a:rPr lang="ru-RU" sz="2000" b="1" dirty="0" smtClean="0">
                <a:solidFill>
                  <a:prstClr val="black"/>
                </a:solidFill>
              </a:rPr>
              <a:t>ак </a:t>
            </a:r>
            <a:r>
              <a:rPr lang="ru-RU" sz="2000" b="1" dirty="0">
                <a:solidFill>
                  <a:prstClr val="black"/>
                </a:solidFill>
              </a:rPr>
              <a:t>правильно разыгрывать </a:t>
            </a:r>
            <a:r>
              <a:rPr lang="ru-RU" sz="2000" b="1" dirty="0" smtClean="0">
                <a:solidFill>
                  <a:prstClr val="black"/>
                </a:solidFill>
              </a:rPr>
              <a:t>партию.</a:t>
            </a:r>
            <a:endParaRPr lang="ru-RU" sz="2000" b="1" dirty="0">
              <a:solidFill>
                <a:prstClr val="black"/>
              </a:solidFill>
            </a:endParaRPr>
          </a:p>
          <a:p>
            <a:pPr algn="just"/>
            <a:r>
              <a:rPr lang="ru-RU" b="1" dirty="0">
                <a:solidFill>
                  <a:prstClr val="black"/>
                </a:solidFill>
              </a:rPr>
              <a:t>«</a:t>
            </a:r>
            <a:r>
              <a:rPr lang="ru-RU" dirty="0">
                <a:solidFill>
                  <a:prstClr val="black"/>
                </a:solidFill>
              </a:rPr>
              <a:t>Ваше высочество играет королевской пешкой на четыре пункта, считая </a:t>
            </a:r>
            <a:r>
              <a:rPr lang="ru-RU" dirty="0" smtClean="0">
                <a:solidFill>
                  <a:prstClr val="black"/>
                </a:solidFill>
              </a:rPr>
              <a:t>от позиции </a:t>
            </a:r>
            <a:r>
              <a:rPr lang="ru-RU" dirty="0">
                <a:solidFill>
                  <a:prstClr val="black"/>
                </a:solidFill>
              </a:rPr>
              <a:t>короля. И если противник играет так же, вы играете </a:t>
            </a:r>
            <a:r>
              <a:rPr lang="ru-RU" dirty="0" smtClean="0">
                <a:solidFill>
                  <a:prstClr val="black"/>
                </a:solidFill>
              </a:rPr>
              <a:t>королевским конем </a:t>
            </a:r>
            <a:r>
              <a:rPr lang="ru-RU" dirty="0">
                <a:solidFill>
                  <a:prstClr val="black"/>
                </a:solidFill>
              </a:rPr>
              <a:t>на три пункта, считая от позиции королевского слона. И если </a:t>
            </a:r>
            <a:r>
              <a:rPr lang="ru-RU" dirty="0" smtClean="0">
                <a:solidFill>
                  <a:prstClr val="black"/>
                </a:solidFill>
              </a:rPr>
              <a:t>тот защищает </a:t>
            </a:r>
            <a:r>
              <a:rPr lang="ru-RU" dirty="0">
                <a:solidFill>
                  <a:prstClr val="black"/>
                </a:solidFill>
              </a:rPr>
              <a:t>пешку пешкой королевского слона, вы берете его пешку конем. </a:t>
            </a:r>
            <a:r>
              <a:rPr lang="ru-RU" dirty="0" smtClean="0">
                <a:solidFill>
                  <a:prstClr val="black"/>
                </a:solidFill>
              </a:rPr>
              <a:t>И если </a:t>
            </a:r>
            <a:r>
              <a:rPr lang="ru-RU" dirty="0">
                <a:solidFill>
                  <a:prstClr val="black"/>
                </a:solidFill>
              </a:rPr>
              <a:t>он берет пешкой, вы даете ему шах ферзем на четыре пункта, считая от его королевской ладьи. И если он закрывается пешкой, вы берете его королевскую пешку и даете шах, нападая на ладью</a:t>
            </a:r>
            <a:r>
              <a:rPr lang="ru-RU" b="1" dirty="0" smtClean="0">
                <a:solidFill>
                  <a:prstClr val="black"/>
                </a:solidFill>
              </a:rPr>
              <a:t>»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r>
              <a:rPr lang="ru-RU" dirty="0">
                <a:solidFill>
                  <a:prstClr val="black"/>
                </a:solidFill>
              </a:rPr>
              <a:t> </a:t>
            </a:r>
            <a:endParaRPr lang="ru-RU" dirty="0" smtClean="0">
              <a:solidFill>
                <a:prstClr val="black"/>
              </a:solidFill>
            </a:endParaRPr>
          </a:p>
          <a:p>
            <a:pPr algn="just"/>
            <a:endParaRPr lang="ru-RU" b="1" dirty="0" smtClean="0">
              <a:solidFill>
                <a:prstClr val="black"/>
              </a:solidFill>
            </a:endParaRPr>
          </a:p>
          <a:p>
            <a:pPr algn="just"/>
            <a:r>
              <a:rPr lang="ru-RU" b="1" dirty="0" smtClean="0">
                <a:solidFill>
                  <a:prstClr val="black"/>
                </a:solidFill>
              </a:rPr>
              <a:t>Автор - </a:t>
            </a:r>
            <a:r>
              <a:rPr lang="ru-RU" b="1" dirty="0">
                <a:solidFill>
                  <a:prstClr val="black"/>
                </a:solidFill>
              </a:rPr>
              <a:t>известный испанский шахматист </a:t>
            </a:r>
            <a:r>
              <a:rPr lang="ru-RU" b="1" dirty="0" err="1" smtClean="0">
                <a:solidFill>
                  <a:prstClr val="black"/>
                </a:solidFill>
              </a:rPr>
              <a:t>Лусена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</a:p>
          <a:p>
            <a:pPr algn="just"/>
            <a:endParaRPr lang="ru-RU" b="1" dirty="0">
              <a:solidFill>
                <a:prstClr val="black"/>
              </a:solidFill>
            </a:endParaRP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</a:rPr>
              <a:t>1. </a:t>
            </a:r>
            <a:r>
              <a:rPr lang="ru-RU" sz="1600" b="1" dirty="0">
                <a:solidFill>
                  <a:srgbClr val="002060"/>
                </a:solidFill>
              </a:rPr>
              <a:t>е2-е4 e7-e5 </a:t>
            </a:r>
            <a:r>
              <a:rPr lang="ru-RU" sz="1600" b="1" dirty="0" smtClean="0">
                <a:solidFill>
                  <a:srgbClr val="002060"/>
                </a:solidFill>
              </a:rPr>
              <a:t> 2. </a:t>
            </a:r>
            <a:r>
              <a:rPr lang="en-US" sz="1600" b="1" dirty="0" smtClean="0">
                <a:solidFill>
                  <a:srgbClr val="002060"/>
                </a:solidFill>
              </a:rPr>
              <a:t>Kg1-f3 </a:t>
            </a:r>
            <a:r>
              <a:rPr lang="en-US" sz="1600" b="1" dirty="0">
                <a:solidFill>
                  <a:srgbClr val="002060"/>
                </a:solidFill>
              </a:rPr>
              <a:t>f7-f6 </a:t>
            </a:r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</a:rPr>
              <a:t>3</a:t>
            </a:r>
            <a:r>
              <a:rPr lang="en-US" sz="1600" b="1" dirty="0">
                <a:solidFill>
                  <a:srgbClr val="002060"/>
                </a:solidFill>
              </a:rPr>
              <a:t>. Kf3:e5 f6:e5 </a:t>
            </a:r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</a:rPr>
              <a:t>4</a:t>
            </a:r>
            <a:r>
              <a:rPr lang="en-US" sz="1600" b="1" dirty="0">
                <a:solidFill>
                  <a:srgbClr val="002060"/>
                </a:solidFill>
              </a:rPr>
              <a:t>. </a:t>
            </a:r>
            <a:r>
              <a:rPr lang="ru-RU" sz="1600" b="1" dirty="0">
                <a:solidFill>
                  <a:srgbClr val="002060"/>
                </a:solidFill>
              </a:rPr>
              <a:t>Фd1-h5+ g7-g6 </a:t>
            </a:r>
            <a:r>
              <a:rPr lang="ru-RU" sz="1600" b="1" dirty="0" smtClean="0">
                <a:solidFill>
                  <a:srgbClr val="002060"/>
                </a:solidFill>
              </a:rPr>
              <a:t> 5</a:t>
            </a:r>
            <a:r>
              <a:rPr lang="ru-RU" sz="1600" b="1" dirty="0">
                <a:solidFill>
                  <a:srgbClr val="002060"/>
                </a:solidFill>
              </a:rPr>
              <a:t>. Фh5:e5+</a:t>
            </a:r>
          </a:p>
          <a:p>
            <a:pPr algn="just"/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16632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Шахматная рукопись</a:t>
            </a:r>
            <a:r>
              <a:rPr lang="en-US" sz="40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XV </a:t>
            </a:r>
            <a:r>
              <a:rPr lang="ru-RU" sz="40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века</a:t>
            </a:r>
            <a:endParaRPr lang="ru-RU" sz="40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rgbClr val="ED7D31">
                      <a:satMod val="155000"/>
                    </a:srgbClr>
                  </a:gs>
                  <a:gs pos="100000">
                    <a:srgbClr val="ED7D31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Группа 5"/>
          <p:cNvGrpSpPr>
            <a:grpSpLocks/>
          </p:cNvGrpSpPr>
          <p:nvPr/>
        </p:nvGrpSpPr>
        <p:grpSpPr bwMode="auto">
          <a:xfrm rot="20926525">
            <a:off x="154334" y="616194"/>
            <a:ext cx="1042795" cy="1355285"/>
            <a:chOff x="7994770" y="228760"/>
            <a:chExt cx="989256" cy="1190862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994770" y="228760"/>
              <a:ext cx="989256" cy="1190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33"/>
            <p:cNvSpPr txBox="1"/>
            <p:nvPr/>
          </p:nvSpPr>
          <p:spPr>
            <a:xfrm>
              <a:off x="8074204" y="422060"/>
              <a:ext cx="856325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prstClr val="black"/>
                  </a:solidFill>
                  <a:effectLst>
                    <a:glow rad="88900">
                      <a:prstClr val="white">
                        <a:alpha val="70000"/>
                      </a:prstClr>
                    </a:glow>
                  </a:effectLst>
                  <a:latin typeface="Calibri"/>
                </a:rPr>
                <a:t>1. </a:t>
              </a:r>
              <a:r>
                <a:rPr lang="ru-RU" sz="1200" dirty="0">
                  <a:solidFill>
                    <a:prstClr val="black"/>
                  </a:solidFill>
                  <a:effectLst>
                    <a:glow rad="88900">
                      <a:prstClr val="white">
                        <a:alpha val="70000"/>
                      </a:prstClr>
                    </a:glow>
                  </a:effectLst>
                  <a:latin typeface="Calibri"/>
                </a:rPr>
                <a:t>К</a:t>
              </a:r>
              <a:r>
                <a:rPr lang="en-US" sz="1200" dirty="0">
                  <a:solidFill>
                    <a:prstClr val="black"/>
                  </a:solidFill>
                  <a:effectLst>
                    <a:glow rad="88900">
                      <a:prstClr val="white">
                        <a:alpha val="70000"/>
                      </a:prstClr>
                    </a:glow>
                  </a:effectLst>
                  <a:latin typeface="Calibri"/>
                </a:rPr>
                <a:t>f3 </a:t>
              </a:r>
              <a:r>
                <a:rPr lang="ru-RU" sz="1200" dirty="0">
                  <a:solidFill>
                    <a:prstClr val="black"/>
                  </a:solidFill>
                  <a:effectLst>
                    <a:glow rad="88900">
                      <a:prstClr val="white">
                        <a:alpha val="70000"/>
                      </a:prstClr>
                    </a:glow>
                  </a:effectLst>
                  <a:latin typeface="Calibri"/>
                </a:rPr>
                <a:t>К</a:t>
              </a:r>
              <a:r>
                <a:rPr lang="en-US" sz="1200" dirty="0">
                  <a:solidFill>
                    <a:prstClr val="black"/>
                  </a:solidFill>
                  <a:effectLst>
                    <a:glow rad="88900">
                      <a:prstClr val="white">
                        <a:alpha val="70000"/>
                      </a:prstClr>
                    </a:glow>
                  </a:effectLst>
                  <a:latin typeface="Calibri"/>
                </a:rPr>
                <a:t>c6</a:t>
              </a:r>
              <a:endParaRPr lang="ru-RU" sz="1200" dirty="0">
                <a:solidFill>
                  <a:prstClr val="black"/>
                </a:solidFill>
                <a:effectLst>
                  <a:glow rad="88900">
                    <a:prstClr val="white">
                      <a:alpha val="70000"/>
                    </a:prstClr>
                  </a:glow>
                </a:effectLst>
                <a:latin typeface="Calibri"/>
              </a:endParaRPr>
            </a:p>
          </p:txBody>
        </p:sp>
        <p:sp>
          <p:nvSpPr>
            <p:cNvPr id="10" name="TextBox 35"/>
            <p:cNvSpPr txBox="1"/>
            <p:nvPr/>
          </p:nvSpPr>
          <p:spPr>
            <a:xfrm>
              <a:off x="8078809" y="684000"/>
              <a:ext cx="668773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200" dirty="0">
                  <a:solidFill>
                    <a:prstClr val="black"/>
                  </a:solidFill>
                  <a:effectLst>
                    <a:glow rad="88900">
                      <a:prstClr val="white">
                        <a:alpha val="70000"/>
                      </a:prstClr>
                    </a:glow>
                  </a:effectLst>
                  <a:latin typeface="Calibri"/>
                </a:rPr>
                <a:t>2</a:t>
              </a:r>
              <a:r>
                <a:rPr lang="en-US" sz="1200" dirty="0">
                  <a:solidFill>
                    <a:prstClr val="black"/>
                  </a:solidFill>
                  <a:effectLst>
                    <a:glow rad="88900">
                      <a:prstClr val="white">
                        <a:alpha val="70000"/>
                      </a:prstClr>
                    </a:glow>
                  </a:effectLst>
                  <a:latin typeface="Calibri"/>
                </a:rPr>
                <a:t>. </a:t>
              </a:r>
              <a:r>
                <a:rPr lang="ru-RU" sz="1200" dirty="0">
                  <a:solidFill>
                    <a:prstClr val="black"/>
                  </a:solidFill>
                  <a:effectLst>
                    <a:glow rad="88900">
                      <a:prstClr val="white">
                        <a:alpha val="70000"/>
                      </a:prstClr>
                    </a:glow>
                  </a:effectLst>
                  <a:latin typeface="Calibri"/>
                </a:rPr>
                <a:t>е4</a:t>
              </a:r>
              <a:r>
                <a:rPr lang="en-US" sz="1200" dirty="0">
                  <a:solidFill>
                    <a:prstClr val="black"/>
                  </a:solidFill>
                  <a:effectLst>
                    <a:glow rad="88900">
                      <a:prstClr val="white">
                        <a:alpha val="70000"/>
                      </a:prstClr>
                    </a:glow>
                  </a:effectLst>
                  <a:latin typeface="Calibri"/>
                </a:rPr>
                <a:t> </a:t>
              </a:r>
              <a:r>
                <a:rPr lang="ru-RU" sz="1200" dirty="0">
                  <a:solidFill>
                    <a:prstClr val="black"/>
                  </a:solidFill>
                  <a:effectLst>
                    <a:glow rad="88900">
                      <a:prstClr val="white">
                        <a:alpha val="70000"/>
                      </a:prstClr>
                    </a:glow>
                  </a:effectLst>
                  <a:latin typeface="Calibri"/>
                </a:rPr>
                <a:t>е</a:t>
              </a:r>
              <a:r>
                <a:rPr lang="en-US" sz="1200" dirty="0">
                  <a:solidFill>
                    <a:prstClr val="black"/>
                  </a:solidFill>
                  <a:effectLst>
                    <a:glow rad="88900">
                      <a:prstClr val="white">
                        <a:alpha val="70000"/>
                      </a:prstClr>
                    </a:glow>
                  </a:effectLst>
                  <a:latin typeface="Calibri"/>
                </a:rPr>
                <a:t>6</a:t>
              </a:r>
              <a:endParaRPr lang="ru-RU" sz="1200" dirty="0">
                <a:solidFill>
                  <a:prstClr val="black"/>
                </a:solidFill>
                <a:effectLst>
                  <a:glow rad="88900">
                    <a:prstClr val="white">
                      <a:alpha val="70000"/>
                    </a:prstClr>
                  </a:glow>
                </a:effectLst>
                <a:latin typeface="Calibri"/>
              </a:endParaRPr>
            </a:p>
          </p:txBody>
        </p:sp>
        <p:sp>
          <p:nvSpPr>
            <p:cNvPr id="11" name="TextBox 37"/>
            <p:cNvSpPr txBox="1"/>
            <p:nvPr/>
          </p:nvSpPr>
          <p:spPr>
            <a:xfrm rot="586529">
              <a:off x="8077052" y="965640"/>
              <a:ext cx="684803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200" dirty="0">
                  <a:solidFill>
                    <a:prstClr val="black"/>
                  </a:solidFill>
                  <a:effectLst>
                    <a:glow rad="88900">
                      <a:prstClr val="white">
                        <a:alpha val="70000"/>
                      </a:prstClr>
                    </a:glow>
                  </a:effectLst>
                  <a:latin typeface="Calibri"/>
                </a:rPr>
                <a:t>3</a:t>
              </a:r>
              <a:r>
                <a:rPr lang="en-US" sz="1200" dirty="0">
                  <a:solidFill>
                    <a:prstClr val="black"/>
                  </a:solidFill>
                  <a:effectLst>
                    <a:glow rad="88900">
                      <a:prstClr val="white">
                        <a:alpha val="70000"/>
                      </a:prstClr>
                    </a:glow>
                  </a:effectLst>
                  <a:latin typeface="Calibri"/>
                </a:rPr>
                <a:t>. d</a:t>
              </a:r>
              <a:r>
                <a:rPr lang="ru-RU" sz="1200" dirty="0">
                  <a:solidFill>
                    <a:prstClr val="black"/>
                  </a:solidFill>
                  <a:effectLst>
                    <a:glow rad="88900">
                      <a:prstClr val="white">
                        <a:alpha val="70000"/>
                      </a:prstClr>
                    </a:glow>
                  </a:effectLst>
                  <a:latin typeface="Calibri"/>
                </a:rPr>
                <a:t>4</a:t>
              </a:r>
              <a:r>
                <a:rPr lang="en-US" sz="1200" dirty="0">
                  <a:solidFill>
                    <a:prstClr val="black"/>
                  </a:solidFill>
                  <a:effectLst>
                    <a:glow rad="88900">
                      <a:prstClr val="white">
                        <a:alpha val="70000"/>
                      </a:prstClr>
                    </a:glow>
                  </a:effectLst>
                  <a:latin typeface="Calibri"/>
                </a:rPr>
                <a:t> d5</a:t>
              </a:r>
              <a:endParaRPr lang="ru-RU" sz="1200" dirty="0">
                <a:solidFill>
                  <a:prstClr val="black"/>
                </a:solidFill>
                <a:effectLst>
                  <a:glow rad="88900">
                    <a:prstClr val="white">
                      <a:alpha val="70000"/>
                    </a:prstClr>
                  </a:glow>
                </a:effectLst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21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5"/>
          <p:cNvSpPr>
            <a:spLocks noChangeArrowheads="1"/>
          </p:cNvSpPr>
          <p:nvPr/>
        </p:nvSpPr>
        <p:spPr bwMode="auto">
          <a:xfrm>
            <a:off x="4243415" y="2060848"/>
            <a:ext cx="4572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buFontTx/>
              <a:buAutoNum type="arabicPeriod"/>
            </a:pPr>
            <a:r>
              <a:rPr lang="pt-BR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e2 – </a:t>
            </a:r>
            <a:r>
              <a:rPr lang="pt-BR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e4</a:t>
            </a:r>
            <a:r>
              <a:rPr lang="en-US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pt-BR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e7 </a:t>
            </a:r>
            <a:r>
              <a:rPr lang="pt-BR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e5</a:t>
            </a:r>
            <a:r>
              <a:rPr lang="pt-BR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Tx/>
              <a:buAutoNum type="arabicPeriod"/>
            </a:pPr>
            <a:r>
              <a:rPr lang="pt-BR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Фd1 – </a:t>
            </a:r>
            <a:r>
              <a:rPr lang="pt-BR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h5</a:t>
            </a:r>
            <a:r>
              <a:rPr lang="en-US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pt-BR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Kb8 </a:t>
            </a:r>
            <a:r>
              <a:rPr lang="pt-BR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c6</a:t>
            </a:r>
            <a:r>
              <a:rPr lang="pt-BR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Tx/>
              <a:buAutoNum type="arabicPeriod"/>
            </a:pPr>
            <a:r>
              <a:rPr lang="pt-BR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Cf1 </a:t>
            </a:r>
            <a:r>
              <a:rPr lang="pt-BR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t-BR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c4</a:t>
            </a:r>
            <a:r>
              <a:rPr lang="pt-BR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BR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BR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Kg8 </a:t>
            </a:r>
            <a:r>
              <a:rPr lang="pt-BR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f6</a:t>
            </a:r>
            <a:endParaRPr lang="ru-RU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Tx/>
              <a:buAutoNum type="arabicPeriod"/>
            </a:pPr>
            <a:r>
              <a:rPr lang="pt-BR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Фh5 </a:t>
            </a:r>
            <a:r>
              <a:rPr lang="pt-BR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f7X.</a:t>
            </a: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C:\Users\111\Downloads\detsky_ma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2" y="1916832"/>
            <a:ext cx="316835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t="24191" b="24191"/>
          <a:stretch>
            <a:fillRect/>
          </a:stretch>
        </p:blipFill>
        <p:spPr bwMode="auto">
          <a:xfrm>
            <a:off x="4539968" y="4104866"/>
            <a:ext cx="3978895" cy="25546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691680" y="116632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мат</a:t>
            </a:r>
            <a:endParaRPr lang="ru-RU" sz="4000" b="1" spc="5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0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chess-glossary_chess-notation_graphi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6096" y="4206397"/>
            <a:ext cx="3096344" cy="2635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78" name="Прямоугольник 5"/>
          <p:cNvSpPr>
            <a:spLocks noChangeArrowheads="1"/>
          </p:cNvSpPr>
          <p:nvPr/>
        </p:nvSpPr>
        <p:spPr bwMode="auto">
          <a:xfrm>
            <a:off x="735832" y="2204864"/>
            <a:ext cx="767233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Verdana" pitchFamily="34" charset="0"/>
              </a:rPr>
              <a:t>Шахматная </a:t>
            </a:r>
            <a:r>
              <a:rPr lang="ru-RU" dirty="0">
                <a:latin typeface="Verdana" pitchFamily="34" charset="0"/>
              </a:rPr>
              <a:t>партия часто продолжается достаточно много ходов. На одном </a:t>
            </a:r>
            <a:r>
              <a:rPr lang="ru-RU" dirty="0" smtClean="0">
                <a:latin typeface="Verdana" pitchFamily="34" charset="0"/>
              </a:rPr>
              <a:t>занятии </a:t>
            </a:r>
            <a:r>
              <a:rPr lang="ru-RU" dirty="0">
                <a:latin typeface="Verdana" pitchFamily="34" charset="0"/>
              </a:rPr>
              <a:t>ты можешь не успеть закончить партию. А обыграть своего противника тебе очень хочется. К тому же он почему-то не хочет сдаваться. Что делать?</a:t>
            </a:r>
          </a:p>
          <a:p>
            <a:pPr algn="ctr"/>
            <a:endParaRPr lang="en-US" dirty="0" smtClean="0">
              <a:latin typeface="Verdana" pitchFamily="34" charset="0"/>
            </a:endParaRPr>
          </a:p>
          <a:p>
            <a:pPr algn="ctr"/>
            <a:r>
              <a:rPr lang="ru-RU" dirty="0" smtClean="0">
                <a:latin typeface="Verdana" pitchFamily="34" charset="0"/>
              </a:rPr>
              <a:t>Необходимо </a:t>
            </a:r>
            <a:r>
              <a:rPr lang="ru-RU" dirty="0">
                <a:latin typeface="Verdana" pitchFamily="34" charset="0"/>
              </a:rPr>
              <a:t>записать позицию своих и чужих фигур, и при этом надо не пропустить ни одной пешечки. Иначе придётся играть без них, и результат партии может измениться.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16633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надо записывать шахматную позицию ?</a:t>
            </a:r>
            <a:endParaRPr lang="ru-RU" sz="40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2"/>
          <p:cNvSpPr>
            <a:spLocks noChangeArrowheads="1"/>
          </p:cNvSpPr>
          <p:nvPr/>
        </p:nvSpPr>
        <p:spPr bwMode="auto">
          <a:xfrm>
            <a:off x="571500" y="1000127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9" y="210485"/>
            <a:ext cx="8501063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деятельности </a:t>
            </a:r>
          </a:p>
        </p:txBody>
      </p:sp>
      <p:sp>
        <p:nvSpPr>
          <p:cNvPr id="25603" name="Прямоугольник 5"/>
          <p:cNvSpPr>
            <a:spLocks noChangeArrowheads="1"/>
          </p:cNvSpPr>
          <p:nvPr/>
        </p:nvSpPr>
        <p:spPr bwMode="auto">
          <a:xfrm>
            <a:off x="755576" y="2132856"/>
            <a:ext cx="432048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Мне было трудно и </a:t>
            </a:r>
          </a:p>
          <a:p>
            <a:r>
              <a:rPr lang="ru-RU" sz="2000" dirty="0">
                <a:solidFill>
                  <a:srgbClr val="FF0000"/>
                </a:solidFill>
              </a:rPr>
              <a:t>мне нужна помощь.</a:t>
            </a:r>
          </a:p>
          <a:p>
            <a:endParaRPr lang="ru-RU" sz="2000" dirty="0">
              <a:solidFill>
                <a:srgbClr val="FF0000"/>
              </a:solidFill>
            </a:endParaRPr>
          </a:p>
          <a:p>
            <a:r>
              <a:rPr lang="ru-RU" sz="2000" dirty="0">
                <a:solidFill>
                  <a:srgbClr val="FF6600"/>
                </a:solidFill>
              </a:rPr>
              <a:t>У меня не все получилось, но </a:t>
            </a:r>
          </a:p>
          <a:p>
            <a:r>
              <a:rPr lang="ru-RU" sz="2000" dirty="0">
                <a:solidFill>
                  <a:srgbClr val="FF6600"/>
                </a:solidFill>
              </a:rPr>
              <a:t>я старался.</a:t>
            </a:r>
          </a:p>
          <a:p>
            <a:endParaRPr lang="ru-RU" sz="2000" dirty="0">
              <a:solidFill>
                <a:srgbClr val="FF6600"/>
              </a:solidFill>
            </a:endParaRPr>
          </a:p>
          <a:p>
            <a:r>
              <a:rPr lang="ru-RU" sz="2000" dirty="0">
                <a:solidFill>
                  <a:srgbClr val="006600"/>
                </a:solidFill>
              </a:rPr>
              <a:t>На уроке мне было комфортно и </a:t>
            </a:r>
          </a:p>
          <a:p>
            <a:r>
              <a:rPr lang="ru-RU" sz="2000" dirty="0">
                <a:solidFill>
                  <a:srgbClr val="006600"/>
                </a:solidFill>
              </a:rPr>
              <a:t>все </a:t>
            </a:r>
            <a:r>
              <a:rPr lang="ru-RU" sz="2000" dirty="0" smtClean="0">
                <a:solidFill>
                  <a:srgbClr val="006600"/>
                </a:solidFill>
              </a:rPr>
              <a:t>понятно</a:t>
            </a:r>
            <a:endParaRPr lang="ru-RU" sz="2000" dirty="0">
              <a:solidFill>
                <a:srgbClr val="006600"/>
              </a:solidFill>
            </a:endParaRPr>
          </a:p>
        </p:txBody>
      </p:sp>
      <p:pic>
        <p:nvPicPr>
          <p:cNvPr id="25604" name="Picture 2" descr="http://www.os-plokite-st.skole.hr/upload/os-plokite-st/images/newsimg/223/Image/004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9632" y="4653136"/>
            <a:ext cx="2880320" cy="2023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7" descr="светофо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8024" y="1700808"/>
            <a:ext cx="3424526" cy="4521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5"/>
          <p:cNvSpPr>
            <a:spLocks noChangeArrowheads="1"/>
          </p:cNvSpPr>
          <p:nvPr/>
        </p:nvSpPr>
        <p:spPr bwMode="auto">
          <a:xfrm>
            <a:off x="500063" y="44624"/>
            <a:ext cx="814387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4000" b="1" spc="50" dirty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работу.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</a:t>
            </a:r>
            <a:r>
              <a:rPr lang="ru-RU" sz="4000" b="1" spc="50" dirty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40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627" name="Picture 5" descr="Спасиб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781" y="1916832"/>
            <a:ext cx="7056437" cy="4464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577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/>
          <p:cNvSpPr txBox="1">
            <a:spLocks/>
          </p:cNvSpPr>
          <p:nvPr/>
        </p:nvSpPr>
        <p:spPr>
          <a:xfrm>
            <a:off x="683568" y="1988840"/>
            <a:ext cx="4092315" cy="3384798"/>
          </a:xfrm>
          <a:prstGeom prst="rect">
            <a:avLst/>
          </a:prstGeom>
        </p:spPr>
        <p:txBody>
          <a:bodyPr lIns="45720" rIns="45720" anchor="b"/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(от </a:t>
            </a: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hlinkClick r:id="rId2" tooltip="Латинский язык"/>
              </a:rPr>
              <a:t>лат.</a:t>
            </a: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 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notatio</a:t>
            </a:r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– записывание, обозначение)</a:t>
            </a:r>
            <a:r>
              <a:rPr lang="ru-RU" sz="2000" b="1" dirty="0" smtClean="0"/>
              <a:t> – </a:t>
            </a:r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это система обозначений ходов, применяемых для записи шахматной партии или положения </a:t>
            </a: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фигур </a:t>
            </a:r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на </a:t>
            </a: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шахматной доске</a:t>
            </a:r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n-US" sz="2000" b="1" dirty="0" smtClean="0"/>
          </a:p>
          <a:p>
            <a:pPr algn="ctr">
              <a:defRPr/>
            </a:pPr>
            <a:endParaRPr lang="ru-RU" sz="2000" b="1" dirty="0"/>
          </a:p>
          <a:p>
            <a:pPr algn="ctr"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Verdana" pitchFamily="34" charset="0"/>
              </a:rPr>
              <a:t>Различается буквенная и цифровая нотация.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82519" y="104861"/>
            <a:ext cx="5578963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Шахматная нотация</a:t>
            </a:r>
          </a:p>
        </p:txBody>
      </p:sp>
      <p:pic>
        <p:nvPicPr>
          <p:cNvPr id="14341" name="Рисунок 3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4296">
            <a:off x="5004048" y="1628800"/>
            <a:ext cx="33845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TextBox 33"/>
          <p:cNvSpPr txBox="1"/>
          <p:nvPr/>
        </p:nvSpPr>
        <p:spPr bwMode="auto">
          <a:xfrm rot="21585247">
            <a:off x="5640073" y="2641178"/>
            <a:ext cx="2209354" cy="646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1. </a:t>
            </a:r>
            <a:r>
              <a:rPr lang="ru-RU" sz="36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+mn-lt"/>
                <a:cs typeface="+mn-cs"/>
              </a:rPr>
              <a:t>К</a:t>
            </a:r>
            <a:r>
              <a:rPr lang="en-US" sz="36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f3 </a:t>
            </a:r>
            <a:r>
              <a:rPr lang="ru-RU" sz="36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+mn-lt"/>
                <a:cs typeface="+mn-cs"/>
              </a:rPr>
              <a:t>К</a:t>
            </a:r>
            <a:r>
              <a:rPr lang="en-US" sz="36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c6</a:t>
            </a:r>
            <a:endParaRPr lang="ru-RU" sz="3600" dirty="0">
              <a:effectLst>
                <a:glow rad="88900">
                  <a:schemeClr val="bg1">
                    <a:alpha val="70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 bwMode="auto">
          <a:xfrm rot="21399189">
            <a:off x="5844554" y="3421883"/>
            <a:ext cx="1707520" cy="646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2</a:t>
            </a:r>
            <a:r>
              <a:rPr lang="en-US" sz="36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. </a:t>
            </a:r>
            <a:r>
              <a:rPr lang="ru-RU" sz="36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е4</a:t>
            </a:r>
            <a:r>
              <a:rPr lang="en-US" sz="36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 </a:t>
            </a:r>
            <a:r>
              <a:rPr lang="ru-RU" sz="36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е</a:t>
            </a:r>
            <a:r>
              <a:rPr lang="en-US" sz="36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6</a:t>
            </a:r>
            <a:endParaRPr lang="ru-RU" sz="3600" dirty="0">
              <a:effectLst>
                <a:glow rad="88900">
                  <a:schemeClr val="bg1">
                    <a:alpha val="70000"/>
                  </a:schemeClr>
                </a:glow>
              </a:effectLst>
              <a:latin typeface="Old English Text MT" panose="03040902040508030806" pitchFamily="66" charset="0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 bwMode="auto">
          <a:xfrm rot="504520">
            <a:off x="5646528" y="4330169"/>
            <a:ext cx="2044725" cy="646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3</a:t>
            </a:r>
            <a:r>
              <a:rPr lang="en-US" sz="36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. </a:t>
            </a:r>
            <a:r>
              <a:rPr lang="en-US" sz="3600" dirty="0" smtClean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d</a:t>
            </a:r>
            <a:r>
              <a:rPr lang="ru-RU" sz="3600" dirty="0" smtClean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4</a:t>
            </a:r>
            <a:r>
              <a:rPr lang="en-US" sz="3600" dirty="0" smtClean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 </a:t>
            </a:r>
            <a:r>
              <a:rPr lang="en-US" sz="36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d5</a:t>
            </a:r>
            <a:endParaRPr lang="ru-RU" sz="3600" dirty="0">
              <a:effectLst>
                <a:glow rad="88900">
                  <a:schemeClr val="bg1">
                    <a:alpha val="70000"/>
                  </a:schemeClr>
                </a:glow>
              </a:effectLst>
              <a:latin typeface="Old English Text MT" panose="03040902040508030806" pitchFamily="66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4" grpId="0"/>
      <p:bldP spid="36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/>
          <p:cNvSpPr txBox="1">
            <a:spLocks/>
          </p:cNvSpPr>
          <p:nvPr/>
        </p:nvSpPr>
        <p:spPr>
          <a:xfrm>
            <a:off x="827088" y="1628777"/>
            <a:ext cx="3249802" cy="2160587"/>
          </a:xfrm>
          <a:prstGeom prst="rect">
            <a:avLst/>
          </a:prstGeom>
        </p:spPr>
        <p:txBody>
          <a:bodyPr lIns="45720" rIns="45720" anchor="b"/>
          <a:lstStyle/>
          <a:p>
            <a:pPr algn="ctr">
              <a:defRPr/>
            </a:pPr>
            <a:endParaRPr lang="ru-RU" sz="2000" b="1" dirty="0">
              <a:solidFill>
                <a:srgbClr val="36363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1026" name="Picture 2" descr="C:\Users\111\Desktop\Август младший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13" y="1863392"/>
            <a:ext cx="1782275" cy="2543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9" name="Прямоугольник 8"/>
          <p:cNvSpPr/>
          <p:nvPr/>
        </p:nvSpPr>
        <p:spPr>
          <a:xfrm>
            <a:off x="683320" y="91186"/>
            <a:ext cx="7777360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нотации </a:t>
            </a:r>
          </a:p>
        </p:txBody>
      </p:sp>
      <p:pic>
        <p:nvPicPr>
          <p:cNvPr id="1028" name="Picture 4" descr="C:\Users\111\Desktop\1stamm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344" y="1916832"/>
            <a:ext cx="2687313" cy="2427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11\Desktop\william-herschel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146" y="1813290"/>
            <a:ext cx="1905000" cy="2634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" name="Picture 4" descr="https://chess-portal.net/templates/chess/images/log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7" t="35715" r="9157" b="17788"/>
          <a:stretch/>
        </p:blipFill>
        <p:spPr bwMode="auto">
          <a:xfrm>
            <a:off x="4729569" y="5949280"/>
            <a:ext cx="3193454" cy="621138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5791" y="4557514"/>
            <a:ext cx="23901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Август Младший</a:t>
            </a:r>
          </a:p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1579-1666 г.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18651" y="4632137"/>
            <a:ext cx="25066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Филипп </a:t>
            </a:r>
            <a:r>
              <a:rPr lang="ru-RU" sz="2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Стамм</a:t>
            </a:r>
            <a:endParaRPr lang="ru-RU" sz="2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1705-1755 г.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30519" y="4589936"/>
            <a:ext cx="2600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Уильям Гершель</a:t>
            </a:r>
          </a:p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1738-1822 г.</a:t>
            </a:r>
          </a:p>
        </p:txBody>
      </p:sp>
    </p:spTree>
    <p:extLst>
      <p:ext uri="{BB962C8B-B14F-4D97-AF65-F5344CB8AC3E}">
        <p14:creationId xmlns:p14="http://schemas.microsoft.com/office/powerpoint/2010/main" val="382126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69" y="116632"/>
            <a:ext cx="8501062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Шахматное поле</a:t>
            </a:r>
          </a:p>
        </p:txBody>
      </p:sp>
      <p:pic>
        <p:nvPicPr>
          <p:cNvPr id="15362" name="Picture 6" descr="slide-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7269" y="1628800"/>
            <a:ext cx="7129462" cy="465613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8312" y="-99392"/>
            <a:ext cx="820737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Обозначение шахматных </a:t>
            </a:r>
            <a:r>
              <a:rPr lang="ru-RU" sz="44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полей</a:t>
            </a:r>
            <a:endParaRPr lang="ru-RU" sz="44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Преподаватель\Desktop\Notatsiya-Po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1598295"/>
            <a:ext cx="5067300" cy="4938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1999" y="5805264"/>
            <a:ext cx="576064" cy="576064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3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4296">
            <a:off x="5664213" y="2061148"/>
            <a:ext cx="33845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409" name="Прямоугольник 2"/>
          <p:cNvSpPr>
            <a:spLocks noChangeArrowheads="1"/>
          </p:cNvSpPr>
          <p:nvPr/>
        </p:nvSpPr>
        <p:spPr bwMode="auto">
          <a:xfrm>
            <a:off x="571500" y="1683732"/>
            <a:ext cx="8001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Теперь запишем покороче — на шахматном языке. Приняты такие сокращения: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1469" y="53681"/>
            <a:ext cx="8501063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Обозначение фигур в нотации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621" y="2564904"/>
            <a:ext cx="5143536" cy="32097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412" name="Прямоугольник 5"/>
          <p:cNvSpPr>
            <a:spLocks noChangeArrowheads="1"/>
          </p:cNvSpPr>
          <p:nvPr/>
        </p:nvSpPr>
        <p:spPr bwMode="auto">
          <a:xfrm rot="156473">
            <a:off x="6369864" y="2830954"/>
            <a:ext cx="27146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Кр</a:t>
            </a:r>
            <a:r>
              <a:rPr lang="ru-RU" sz="28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 - Король </a:t>
            </a:r>
            <a:br>
              <a:rPr lang="ru-RU" sz="28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</a:br>
            <a:r>
              <a:rPr lang="ru-RU" sz="28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С - Слон</a:t>
            </a:r>
            <a:br>
              <a:rPr lang="ru-RU" sz="28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</a:br>
            <a:r>
              <a:rPr lang="ru-RU" sz="28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Ф - Ферзь </a:t>
            </a:r>
            <a:br>
              <a:rPr lang="ru-RU" sz="28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</a:br>
            <a:r>
              <a:rPr lang="ru-RU" sz="28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К - Конь</a:t>
            </a:r>
            <a:br>
              <a:rPr lang="ru-RU" sz="28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</a:br>
            <a:r>
              <a:rPr lang="ru-RU" sz="28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Л - Ладья </a:t>
            </a:r>
            <a:br>
              <a:rPr lang="ru-RU" sz="28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</a:br>
            <a:r>
              <a:rPr lang="ru-RU" sz="2800" dirty="0">
                <a:effectLst>
                  <a:glow rad="88900">
                    <a:schemeClr val="bg1">
                      <a:alpha val="70000"/>
                    </a:schemeClr>
                  </a:glow>
                </a:effectLst>
                <a:latin typeface="Old English Text MT" panose="03040902040508030806" pitchFamily="66" charset="0"/>
                <a:cs typeface="+mn-cs"/>
              </a:rPr>
              <a:t>п. - пешка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99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14986"/>
              </p:ext>
            </p:extLst>
          </p:nvPr>
        </p:nvGraphicFramePr>
        <p:xfrm>
          <a:off x="4644008" y="2420888"/>
          <a:ext cx="3744416" cy="2880642"/>
        </p:xfrm>
        <a:graphic>
          <a:graphicData uri="http://schemas.openxmlformats.org/drawingml/2006/table">
            <a:tbl>
              <a:tblPr/>
              <a:tblGrid>
                <a:gridCol w="10871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573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240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 Ход фигуры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116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: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 Взятие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240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+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 Шах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116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++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 Двойной шах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993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Х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 Мат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116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0-0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 Короткая рокировка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240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0-0-0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 Длинная рокировка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18458" name="Picture 2" descr="http://www.os-plokite-st.skole.hr/upload/os-plokite-st/images/newsimg/223/Image/004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1736725"/>
            <a:ext cx="4319587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43608" y="188640"/>
            <a:ext cx="705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Знаки в </a:t>
            </a:r>
            <a:r>
              <a:rPr lang="ru-RU" sz="4000" b="1" spc="50" dirty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нотации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5"/>
          <p:cNvSpPr>
            <a:spLocks noChangeArrowheads="1"/>
          </p:cNvSpPr>
          <p:nvPr/>
        </p:nvSpPr>
        <p:spPr bwMode="auto">
          <a:xfrm>
            <a:off x="994420" y="188640"/>
            <a:ext cx="71551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Динамическая </a:t>
            </a:r>
            <a:r>
              <a:rPr lang="ru-RU" sz="4000" b="1" spc="50" dirty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пауза</a:t>
            </a:r>
          </a:p>
        </p:txBody>
      </p:sp>
      <p:pic>
        <p:nvPicPr>
          <p:cNvPr id="4" name="Picture 2" descr="http://berezovo.ucoz.ru/486509_186854211445500_2000292926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612" y="1700808"/>
            <a:ext cx="6984776" cy="4176464"/>
          </a:xfrm>
          <a:prstGeom prst="rect">
            <a:avLst/>
          </a:prstGeom>
          <a:noFill/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02878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1469" y="116632"/>
            <a:ext cx="8501063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шахматной нотации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90637" y="1700808"/>
            <a:ext cx="7562726" cy="2862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Чтобы никого не пропустить и правильно записать позицию, надо соблюдать ТРИ важных правила: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latin typeface="+mn-lt"/>
                <a:cs typeface="+mn-cs"/>
              </a:rPr>
              <a:t>Первыми записывают БЕЛЫЕ фигуры, затем ЧЁРНЫЕ. Необходимо записать положение и своих, и чужих фигур — вдруг противник специально «забудет» свою тетрадь.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latin typeface="+mn-lt"/>
                <a:cs typeface="+mn-cs"/>
              </a:rPr>
              <a:t>Записывают фигуры по СТАРШИНСТВУ: Король — ферзь — ладья — слон — конь — пешки.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latin typeface="+mn-lt"/>
                <a:cs typeface="+mn-cs"/>
              </a:rPr>
              <a:t>Если у тебя несколько одинаковых фигур (пешек), то их надо записывать в АЛФАВИТНОМ порядке от «</a:t>
            </a:r>
            <a:r>
              <a:rPr lang="ru-RU" dirty="0" err="1">
                <a:latin typeface="+mn-lt"/>
                <a:cs typeface="+mn-cs"/>
              </a:rPr>
              <a:t>a</a:t>
            </a:r>
            <a:r>
              <a:rPr lang="ru-RU" dirty="0">
                <a:latin typeface="+mn-lt"/>
                <a:cs typeface="+mn-cs"/>
              </a:rPr>
              <a:t>» к «</a:t>
            </a:r>
            <a:r>
              <a:rPr lang="ru-RU" dirty="0" err="1">
                <a:latin typeface="+mn-lt"/>
                <a:cs typeface="+mn-cs"/>
              </a:rPr>
              <a:t>h</a:t>
            </a:r>
            <a:r>
              <a:rPr lang="ru-RU" dirty="0">
                <a:latin typeface="+mn-lt"/>
                <a:cs typeface="+mn-cs"/>
              </a:rPr>
              <a:t>».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1150" y="4619625"/>
            <a:ext cx="5981700" cy="2121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base.com-879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1008</TotalTime>
  <Words>472</Words>
  <Application>Microsoft Office PowerPoint</Application>
  <PresentationFormat>Экран (4:3)</PresentationFormat>
  <Paragraphs>99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powerpointbase.com-879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121</cp:revision>
  <dcterms:created xsi:type="dcterms:W3CDTF">2012-09-25T18:37:20Z</dcterms:created>
  <dcterms:modified xsi:type="dcterms:W3CDTF">2021-01-29T09:34:43Z</dcterms:modified>
</cp:coreProperties>
</file>