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8" r:id="rId11"/>
    <p:sldId id="267" r:id="rId12"/>
    <p:sldId id="263" r:id="rId13"/>
    <p:sldId id="264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0" d="100"/>
          <a:sy n="120" d="100"/>
        </p:scale>
        <p:origin x="-180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1AD1-780C-47C9-9648-76E1029D1AF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6546-2F08-4281-BE91-2BB68FB9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73962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1AD1-780C-47C9-9648-76E1029D1AF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6546-2F08-4281-BE91-2BB68FB9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3412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1AD1-780C-47C9-9648-76E1029D1AF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6546-2F08-4281-BE91-2BB68FB9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968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1AD1-780C-47C9-9648-76E1029D1AF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6546-2F08-4281-BE91-2BB68FB9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9215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1AD1-780C-47C9-9648-76E1029D1AF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6546-2F08-4281-BE91-2BB68FB9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66630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1AD1-780C-47C9-9648-76E1029D1AF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6546-2F08-4281-BE91-2BB68FB9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74821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1AD1-780C-47C9-9648-76E1029D1AF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6546-2F08-4281-BE91-2BB68FB9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38007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1AD1-780C-47C9-9648-76E1029D1AF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6546-2F08-4281-BE91-2BB68FB9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4221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1AD1-780C-47C9-9648-76E1029D1AF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6546-2F08-4281-BE91-2BB68FB9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147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1AD1-780C-47C9-9648-76E1029D1AF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6546-2F08-4281-BE91-2BB68FB9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360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651AD1-780C-47C9-9648-76E1029D1AF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916546-2F08-4281-BE91-2BB68FB9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8024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651AD1-780C-47C9-9648-76E1029D1AF0}" type="datetimeFigureOut">
              <a:rPr lang="ru-RU" smtClean="0"/>
              <a:t>09.03.2022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16546-2F08-4281-BE91-2BB68FB9B3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845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tur.rkomi.ru/left/projects/parma_fest/" TargetMode="External"/><Relationship Id="rId2" Type="http://schemas.openxmlformats.org/officeDocument/2006/relationships/hyperlink" Target="http://cultmap.nbrkomi.ru/ru/page/Folklor.fest.olenevod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vk.com/@kortckd-kortkerosskoe-leto-history" TargetMode="External"/><Relationship Id="rId4" Type="http://schemas.openxmlformats.org/officeDocument/2006/relationships/hyperlink" Target="http://udora.info/novosti/item/3191-komi-kniga-prazdnik-literatury-i-tvorchestva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6378" y="1214438"/>
            <a:ext cx="9144000" cy="2387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993" y="752476"/>
            <a:ext cx="9144000" cy="1655762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Народные праздники</a:t>
            </a:r>
          </a:p>
          <a:p>
            <a:r>
              <a:rPr lang="ru-RU" sz="4000" dirty="0" smtClean="0">
                <a:solidFill>
                  <a:schemeClr val="bg1"/>
                </a:solidFill>
              </a:rPr>
              <a:t>Республики Коми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08452" y="5791602"/>
            <a:ext cx="354218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Выполнила презентацию ученица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7 класса МБОУ «СОШ» </a:t>
            </a:r>
            <a:r>
              <a:rPr lang="ru-RU" dirty="0" err="1" smtClean="0">
                <a:solidFill>
                  <a:schemeClr val="bg1"/>
                </a:solidFill>
              </a:rPr>
              <a:t>пгт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dirty="0" err="1" smtClean="0">
                <a:solidFill>
                  <a:schemeClr val="bg1"/>
                </a:solidFill>
              </a:rPr>
              <a:t>Синдор</a:t>
            </a:r>
            <a:endParaRPr lang="ru-RU" dirty="0" smtClean="0">
              <a:solidFill>
                <a:schemeClr val="bg1"/>
              </a:solidFill>
            </a:endParaRPr>
          </a:p>
          <a:p>
            <a:pPr algn="ctr"/>
            <a:r>
              <a:rPr lang="ru-RU" dirty="0" err="1" smtClean="0">
                <a:solidFill>
                  <a:schemeClr val="bg1"/>
                </a:solidFill>
              </a:rPr>
              <a:t>Подверткина</a:t>
            </a:r>
            <a:r>
              <a:rPr lang="ru-RU" dirty="0" smtClean="0">
                <a:solidFill>
                  <a:schemeClr val="bg1"/>
                </a:solidFill>
              </a:rPr>
              <a:t> Диана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" name="Рисунок 9" descr="Культура и традиции | Турпортал Республики Коми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65" y="-206734"/>
            <a:ext cx="11992975" cy="685255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1494845" y="278296"/>
            <a:ext cx="9493857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МБОУ «СОШ» </a:t>
            </a:r>
            <a:r>
              <a:rPr lang="ru-RU" dirty="0" err="1" smtClean="0">
                <a:solidFill>
                  <a:srgbClr val="FFC000"/>
                </a:solidFill>
              </a:rPr>
              <a:t>пгт</a:t>
            </a:r>
            <a:r>
              <a:rPr lang="ru-RU" dirty="0" smtClean="0">
                <a:solidFill>
                  <a:srgbClr val="FFC000"/>
                </a:solidFill>
              </a:rPr>
              <a:t> </a:t>
            </a:r>
            <a:r>
              <a:rPr lang="ru-RU" dirty="0" err="1" smtClean="0">
                <a:solidFill>
                  <a:srgbClr val="FFC000"/>
                </a:solidFill>
              </a:rPr>
              <a:t>Синдор</a:t>
            </a:r>
            <a:endParaRPr lang="ru-RU" dirty="0" smtClean="0">
              <a:solidFill>
                <a:srgbClr val="FFC000"/>
              </a:solidFill>
            </a:endParaRPr>
          </a:p>
          <a:p>
            <a:pPr algn="ctr"/>
            <a:endParaRPr lang="ru-RU" sz="3200" dirty="0">
              <a:solidFill>
                <a:srgbClr val="FFC000"/>
              </a:solidFill>
            </a:endParaRPr>
          </a:p>
          <a:p>
            <a:pPr algn="ctr"/>
            <a:r>
              <a:rPr lang="ru-RU" sz="3200" dirty="0" smtClean="0">
                <a:solidFill>
                  <a:srgbClr val="FFC000"/>
                </a:solidFill>
              </a:rPr>
              <a:t>«</a:t>
            </a:r>
            <a:r>
              <a:rPr lang="ru-RU" sz="3200" dirty="0" smtClean="0">
                <a:solidFill>
                  <a:srgbClr val="FFC000"/>
                </a:solidFill>
              </a:rPr>
              <a:t>Народные праздники Республики Коми»</a:t>
            </a:r>
            <a:endParaRPr lang="ru-RU" sz="3200" dirty="0">
              <a:solidFill>
                <a:srgbClr val="FFC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19784" y="4754880"/>
            <a:ext cx="426366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Автор работы  –учитель истории :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Чумакова Елена </a:t>
            </a:r>
            <a:r>
              <a:rPr lang="ru-RU" dirty="0">
                <a:solidFill>
                  <a:srgbClr val="FFFF00"/>
                </a:solidFill>
              </a:rPr>
              <a:t>Л</a:t>
            </a:r>
            <a:r>
              <a:rPr lang="ru-RU" dirty="0" smtClean="0">
                <a:solidFill>
                  <a:srgbClr val="FFFF00"/>
                </a:solidFill>
              </a:rPr>
              <a:t>еонидовна 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6793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26353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Международный финно-угорский </a:t>
            </a:r>
            <a:r>
              <a:rPr lang="ru-RU" sz="4000" dirty="0" smtClean="0">
                <a:solidFill>
                  <a:srgbClr val="FF0000"/>
                </a:solidFill>
              </a:rPr>
              <a:t>«</a:t>
            </a:r>
            <a:r>
              <a:rPr lang="ru-RU" sz="4000" dirty="0" err="1">
                <a:solidFill>
                  <a:srgbClr val="FF0000"/>
                </a:solidFill>
              </a:rPr>
              <a:t>Ыбица</a:t>
            </a:r>
            <a:r>
              <a:rPr lang="ru-RU" sz="4000" dirty="0">
                <a:solidFill>
                  <a:srgbClr val="FF0000"/>
                </a:solidFill>
              </a:rPr>
              <a:t>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526650"/>
            <a:ext cx="5181600" cy="4650313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 err="1"/>
              <a:t>Мультифестиваль</a:t>
            </a:r>
            <a:r>
              <a:rPr lang="ru-RU" dirty="0"/>
              <a:t> «</a:t>
            </a:r>
            <a:r>
              <a:rPr lang="ru-RU" dirty="0" err="1"/>
              <a:t>Ыбица</a:t>
            </a:r>
            <a:r>
              <a:rPr lang="ru-RU" dirty="0"/>
              <a:t>» является культурно-массовым мероприятием по популяризации этнического наследия финно-угорских народов Российской Федерации и финно-угорских стран, и поддерживает творчество корневых жанров. В фестивале принимают участие коллективы из Финляндии, Венгрии, Эстонии, Республики Коми, Марий Эл, Удмуртии, Мордовии, Коми-Пермяцкого, Ямало-Ненецкого, Ненецкого, Ханты-Мансийского округов и других регионов России.</a:t>
            </a:r>
          </a:p>
          <a:p>
            <a:pPr marL="0" indent="0" algn="just">
              <a:buNone/>
            </a:pPr>
            <a:r>
              <a:rPr lang="ru-RU" dirty="0" err="1" smtClean="0"/>
              <a:t>Мультифестиваль</a:t>
            </a:r>
            <a:r>
              <a:rPr lang="ru-RU" dirty="0" smtClean="0"/>
              <a:t> </a:t>
            </a:r>
            <a:r>
              <a:rPr lang="ru-RU" dirty="0"/>
              <a:t>«</a:t>
            </a:r>
            <a:r>
              <a:rPr lang="ru-RU" dirty="0" err="1"/>
              <a:t>Ыбица</a:t>
            </a:r>
            <a:r>
              <a:rPr lang="ru-RU" dirty="0"/>
              <a:t>» пропагандирует культуру живой музыки, здоровый образ жизни и престиж знаний среди молодежи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</a:rPr>
              <a:t>Проходит 01 </a:t>
            </a:r>
            <a:r>
              <a:rPr lang="ru-RU" dirty="0">
                <a:solidFill>
                  <a:srgbClr val="FF0000"/>
                </a:solidFill>
              </a:rPr>
              <a:t>августа — Пн. 31 </a:t>
            </a:r>
            <a:r>
              <a:rPr lang="ru-RU" dirty="0" smtClean="0">
                <a:solidFill>
                  <a:srgbClr val="FF0000"/>
                </a:solidFill>
              </a:rPr>
              <a:t>августа в с. </a:t>
            </a:r>
            <a:r>
              <a:rPr lang="ru-RU" dirty="0" err="1" smtClean="0">
                <a:solidFill>
                  <a:srgbClr val="FF0000"/>
                </a:solidFill>
              </a:rPr>
              <a:t>Ыб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153" y="1494846"/>
            <a:ext cx="4452730" cy="47469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5303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4225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Примечание: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486894"/>
            <a:ext cx="5181600" cy="4690069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/>
              <a:t>Соприкосновение с народным искусством и традициями, участие в народных праздниках духовно обогащают ребенка, воспитывают гордость за свой народ, поддерживают интерес к его истории и культуре. Народные праздники способствуют тому, чтобы дети хорошо знали и уважали свое прошлое, свои истоки, историю и культуру своего </a:t>
            </a:r>
            <a:r>
              <a:rPr lang="ru-RU" dirty="0" smtClean="0"/>
              <a:t>народа.</a:t>
            </a:r>
            <a:endParaRPr lang="ru-RU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542553"/>
            <a:ext cx="5181600" cy="4634410"/>
          </a:xfrm>
        </p:spPr>
        <p:txBody>
          <a:bodyPr>
            <a:normAutofit fontScale="92500"/>
          </a:bodyPr>
          <a:lstStyle/>
          <a:p>
            <a:pPr algn="just"/>
            <a:r>
              <a:rPr lang="ru-RU" dirty="0"/>
              <a:t>Это не все праздники народа </a:t>
            </a:r>
            <a:r>
              <a:rPr lang="ru-RU" dirty="0" err="1"/>
              <a:t>коми</a:t>
            </a:r>
            <a:r>
              <a:rPr lang="ru-RU" dirty="0"/>
              <a:t>. </a:t>
            </a:r>
            <a:r>
              <a:rPr lang="ru-RU" dirty="0" smtClean="0"/>
              <a:t>Но,  </a:t>
            </a:r>
            <a:r>
              <a:rPr lang="ru-RU" dirty="0"/>
              <a:t>я выбрала те, на которых </a:t>
            </a:r>
            <a:r>
              <a:rPr lang="ru-RU" dirty="0" smtClean="0"/>
              <a:t>, по моему мнению, захотели бы побывать представители из других регионов. Эти праздники-визитная карточка региона.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70385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/>
          <a:srcRect t="13398" r="234" b="542"/>
          <a:stretch/>
        </p:blipFill>
        <p:spPr>
          <a:xfrm>
            <a:off x="90616" y="1330109"/>
            <a:ext cx="11961341" cy="565417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065755" y="482970"/>
            <a:ext cx="55215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СПАСИБО ЗА ВНИМАНИЕ!!!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4771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Список интернет-источников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http://cultmap.nbrkomi.ru/ru/page/Folklor.fest.olenevod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>
                <a:hlinkClick r:id="rId3"/>
              </a:rPr>
              <a:t>http://tur.rkomi.ru/left/projects/parma_fest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udora.info/novosti/item/3191-komi-kniga-prazdnik-literatury-i-tvorchestva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https://vk.com/@</a:t>
            </a:r>
            <a:r>
              <a:rPr lang="en-US" dirty="0" smtClean="0">
                <a:hlinkClick r:id="rId5"/>
              </a:rPr>
              <a:t>kortckd-kortkerosskoe-leto-history</a:t>
            </a:r>
            <a:endParaRPr lang="ru-RU" dirty="0" smtClean="0"/>
          </a:p>
          <a:p>
            <a:r>
              <a:rPr lang="en-US" dirty="0"/>
              <a:t>https://smorodina.com/places/respublika-komi</a:t>
            </a:r>
            <a:r>
              <a:rPr lang="en-US" dirty="0" smtClean="0"/>
              <a:t>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3297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480231"/>
            <a:ext cx="12211612" cy="337777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-173979" y="122378"/>
            <a:ext cx="1223318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Народные праздники Коми: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90261" y="567110"/>
            <a:ext cx="912014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«День оленевода»</a:t>
            </a:r>
          </a:p>
          <a:p>
            <a:pPr algn="ctr"/>
            <a:r>
              <a:rPr lang="ru-RU" sz="2400" dirty="0" smtClean="0"/>
              <a:t>«Коми книга»</a:t>
            </a:r>
          </a:p>
          <a:p>
            <a:pPr algn="ctr"/>
            <a:r>
              <a:rPr lang="ru-RU" sz="2400" dirty="0" smtClean="0"/>
              <a:t> «Люди леса»</a:t>
            </a:r>
          </a:p>
          <a:p>
            <a:pPr algn="ctr"/>
            <a:r>
              <a:rPr lang="ru-RU" sz="2400" dirty="0" smtClean="0"/>
              <a:t> «</a:t>
            </a:r>
            <a:r>
              <a:rPr lang="ru-RU" sz="2400" dirty="0" err="1" smtClean="0"/>
              <a:t>Корткеросское</a:t>
            </a:r>
            <a:r>
              <a:rPr lang="ru-RU" sz="2400" dirty="0" smtClean="0"/>
              <a:t> лето»</a:t>
            </a:r>
          </a:p>
          <a:p>
            <a:pPr algn="ctr"/>
            <a:r>
              <a:rPr lang="ru-RU" sz="2400" dirty="0" smtClean="0"/>
              <a:t>«</a:t>
            </a:r>
            <a:r>
              <a:rPr lang="ru-RU" sz="2400" dirty="0" err="1" smtClean="0"/>
              <a:t>КöртАйка</a:t>
            </a:r>
            <a:r>
              <a:rPr lang="ru-RU" sz="2400" dirty="0" smtClean="0"/>
              <a:t>» («Железный человек»)</a:t>
            </a:r>
          </a:p>
          <a:p>
            <a:pPr algn="ctr"/>
            <a:r>
              <a:rPr lang="ru-RU" sz="2400" dirty="0"/>
              <a:t>«</a:t>
            </a:r>
            <a:r>
              <a:rPr lang="ru-RU" sz="2400" dirty="0" err="1"/>
              <a:t>Чериняньгаж</a:t>
            </a:r>
            <a:r>
              <a:rPr lang="ru-RU" sz="2400" dirty="0"/>
              <a:t>» («Праздник рыбного пирога</a:t>
            </a:r>
            <a:r>
              <a:rPr lang="ru-RU" sz="2400" dirty="0" smtClean="0"/>
              <a:t>»)</a:t>
            </a:r>
          </a:p>
          <a:p>
            <a:pPr algn="ctr"/>
            <a:r>
              <a:rPr lang="ru-RU" sz="2400" dirty="0"/>
              <a:t>Обрядовый праздник «</a:t>
            </a:r>
            <a:r>
              <a:rPr lang="ru-RU" sz="2400" dirty="0" err="1"/>
              <a:t>Усть-Цилемская</a:t>
            </a:r>
            <a:r>
              <a:rPr lang="ru-RU" sz="2400" dirty="0"/>
              <a:t> Горка</a:t>
            </a:r>
            <a:r>
              <a:rPr lang="ru-RU" sz="2400" dirty="0" smtClean="0"/>
              <a:t>»</a:t>
            </a:r>
          </a:p>
          <a:p>
            <a:pPr algn="ctr"/>
            <a:r>
              <a:rPr lang="ru-RU" sz="2400" dirty="0"/>
              <a:t>Международный финно-угорский «</a:t>
            </a:r>
            <a:r>
              <a:rPr lang="ru-RU" sz="2400" dirty="0" err="1"/>
              <a:t>Ыбица</a:t>
            </a:r>
            <a:r>
              <a:rPr lang="ru-RU" sz="2400" dirty="0"/>
              <a:t>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733412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56886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5288691" y="1358195"/>
            <a:ext cx="619485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/>
              <a:t>Яркое, запоминающееся зрелище. В рамках проведения Спартакиады народов Севера России по 10 игровым видам спорта, проводится праздник День Оленевода, центральным событием которого являются гонки на оленьих упряжках. Для участия привлекаются семьи оленеводов. В рамках празднования проходит смотр-конкурс народных костюмов, парад снегоходной техники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84789" y="5143847"/>
            <a:ext cx="514864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solidFill>
                  <a:srgbClr val="FF0000"/>
                </a:solidFill>
              </a:rPr>
              <a:t>Проходит с 1 ноября по 30 ноября в Воркуте </a:t>
            </a:r>
          </a:p>
          <a:p>
            <a:pPr algn="just"/>
            <a:r>
              <a:rPr lang="ru-RU" sz="2400" dirty="0" smtClean="0">
                <a:solidFill>
                  <a:srgbClr val="FF0000"/>
                </a:solidFill>
              </a:rPr>
              <a:t> Начало: 00:00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096000" y="527198"/>
            <a:ext cx="6096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«День оленеводства»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8544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413338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344" y="1940118"/>
            <a:ext cx="6213767" cy="510112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956387" y="565769"/>
            <a:ext cx="30365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«Люди леса»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70357" y="374298"/>
            <a:ext cx="5321643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Фестиваль представляет собой комплекс мероприятий (выставки, ярмарки, творческие встречи, мастер-классы, </a:t>
            </a:r>
            <a:r>
              <a:rPr lang="ru-RU" sz="2400" dirty="0" err="1" smtClean="0"/>
              <a:t>этношоу</a:t>
            </a:r>
            <a:r>
              <a:rPr lang="ru-RU" sz="2400" dirty="0" smtClean="0"/>
              <a:t>, лектории, </a:t>
            </a:r>
            <a:r>
              <a:rPr lang="ru-RU" sz="2400" dirty="0" err="1" smtClean="0"/>
              <a:t>воркшопы</a:t>
            </a:r>
            <a:r>
              <a:rPr lang="ru-RU" sz="2400" dirty="0" smtClean="0"/>
              <a:t>), раскрывающих традиции «лесных» культур с ярко выраженным </a:t>
            </a:r>
            <a:r>
              <a:rPr lang="ru-RU" sz="2400" dirty="0" err="1" smtClean="0"/>
              <a:t>экосознанием</a:t>
            </a:r>
            <a:r>
              <a:rPr lang="ru-RU" sz="2400" dirty="0" smtClean="0"/>
              <a:t>. Программа построена по принципу интерактивности, вовлечения участников в процесс мероприятия.</a:t>
            </a:r>
          </a:p>
          <a:p>
            <a:endParaRPr lang="ru-RU" sz="2400" dirty="0" smtClean="0"/>
          </a:p>
          <a:p>
            <a:r>
              <a:rPr lang="ru-RU" sz="2400" dirty="0" smtClean="0"/>
              <a:t>Тематика фестиваля этого года – Дизайн 3Э: Эко, </a:t>
            </a:r>
            <a:r>
              <a:rPr lang="ru-RU" sz="2400" dirty="0" err="1" smtClean="0"/>
              <a:t>Этно</a:t>
            </a:r>
            <a:r>
              <a:rPr lang="ru-RU" sz="2400" dirty="0" smtClean="0"/>
              <a:t>, Эконом.</a:t>
            </a:r>
          </a:p>
          <a:p>
            <a:endParaRPr lang="ru-RU" sz="2400" dirty="0" smtClean="0"/>
          </a:p>
        </p:txBody>
      </p:sp>
      <p:sp>
        <p:nvSpPr>
          <p:cNvPr id="7" name="Прямоугольник 6"/>
          <p:cNvSpPr/>
          <p:nvPr/>
        </p:nvSpPr>
        <p:spPr>
          <a:xfrm>
            <a:off x="6722911" y="5452611"/>
            <a:ext cx="49838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Проходит ровно 1 день в </a:t>
            </a:r>
            <a:r>
              <a:rPr lang="ru-RU" sz="2400" dirty="0">
                <a:solidFill>
                  <a:srgbClr val="FF0000"/>
                </a:solidFill>
              </a:rPr>
              <a:t>С</a:t>
            </a:r>
            <a:r>
              <a:rPr lang="ru-RU" sz="2400" dirty="0" smtClean="0">
                <a:solidFill>
                  <a:srgbClr val="FF0000"/>
                </a:solidFill>
              </a:rPr>
              <a:t>ыктывкаре 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Начало: 00:00</a:t>
            </a:r>
          </a:p>
        </p:txBody>
      </p:sp>
    </p:spTree>
    <p:extLst>
      <p:ext uri="{BB962C8B-B14F-4D97-AF65-F5344CB8AC3E}">
        <p14:creationId xmlns:p14="http://schemas.microsoft.com/office/powerpoint/2010/main" val="14095532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2297" y="58609"/>
            <a:ext cx="3932237" cy="92881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«</a:t>
            </a:r>
            <a:r>
              <a:rPr lang="ru-RU" dirty="0">
                <a:solidFill>
                  <a:srgbClr val="FF0000"/>
                </a:solidFill>
              </a:rPr>
              <a:t>К</a:t>
            </a:r>
            <a:r>
              <a:rPr lang="ru-RU" dirty="0" smtClean="0">
                <a:solidFill>
                  <a:srgbClr val="FF0000"/>
                </a:solidFill>
              </a:rPr>
              <a:t>оми книга»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3640" b="23640"/>
          <a:stretch>
            <a:fillRect/>
          </a:stretch>
        </p:blipFill>
        <p:spPr>
          <a:xfrm>
            <a:off x="5629523" y="987425"/>
            <a:ext cx="5430742" cy="4873625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7249" y="987425"/>
            <a:ext cx="5183188" cy="3419818"/>
          </a:xfrm>
        </p:spPr>
        <p:txBody>
          <a:bodyPr>
            <a:noAutofit/>
          </a:bodyPr>
          <a:lstStyle/>
          <a:p>
            <a:r>
              <a:rPr lang="ru-RU" sz="2000" dirty="0" smtClean="0"/>
              <a:t>Республиканский праздник «Коми книга» берёт своё начало в 1986 году и посвящён творчеству писателей и поэтов Республики Коми. Ежегодно праздник проходит в одном из населённых пунктов района в зависимости от юбилейной даты или исторического события. На праздник съезжаются все творческие коллективы района, проходят встречи писателей и поэтов Республики Коми и </a:t>
            </a:r>
            <a:r>
              <a:rPr lang="ru-RU" sz="2000" dirty="0" err="1" smtClean="0"/>
              <a:t>Удорского</a:t>
            </a:r>
            <a:r>
              <a:rPr lang="ru-RU" sz="2000" dirty="0" smtClean="0"/>
              <a:t> района с жителями, на широкой ярмарке можно отведать национальные блюда, поиграть в старинные игры, исполнить задорные плясовые песни, звонкие частушки, посмотреть выставку декоративно-прикладного искусства народных умельцев </a:t>
            </a:r>
            <a:r>
              <a:rPr lang="ru-RU" sz="2000" dirty="0" err="1" smtClean="0"/>
              <a:t>Удоры</a:t>
            </a:r>
            <a:r>
              <a:rPr lang="ru-RU" sz="2000" dirty="0" smtClean="0"/>
              <a:t>. 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13255" y="5628500"/>
            <a:ext cx="35999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Проходит ровно 1 день в </a:t>
            </a:r>
            <a:r>
              <a:rPr lang="ru-RU" sz="2400" dirty="0" err="1" smtClean="0">
                <a:solidFill>
                  <a:srgbClr val="FF0000"/>
                </a:solidFill>
              </a:rPr>
              <a:t>Удорском</a:t>
            </a:r>
            <a:r>
              <a:rPr lang="ru-RU" sz="2400" dirty="0" smtClean="0">
                <a:solidFill>
                  <a:srgbClr val="FF0000"/>
                </a:solidFill>
              </a:rPr>
              <a:t> районе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Начало: 00:00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921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560" y="457200"/>
            <a:ext cx="5288692" cy="8382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«</a:t>
            </a:r>
            <a:r>
              <a:rPr lang="ru-RU" sz="4000" dirty="0" err="1" smtClean="0">
                <a:solidFill>
                  <a:srgbClr val="FF0000"/>
                </a:solidFill>
              </a:rPr>
              <a:t>Корткеросское</a:t>
            </a:r>
            <a:r>
              <a:rPr lang="ru-RU" sz="4000" dirty="0" smtClean="0">
                <a:solidFill>
                  <a:srgbClr val="FF0000"/>
                </a:solidFill>
              </a:rPr>
              <a:t> лето»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l="242" t="23551" r="-1809" b="10226"/>
          <a:stretch/>
        </p:blipFill>
        <p:spPr>
          <a:xfrm>
            <a:off x="5535826" y="457200"/>
            <a:ext cx="5896675" cy="5758249"/>
          </a:xfrm>
          <a:prstGeom prst="rect">
            <a:avLst/>
          </a:prstGeo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1560" y="1390134"/>
            <a:ext cx="5288692" cy="4269259"/>
          </a:xfrm>
        </p:spPr>
        <p:txBody>
          <a:bodyPr>
            <a:noAutofit/>
          </a:bodyPr>
          <a:lstStyle/>
          <a:p>
            <a:r>
              <a:rPr lang="ru-RU" sz="2000" dirty="0" smtClean="0"/>
              <a:t>Фестиваль «</a:t>
            </a:r>
            <a:r>
              <a:rPr lang="ru-RU" sz="2000" dirty="0" err="1" smtClean="0"/>
              <a:t>Корткеросское</a:t>
            </a:r>
            <a:r>
              <a:rPr lang="ru-RU" sz="2000" dirty="0" smtClean="0"/>
              <a:t> лето» проводится с 1997 года. За это время фестиваль-конкурс приобрёл положительный опыт и имидж яркого праздника для молодёжи.</a:t>
            </a:r>
          </a:p>
          <a:p>
            <a:endParaRPr lang="ru-RU" sz="2000" dirty="0" smtClean="0"/>
          </a:p>
          <a:p>
            <a:r>
              <a:rPr lang="ru-RU" sz="2000" dirty="0" smtClean="0"/>
              <a:t>В 2003 году фестивалю был присвоен статус республиканского с периодичностью проведения один раз в три года. Организаторы фестиваля бережно и целеустремлённо сохраняют главную идею фестиваля: выявление и поддержка творческой молодёжи из сельских районов Республики Коми.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1560" y="5338628"/>
            <a:ext cx="49706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Проходит ровно 1 день в </a:t>
            </a:r>
            <a:r>
              <a:rPr lang="ru-RU" sz="2400" dirty="0" err="1" smtClean="0">
                <a:solidFill>
                  <a:srgbClr val="FF0000"/>
                </a:solidFill>
              </a:rPr>
              <a:t>с.Корткерос</a:t>
            </a:r>
            <a:endParaRPr lang="ru-RU" sz="2400" dirty="0" smtClean="0">
              <a:solidFill>
                <a:srgbClr val="FF0000"/>
              </a:solidFill>
            </a:endParaRP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Начало: 00:00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1023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«К</a:t>
            </a:r>
            <a:r>
              <a:rPr lang="en-US" dirty="0" smtClean="0">
                <a:solidFill>
                  <a:srgbClr val="FF0000"/>
                </a:solidFill>
              </a:rPr>
              <a:t>ö</a:t>
            </a:r>
            <a:r>
              <a:rPr lang="ru-RU" dirty="0" err="1" smtClean="0">
                <a:solidFill>
                  <a:srgbClr val="FF0000"/>
                </a:solidFill>
              </a:rPr>
              <a:t>ртАйка</a:t>
            </a:r>
            <a:r>
              <a:rPr lang="ru-RU" dirty="0" smtClean="0">
                <a:solidFill>
                  <a:srgbClr val="FF0000"/>
                </a:solidFill>
              </a:rPr>
              <a:t>» («Железный человек»)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546886" y="2052986"/>
            <a:ext cx="5429185" cy="3612876"/>
          </a:xfrm>
          <a:prstGeom prst="rect">
            <a:avLst/>
          </a:prstGeo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37718" y="1939305"/>
            <a:ext cx="5954282" cy="384023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dirty="0" smtClean="0"/>
              <a:t>В мифологии народа </a:t>
            </a:r>
            <a:r>
              <a:rPr lang="ru-RU" sz="2000" dirty="0" err="1" smtClean="0"/>
              <a:t>коми</a:t>
            </a:r>
            <a:r>
              <a:rPr lang="ru-RU" sz="2000" dirty="0" smtClean="0"/>
              <a:t> есть персонаж </a:t>
            </a:r>
            <a:r>
              <a:rPr lang="ru-RU" sz="2000" dirty="0" err="1" smtClean="0"/>
              <a:t>КöртАйка</a:t>
            </a:r>
            <a:r>
              <a:rPr lang="ru-RU" sz="2000" dirty="0" smtClean="0"/>
              <a:t>. Этот герой первым выковал железные одежды и оружие. Его по праву можно считать зырянским </a:t>
            </a:r>
            <a:r>
              <a:rPr lang="ru-RU" sz="2000" dirty="0" err="1" smtClean="0"/>
              <a:t>первокузнецом</a:t>
            </a:r>
            <a:r>
              <a:rPr lang="ru-RU" sz="2000" dirty="0" smtClean="0"/>
              <a:t>. Место, где обитал легендарный персонаж – окрестности села Корткерос (название села переводится с </a:t>
            </a:r>
            <a:r>
              <a:rPr lang="ru-RU" sz="2000" dirty="0" err="1" smtClean="0"/>
              <a:t>коми</a:t>
            </a:r>
            <a:r>
              <a:rPr lang="ru-RU" sz="2000" dirty="0" smtClean="0"/>
              <a:t> языка как «железная гора»).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Кузнечный фестиваль собирает лучших кузнецов не только из Республики Коми, но и городов России. В ходе фестиваля кузнецы коллективно изготавливают арт-объекты и представляют свои творческие работы.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16052" y="5779542"/>
            <a:ext cx="415581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Проходит с 11 июля по 12 июля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Начало: 00:00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312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27571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«</a:t>
            </a:r>
            <a:r>
              <a:rPr lang="ru-RU" dirty="0" err="1">
                <a:solidFill>
                  <a:srgbClr val="FF0000"/>
                </a:solidFill>
              </a:rPr>
              <a:t>Чериняньгаж</a:t>
            </a:r>
            <a:r>
              <a:rPr lang="ru-RU" dirty="0">
                <a:solidFill>
                  <a:srgbClr val="FF0000"/>
                </a:solidFill>
              </a:rPr>
              <a:t>» («Праздник рыбного пирога»)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367624"/>
            <a:ext cx="5181600" cy="4809339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dirty="0"/>
              <a:t>Цель – знакомство с традициями </a:t>
            </a:r>
            <a:r>
              <a:rPr lang="ru-RU" dirty="0" err="1"/>
              <a:t>коми</a:t>
            </a:r>
            <a:r>
              <a:rPr lang="ru-RU" dirty="0"/>
              <a:t> народа, в частности, основной промысловой деятельностью – рыболовством. Среди участников народного гулянья проводится конкурс «Лучшая мастерица рыбного пирога», в течение которого проходят различные испытания на 10 полянах с целью сбора всех необходимых компонентов для приготовления </a:t>
            </a:r>
            <a:r>
              <a:rPr lang="ru-RU" dirty="0" err="1"/>
              <a:t>Черинянь</a:t>
            </a:r>
            <a:r>
              <a:rPr lang="ru-RU" dirty="0"/>
              <a:t> – рыбного </a:t>
            </a:r>
            <a:r>
              <a:rPr lang="ru-RU" dirty="0" smtClean="0"/>
              <a:t>пирога.</a:t>
            </a:r>
          </a:p>
          <a:p>
            <a:pPr marL="0" indent="0" algn="just">
              <a:buNone/>
            </a:pPr>
            <a:r>
              <a:rPr lang="ru-RU" dirty="0" smtClean="0"/>
              <a:t>У </a:t>
            </a:r>
            <a:r>
              <a:rPr lang="ru-RU" dirty="0"/>
              <a:t>гостей Праздника рыбного пирога будет великолепная возможность познакомиться с местной рецептурой изготовления </a:t>
            </a:r>
            <a:r>
              <a:rPr lang="ru-RU" dirty="0" err="1"/>
              <a:t>черинянь</a:t>
            </a:r>
            <a:r>
              <a:rPr lang="ru-RU" dirty="0"/>
              <a:t>, веками вбиравшей в себя традиции и обычаи жителей Печорского края, их культуру приготовления пищи. Во время праздника можно будет принять участие в мастер-классах по приготовлению рыбника по старинным рецептам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Проходит </a:t>
            </a:r>
            <a:r>
              <a:rPr lang="ru-RU" dirty="0" smtClean="0">
                <a:solidFill>
                  <a:srgbClr val="FF0000"/>
                </a:solidFill>
              </a:rPr>
              <a:t>с 1 по 30 июня в д. </a:t>
            </a:r>
            <a:r>
              <a:rPr lang="ru-RU" dirty="0" err="1" smtClean="0">
                <a:solidFill>
                  <a:srgbClr val="FF0000"/>
                </a:solidFill>
              </a:rPr>
              <a:t>Бызовая</a:t>
            </a:r>
            <a:endParaRPr lang="ru-RU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</a:rPr>
              <a:t>Начало: 00:00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  <a:p>
            <a:endParaRPr lang="ru-RU" dirty="0"/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7280" y="1415332"/>
            <a:ext cx="4071068" cy="503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23842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03717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Обрядовый праздник «</a:t>
            </a:r>
            <a:r>
              <a:rPr lang="ru-RU" dirty="0" err="1">
                <a:solidFill>
                  <a:srgbClr val="FF0000"/>
                </a:solidFill>
              </a:rPr>
              <a:t>Усть-Цилемская</a:t>
            </a:r>
            <a:r>
              <a:rPr lang="ru-RU" dirty="0">
                <a:solidFill>
                  <a:srgbClr val="FF0000"/>
                </a:solidFill>
              </a:rPr>
              <a:t> Горка»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35040" y="1335820"/>
            <a:ext cx="5318760" cy="4841144"/>
          </a:xfrm>
        </p:spPr>
        <p:txBody>
          <a:bodyPr>
            <a:normAutofit fontScale="40000" lnSpcReduction="20000"/>
          </a:bodyPr>
          <a:lstStyle/>
          <a:p>
            <a:pPr marL="0" indent="0" algn="just">
              <a:buNone/>
            </a:pPr>
            <a:r>
              <a:rPr lang="ru-RU" sz="4500" dirty="0" smtClean="0"/>
              <a:t>Яркое </a:t>
            </a:r>
            <a:r>
              <a:rPr lang="ru-RU" sz="4500" dirty="0"/>
              <a:t>красочное гуляние «</a:t>
            </a:r>
            <a:r>
              <a:rPr lang="ru-RU" sz="4500" dirty="0" err="1"/>
              <a:t>Усть-Цилемская</a:t>
            </a:r>
            <a:r>
              <a:rPr lang="ru-RU" sz="4500" dirty="0"/>
              <a:t> Горка» – это весенне-летний обрядовый праздник, живой памятник, жемчужина русского севера. Корни этого праздника произошли от архаичного представления и языческого поклонения людей солнцу – «</a:t>
            </a:r>
            <a:r>
              <a:rPr lang="ru-RU" sz="4500" dirty="0" err="1"/>
              <a:t>яриле</a:t>
            </a:r>
            <a:r>
              <a:rPr lang="ru-RU" sz="4500" dirty="0"/>
              <a:t>-божеству». Люди собирались за деревней на возвышенности и встречали солнце с песнями и хороводами.</a:t>
            </a:r>
          </a:p>
          <a:p>
            <a:pPr marL="0" indent="0" algn="just">
              <a:buNone/>
            </a:pPr>
            <a:r>
              <a:rPr lang="ru-RU" sz="4500" dirty="0" smtClean="0"/>
              <a:t>Старинное </a:t>
            </a:r>
            <a:r>
              <a:rPr lang="ru-RU" sz="4500" dirty="0"/>
              <a:t>русское село Усть-Цильма – находка для поклонников этнографического туризма. По мнению фольклористов, Усть-Цильма – единственное место, где старообрядческий праздник средневековой давности, сохранился в последовательном обрядовом действии. Каждая фигура хоровода имеет свою обрядовую трактовку. Во время красочного гуляния участники праздника водят хороводы, облачаясь в подлинные средневековые костюмы, которые впечатляют богатым убранством и многозначной символикой.</a:t>
            </a:r>
          </a:p>
          <a:p>
            <a:endParaRPr lang="ru-RU" sz="3600" dirty="0"/>
          </a:p>
          <a:p>
            <a:pPr marL="0" indent="0">
              <a:buNone/>
            </a:pPr>
            <a:r>
              <a:rPr lang="ru-RU" sz="5000" dirty="0" smtClean="0">
                <a:solidFill>
                  <a:srgbClr val="FF0000"/>
                </a:solidFill>
              </a:rPr>
              <a:t>Проходит 12 июля в с. Усть-Цильма</a:t>
            </a:r>
            <a:endParaRPr lang="ru-RU" sz="5000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63" y="1399430"/>
            <a:ext cx="4420926" cy="47071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50535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</TotalTime>
  <Words>950</Words>
  <Application>Microsoft Office PowerPoint</Application>
  <PresentationFormat>Произвольный</PresentationFormat>
  <Paragraphs>74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«Коми книга»</vt:lpstr>
      <vt:lpstr>«Корткеросское лето»</vt:lpstr>
      <vt:lpstr>«КöртАйка» («Железный человек»)</vt:lpstr>
      <vt:lpstr>«Чериняньгаж» («Праздник рыбного пирога»)</vt:lpstr>
      <vt:lpstr>Обрядовый праздник «Усть-Цилемская Горка»</vt:lpstr>
      <vt:lpstr>Международный финно-угорский «Ыбица»</vt:lpstr>
      <vt:lpstr>Примечание:</vt:lpstr>
      <vt:lpstr>Презентация PowerPoint</vt:lpstr>
      <vt:lpstr>Список интернет-источников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Учетная запись Майкрософт</dc:creator>
  <cp:lastModifiedBy>tchumackova.el@yandex.ru</cp:lastModifiedBy>
  <cp:revision>22</cp:revision>
  <dcterms:created xsi:type="dcterms:W3CDTF">2022-02-17T11:38:35Z</dcterms:created>
  <dcterms:modified xsi:type="dcterms:W3CDTF">2022-03-09T04:42:11Z</dcterms:modified>
</cp:coreProperties>
</file>