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1" r:id="rId3"/>
    <p:sldId id="258" r:id="rId4"/>
    <p:sldId id="272" r:id="rId5"/>
    <p:sldId id="260" r:id="rId6"/>
    <p:sldId id="261" r:id="rId7"/>
    <p:sldId id="263" r:id="rId8"/>
    <p:sldId id="264" r:id="rId9"/>
    <p:sldId id="265" r:id="rId10"/>
    <p:sldId id="267" r:id="rId11"/>
    <p:sldId id="268" r:id="rId12"/>
    <p:sldId id="269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01.02.2025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642919"/>
            <a:ext cx="8458200" cy="2071701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Математика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5 класс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43636" y="2214554"/>
            <a:ext cx="2500330" cy="3214710"/>
          </a:xfrm>
        </p:spPr>
        <p:txBody>
          <a:bodyPr/>
          <a:lstStyle/>
          <a:p>
            <a:r>
              <a:rPr lang="ru-RU" dirty="0" smtClean="0"/>
              <a:t>                                                   </a:t>
            </a:r>
            <a:r>
              <a:rPr lang="ru-RU" dirty="0" smtClean="0">
                <a:solidFill>
                  <a:srgbClr val="002060"/>
                </a:solidFill>
              </a:rPr>
              <a:t>Учитель математики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МБОУ СОШ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№ 2 п. Редкино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Панченко М.А.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1785926"/>
            <a:ext cx="5524539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Подведение итога урока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400" dirty="0" smtClean="0">
                <a:solidFill>
                  <a:srgbClr val="002060"/>
                </a:solidFill>
              </a:rPr>
              <a:t>Назовите тему сегодняшнего  </a:t>
            </a:r>
            <a:r>
              <a:rPr lang="ru-RU" sz="4400" dirty="0" smtClean="0">
                <a:solidFill>
                  <a:srgbClr val="002060"/>
                </a:solidFill>
              </a:rPr>
              <a:t>урока.</a:t>
            </a:r>
            <a:endParaRPr lang="ru-RU" sz="4400" dirty="0" smtClean="0">
              <a:solidFill>
                <a:srgbClr val="002060"/>
              </a:solidFill>
            </a:endParaRPr>
          </a:p>
          <a:p>
            <a:pPr lvl="0"/>
            <a:r>
              <a:rPr lang="ru-RU" sz="4400" dirty="0" smtClean="0">
                <a:solidFill>
                  <a:srgbClr val="002060"/>
                </a:solidFill>
              </a:rPr>
              <a:t>Что нового вы сегодня узнали на уроке? Чему научились?</a:t>
            </a:r>
          </a:p>
          <a:p>
            <a:pPr lvl="0"/>
            <a:r>
              <a:rPr lang="ru-RU" sz="4400" dirty="0" smtClean="0">
                <a:solidFill>
                  <a:srgbClr val="002060"/>
                </a:solidFill>
              </a:rPr>
              <a:t>С какими трудностями столкнулись?</a:t>
            </a:r>
          </a:p>
          <a:p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Мое настроение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dd81efas-960-640x7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29058" y="1428736"/>
            <a:ext cx="2288810" cy="2589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ng-clipart-emoji-emoji-emoticon-smiley-emoji-face-smile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4214818"/>
            <a:ext cx="3390514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Без названи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3143248"/>
            <a:ext cx="3143257" cy="3143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82879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КОЛМОГОРОВ Андрей Николаевич (</a:t>
            </a:r>
            <a:r>
              <a:rPr lang="ru-RU" sz="2800" dirty="0" smtClean="0">
                <a:solidFill>
                  <a:srgbClr val="FF0000"/>
                </a:solidFill>
              </a:rPr>
              <a:t>1903-1987)-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российский </a:t>
            </a:r>
            <a:r>
              <a:rPr lang="ru-RU" sz="2800" dirty="0" smtClean="0">
                <a:solidFill>
                  <a:srgbClr val="002060"/>
                </a:solidFill>
              </a:rPr>
              <a:t>математик, основатель научных школ по теории вероятностей и теории функций.</a:t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kolmogorov-andrej-nikolaevic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4612" y="2571744"/>
            <a:ext cx="3300429" cy="3699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166842"/>
            <a:ext cx="74295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Решил много сложных задач совершил не одно открытие в разных разделах математики. Но радость своих первых «открытий» он познал рано. Андрей Николаевич рассказывал, что до поступления в гимназию в возрасте пяти-шести лет он любил придумывать задачи, подмечал интересные свойства чисел. Эти открытия публиковал в домашнем журнале.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одно из этих «открытий» шести летнего Колмогорова. Он заметил, что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=1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=1+3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=1+3+5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=1+3+5+7 .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3" name="Рисунок 2" descr="im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4500570"/>
            <a:ext cx="2590800" cy="1762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858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Степень числа.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Квадрат и куб числа .</a:t>
            </a:r>
            <a:endParaRPr lang="ru-RU" dirty="0"/>
          </a:p>
        </p:txBody>
      </p:sp>
      <p:pic>
        <p:nvPicPr>
          <p:cNvPr id="6" name="Содержимое 5" descr="img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1785926"/>
            <a:ext cx="5654719" cy="4455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628860" y="359094"/>
            <a:ext cx="8054263" cy="1529320"/>
          </a:xfrm>
        </p:spPr>
        <p:txBody>
          <a:bodyPr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571744"/>
            <a:ext cx="8458200" cy="3500462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2060"/>
                </a:solidFill>
              </a:rPr>
              <a:t>Повторить п.20,</a:t>
            </a:r>
          </a:p>
          <a:p>
            <a:pPr lvl="0"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2060"/>
                </a:solidFill>
              </a:rPr>
              <a:t>1вариант с. 20 ,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2060"/>
                </a:solidFill>
              </a:rPr>
              <a:t>2 вариант с. 51  №139-140 дидактические материалы</a:t>
            </a:r>
          </a:p>
          <a:p>
            <a:pPr lvl="0"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2060"/>
                </a:solidFill>
              </a:rPr>
              <a:t>(по желанию) найти старинные меры измерения площадей.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357166"/>
            <a:ext cx="3429024" cy="242889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0010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Повторение теории.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1)Что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называется квадратом числа?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2)Как обозначается квадрат числа?(выберите правильную запись квадрата числа 2*а,  а+а , а</a:t>
            </a:r>
            <a:r>
              <a:rPr lang="ru-RU" sz="28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,а</a:t>
            </a:r>
            <a:r>
              <a:rPr lang="ru-RU" sz="28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Что называется кубом числа?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 Как обозначается куб числа? ?(выберите правильную запись куба  числа 3*а, а+а+а, а</a:t>
            </a:r>
            <a:r>
              <a:rPr lang="ru-RU" sz="28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,а</a:t>
            </a:r>
            <a:r>
              <a:rPr lang="ru-RU" sz="2800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5)Назовите порядок действий в выражении, не содержащего квадрат и куб числа.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6) Назовите порядок действий в выражении, содержащего квадрат и куб числа.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7) Что такое верста? дюйм? пуд?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381000" y="428605"/>
            <a:ext cx="8458200" cy="78581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устно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000108"/>
            <a:ext cx="7529538" cy="5072098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>    </a:t>
            </a:r>
            <a:r>
              <a:rPr lang="ru-RU" dirty="0" smtClean="0">
                <a:solidFill>
                  <a:srgbClr val="002060"/>
                </a:solidFill>
              </a:rPr>
              <a:t>1)Упростите выражение: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25х+15х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12х-3х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9а+9а-4а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8в+в+9в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35а-12а-а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       2)Записать выражение в виде степени: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3*3*3*3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5*5*5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2*2*2*2*2*2*2</a:t>
            </a:r>
          </a:p>
          <a:p>
            <a:endParaRPr lang="ru-RU" dirty="0"/>
          </a:p>
        </p:txBody>
      </p:sp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785794"/>
            <a:ext cx="2762250" cy="16573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Проблемное задание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Записать в виде куба             а*а*а=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 В виде квадрата    </a:t>
            </a:r>
          </a:p>
          <a:p>
            <a:r>
              <a:rPr lang="ru-RU" sz="4800" dirty="0" smtClean="0">
                <a:solidFill>
                  <a:srgbClr val="002060"/>
                </a:solidFill>
              </a:rPr>
              <a:t>а*а=  </a:t>
            </a:r>
          </a:p>
          <a:p>
            <a:endParaRPr lang="ru-RU" sz="4800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istockphoto-529141170-1024x1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3929066"/>
            <a:ext cx="3121152" cy="207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устно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3)Назовите основание и показатель степени: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5</a:t>
            </a:r>
            <a:r>
              <a:rPr lang="ru-RU" sz="4000" baseline="30000" dirty="0" smtClean="0">
                <a:solidFill>
                  <a:srgbClr val="002060"/>
                </a:solidFill>
              </a:rPr>
              <a:t>2</a:t>
            </a:r>
            <a:r>
              <a:rPr lang="ru-RU" sz="4000" dirty="0" smtClean="0">
                <a:solidFill>
                  <a:srgbClr val="002060"/>
                </a:solidFill>
              </a:rPr>
              <a:t>,3</a:t>
            </a:r>
            <a:r>
              <a:rPr lang="ru-RU" sz="4000" baseline="30000" dirty="0" smtClean="0">
                <a:solidFill>
                  <a:srgbClr val="002060"/>
                </a:solidFill>
              </a:rPr>
              <a:t>5</a:t>
            </a:r>
            <a:r>
              <a:rPr lang="ru-RU" sz="4000" dirty="0" smtClean="0">
                <a:solidFill>
                  <a:srgbClr val="002060"/>
                </a:solidFill>
              </a:rPr>
              <a:t>,7</a:t>
            </a:r>
            <a:r>
              <a:rPr lang="ru-RU" sz="4000" baseline="30000" dirty="0" smtClean="0">
                <a:solidFill>
                  <a:srgbClr val="002060"/>
                </a:solidFill>
              </a:rPr>
              <a:t>2</a:t>
            </a:r>
            <a:r>
              <a:rPr lang="ru-RU" sz="4000" dirty="0" smtClean="0">
                <a:solidFill>
                  <a:srgbClr val="002060"/>
                </a:solidFill>
              </a:rPr>
              <a:t>,6</a:t>
            </a:r>
            <a:r>
              <a:rPr lang="ru-RU" sz="4000" baseline="30000" dirty="0" smtClean="0">
                <a:solidFill>
                  <a:srgbClr val="002060"/>
                </a:solidFill>
              </a:rPr>
              <a:t>19</a:t>
            </a:r>
          </a:p>
          <a:p>
            <a:endParaRPr lang="ru-RU" sz="4000" dirty="0" smtClean="0">
              <a:solidFill>
                <a:srgbClr val="002060"/>
              </a:solidFill>
            </a:endParaRPr>
          </a:p>
          <a:p>
            <a:r>
              <a:rPr lang="ru-RU" sz="4000" dirty="0" smtClean="0">
                <a:solidFill>
                  <a:srgbClr val="002060"/>
                </a:solidFill>
              </a:rPr>
              <a:t>4)Вычислите:</a:t>
            </a:r>
          </a:p>
          <a:p>
            <a:r>
              <a:rPr lang="ru-RU" sz="4000" dirty="0" smtClean="0">
                <a:solidFill>
                  <a:srgbClr val="002060"/>
                </a:solidFill>
              </a:rPr>
              <a:t>1</a:t>
            </a:r>
            <a:r>
              <a:rPr lang="ru-RU" sz="4000" baseline="30000" dirty="0" smtClean="0">
                <a:solidFill>
                  <a:srgbClr val="002060"/>
                </a:solidFill>
              </a:rPr>
              <a:t>2</a:t>
            </a:r>
            <a:r>
              <a:rPr lang="ru-RU" sz="4000" dirty="0" smtClean="0">
                <a:solidFill>
                  <a:srgbClr val="002060"/>
                </a:solidFill>
              </a:rPr>
              <a:t> , 2</a:t>
            </a:r>
            <a:r>
              <a:rPr lang="ru-RU" sz="4000" baseline="30000" dirty="0" smtClean="0">
                <a:solidFill>
                  <a:srgbClr val="002060"/>
                </a:solidFill>
              </a:rPr>
              <a:t>2</a:t>
            </a:r>
            <a:r>
              <a:rPr lang="ru-RU" sz="4000" dirty="0" smtClean="0">
                <a:solidFill>
                  <a:srgbClr val="002060"/>
                </a:solidFill>
              </a:rPr>
              <a:t>, 4</a:t>
            </a:r>
            <a:r>
              <a:rPr lang="ru-RU" sz="4000" baseline="30000" dirty="0" smtClean="0">
                <a:solidFill>
                  <a:srgbClr val="002060"/>
                </a:solidFill>
              </a:rPr>
              <a:t>2</a:t>
            </a:r>
            <a:r>
              <a:rPr lang="ru-RU" sz="4000" dirty="0" smtClean="0">
                <a:solidFill>
                  <a:srgbClr val="002060"/>
                </a:solidFill>
              </a:rPr>
              <a:t>, 10</a:t>
            </a:r>
            <a:r>
              <a:rPr lang="ru-RU" sz="4000" baseline="30000" dirty="0" smtClean="0">
                <a:solidFill>
                  <a:srgbClr val="002060"/>
                </a:solidFill>
              </a:rPr>
              <a:t>2</a:t>
            </a:r>
            <a:r>
              <a:rPr lang="ru-RU" sz="4000" dirty="0" smtClean="0">
                <a:solidFill>
                  <a:srgbClr val="002060"/>
                </a:solidFill>
              </a:rPr>
              <a:t> , 6</a:t>
            </a:r>
            <a:r>
              <a:rPr lang="ru-RU" sz="4000" baseline="30000" dirty="0" smtClean="0">
                <a:solidFill>
                  <a:srgbClr val="002060"/>
                </a:solidFill>
              </a:rPr>
              <a:t>2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3500438"/>
            <a:ext cx="2428892" cy="2257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Правильные ответы.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600" y="1554163"/>
          <a:ext cx="8563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300"/>
                <a:gridCol w="856300"/>
                <a:gridCol w="856300"/>
                <a:gridCol w="856300"/>
                <a:gridCol w="856300"/>
                <a:gridCol w="856300"/>
                <a:gridCol w="856300"/>
                <a:gridCol w="856300"/>
                <a:gridCol w="856300"/>
                <a:gridCol w="8563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Физкультминутка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r>
              <a:rPr lang="ru-RU" b="1" dirty="0" smtClean="0">
                <a:solidFill>
                  <a:srgbClr val="FF0000"/>
                </a:solidFill>
              </a:rPr>
              <a:t> «Успокоение»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solidFill>
                  <a:srgbClr val="00B050"/>
                </a:solidFill>
              </a:rPr>
              <a:t>Нам радостно, нам весело! 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Смеемся мы с утра. 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Но вот пришло мгновенье, 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Серьезным быть пора. 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Глазки прикрыли, ручки сложили, 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Головки опустили, ротик закрыли. 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И затихли на минутку, 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Чтоб не слышать даже шутку, 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Чтоб не видеть никого,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А себя лишь одного!</a:t>
            </a:r>
          </a:p>
          <a:p>
            <a:endParaRPr lang="ru-RU" dirty="0"/>
          </a:p>
        </p:txBody>
      </p:sp>
      <p:pic>
        <p:nvPicPr>
          <p:cNvPr id="4" name="Рисунок 3" descr="171352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1285860"/>
            <a:ext cx="2857500" cy="16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51</TotalTime>
  <Words>314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Математика  5 класс</vt:lpstr>
      <vt:lpstr>Степень числа.  Квадрат и куб числа .</vt:lpstr>
      <vt:lpstr>Слайд 3</vt:lpstr>
      <vt:lpstr>Слайд 4</vt:lpstr>
      <vt:lpstr>устно</vt:lpstr>
      <vt:lpstr>Проблемное задание</vt:lpstr>
      <vt:lpstr>устно</vt:lpstr>
      <vt:lpstr>Правильные ответы. </vt:lpstr>
      <vt:lpstr>Физкультминутка: «Успокоение» </vt:lpstr>
      <vt:lpstr>Подведение итога урока:</vt:lpstr>
      <vt:lpstr>Мое настроение</vt:lpstr>
      <vt:lpstr>КОЛМОГОРОВ Андрей Николаевич (1903-1987)- российский математик, основатель научных школ по теории вероятностей и теории функций.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11</cp:revision>
  <dcterms:created xsi:type="dcterms:W3CDTF">2021-02-14T11:47:21Z</dcterms:created>
  <dcterms:modified xsi:type="dcterms:W3CDTF">2025-02-01T13:03:39Z</dcterms:modified>
</cp:coreProperties>
</file>