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6" r:id="rId2"/>
    <p:sldId id="257" r:id="rId3"/>
    <p:sldId id="263" r:id="rId4"/>
    <p:sldId id="262" r:id="rId5"/>
    <p:sldId id="264" r:id="rId6"/>
    <p:sldId id="260" r:id="rId7"/>
    <p:sldId id="261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62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730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73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7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7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838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56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941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406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73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872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756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00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274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617E6-5437-47DB-920A-F1BED6B51409}" type="datetimeFigureOut">
              <a:rPr lang="ru-RU" smtClean="0"/>
              <a:pPr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EB5A5-FF2B-4DC3-9DF1-7D3D255EF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20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0629"/>
            <a:ext cx="8638903" cy="836022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Урок математики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2754" y="966651"/>
            <a:ext cx="7197635" cy="59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95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953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Девиз урока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3223"/>
            <a:ext cx="10515600" cy="48837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пришли сюда учиться</a:t>
            </a:r>
          </a:p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лениться, а трудиться, </a:t>
            </a:r>
          </a:p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тот кто много знает</a:t>
            </a:r>
          </a:p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что – то достигает.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002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8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4835" y="0"/>
            <a:ext cx="7677165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ПОМОГИ ПЧЁЛКАМ СОБРАТЬ МЁД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ДЛЯ МИШКИ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10" y="285728"/>
            <a:ext cx="3390885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16 </a:t>
            </a:r>
            <a:r>
              <a:rPr lang="ru-RU" sz="3200" b="1" dirty="0"/>
              <a:t>-</a:t>
            </a:r>
            <a:r>
              <a:rPr lang="ru-RU" sz="3200" b="1" dirty="0" smtClean="0"/>
              <a:t> 8 = </a:t>
            </a:r>
            <a:r>
              <a:rPr lang="ru-RU" sz="3200" b="1" dirty="0">
                <a:solidFill>
                  <a:srgbClr val="C00000"/>
                </a:solidFill>
              </a:rPr>
              <a:t>8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dirty="0"/>
              <a:t>1</a:t>
            </a:r>
            <a:r>
              <a:rPr lang="ru-RU" sz="3200" b="1" dirty="0" smtClean="0"/>
              <a:t>2 – 4 = </a:t>
            </a:r>
            <a:r>
              <a:rPr lang="ru-RU" sz="3200" b="1" dirty="0" smtClean="0">
                <a:solidFill>
                  <a:srgbClr val="C00000"/>
                </a:solidFill>
              </a:rPr>
              <a:t>8</a:t>
            </a:r>
          </a:p>
          <a:p>
            <a:pPr>
              <a:buNone/>
            </a:pPr>
            <a:r>
              <a:rPr lang="ru-RU" sz="3200" b="1" dirty="0" smtClean="0"/>
              <a:t>14 – 9  = </a:t>
            </a:r>
            <a:r>
              <a:rPr lang="ru-RU" sz="3200" b="1" dirty="0" smtClean="0">
                <a:solidFill>
                  <a:srgbClr val="C00000"/>
                </a:solidFill>
              </a:rPr>
              <a:t>5</a:t>
            </a:r>
          </a:p>
          <a:p>
            <a:pPr>
              <a:buNone/>
            </a:pPr>
            <a:r>
              <a:rPr lang="ru-RU" sz="3200" b="1" dirty="0" smtClean="0"/>
              <a:t>17 – </a:t>
            </a:r>
            <a:r>
              <a:rPr lang="ru-RU" sz="3200" b="1" dirty="0"/>
              <a:t>8</a:t>
            </a:r>
            <a:r>
              <a:rPr lang="ru-RU" sz="3200" b="1" dirty="0" smtClean="0"/>
              <a:t> = </a:t>
            </a:r>
            <a:r>
              <a:rPr lang="ru-RU" sz="3200" b="1" dirty="0">
                <a:solidFill>
                  <a:srgbClr val="C00000"/>
                </a:solidFill>
              </a:rPr>
              <a:t>9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dirty="0" smtClean="0"/>
              <a:t>15 </a:t>
            </a:r>
            <a:r>
              <a:rPr lang="ru-RU" sz="3200" b="1" dirty="0"/>
              <a:t>-</a:t>
            </a:r>
            <a:r>
              <a:rPr lang="ru-RU" sz="3200" b="1" dirty="0" smtClean="0"/>
              <a:t> 8 = </a:t>
            </a:r>
            <a:r>
              <a:rPr lang="ru-RU" sz="3200" b="1" dirty="0">
                <a:solidFill>
                  <a:srgbClr val="C00000"/>
                </a:solidFill>
              </a:rPr>
              <a:t>7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dirty="0" smtClean="0"/>
              <a:t>11 – </a:t>
            </a:r>
            <a:r>
              <a:rPr lang="ru-RU" sz="3200" b="1" dirty="0"/>
              <a:t>5</a:t>
            </a:r>
            <a:r>
              <a:rPr lang="ru-RU" sz="3200" b="1" dirty="0" smtClean="0"/>
              <a:t> = </a:t>
            </a:r>
            <a:r>
              <a:rPr lang="ru-RU" sz="3200" b="1" dirty="0">
                <a:solidFill>
                  <a:srgbClr val="C00000"/>
                </a:solidFill>
              </a:rPr>
              <a:t>6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dirty="0"/>
              <a:t>1</a:t>
            </a:r>
            <a:r>
              <a:rPr lang="ru-RU" sz="3200" b="1" dirty="0" smtClean="0"/>
              <a:t>3 </a:t>
            </a:r>
            <a:r>
              <a:rPr lang="ru-RU" sz="3200" b="1" dirty="0"/>
              <a:t>-</a:t>
            </a:r>
            <a:r>
              <a:rPr lang="ru-RU" sz="3200" b="1" dirty="0" smtClean="0"/>
              <a:t> 6 = </a:t>
            </a:r>
            <a:r>
              <a:rPr lang="ru-RU" sz="3200" b="1" dirty="0">
                <a:solidFill>
                  <a:srgbClr val="C00000"/>
                </a:solidFill>
              </a:rPr>
              <a:t>7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dirty="0" smtClean="0"/>
              <a:t>18 – </a:t>
            </a:r>
            <a:r>
              <a:rPr lang="ru-RU" sz="3200" b="1" dirty="0"/>
              <a:t>9</a:t>
            </a:r>
            <a:r>
              <a:rPr lang="ru-RU" sz="3200" b="1" dirty="0" smtClean="0"/>
              <a:t> = </a:t>
            </a:r>
            <a:r>
              <a:rPr lang="ru-RU" sz="3200" b="1" dirty="0" smtClean="0">
                <a:solidFill>
                  <a:srgbClr val="C00000"/>
                </a:solidFill>
              </a:rPr>
              <a:t>9</a:t>
            </a:r>
          </a:p>
          <a:p>
            <a:pPr>
              <a:buNone/>
            </a:pPr>
            <a:r>
              <a:rPr lang="ru-RU" sz="3200" b="1" dirty="0" smtClean="0"/>
              <a:t>17 - 9 = </a:t>
            </a:r>
            <a:r>
              <a:rPr lang="ru-RU" sz="3200" b="1" dirty="0">
                <a:solidFill>
                  <a:srgbClr val="C00000"/>
                </a:solidFill>
              </a:rPr>
              <a:t>8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dirty="0" smtClean="0"/>
              <a:t>14 – </a:t>
            </a:r>
            <a:r>
              <a:rPr lang="ru-RU" sz="3200" b="1" dirty="0"/>
              <a:t>6</a:t>
            </a:r>
            <a:r>
              <a:rPr lang="ru-RU" sz="3200" b="1" dirty="0" smtClean="0"/>
              <a:t> = </a:t>
            </a:r>
            <a:r>
              <a:rPr lang="ru-RU" sz="3200" b="1" dirty="0" smtClean="0">
                <a:solidFill>
                  <a:srgbClr val="C00000"/>
                </a:solidFill>
              </a:rPr>
              <a:t>8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мамина папка\единая коллекция цифровых технологий\шаблоны для презентаций\Сказочные персонажи\кун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2800" y="1365509"/>
            <a:ext cx="6299200" cy="5514975"/>
          </a:xfrm>
          <a:prstGeom prst="rect">
            <a:avLst/>
          </a:prstGeom>
          <a:noFill/>
        </p:spPr>
      </p:pic>
      <p:pic>
        <p:nvPicPr>
          <p:cNvPr id="1029" name="Picture 5" descr="D:\мамина папка\единая коллекция цифровых технологий\шаблоны для презентаций\Сказочные персонажи\ec34f03c017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5235" y="4930632"/>
            <a:ext cx="2412981" cy="1927369"/>
          </a:xfrm>
          <a:prstGeom prst="rect">
            <a:avLst/>
          </a:prstGeom>
          <a:noFill/>
        </p:spPr>
      </p:pic>
      <p:pic>
        <p:nvPicPr>
          <p:cNvPr id="1030" name="Picture 6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0894" y="247642"/>
            <a:ext cx="804116" cy="681029"/>
          </a:xfrm>
          <a:prstGeom prst="rect">
            <a:avLst/>
          </a:prstGeom>
          <a:noFill/>
        </p:spPr>
      </p:pic>
      <p:pic>
        <p:nvPicPr>
          <p:cNvPr id="1031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8487" y="758786"/>
            <a:ext cx="914392" cy="774425"/>
          </a:xfrm>
          <a:prstGeom prst="rect">
            <a:avLst/>
          </a:prstGeom>
          <a:noFill/>
        </p:spPr>
      </p:pic>
      <p:pic>
        <p:nvPicPr>
          <p:cNvPr id="11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2563" y="1365509"/>
            <a:ext cx="914392" cy="774425"/>
          </a:xfrm>
          <a:prstGeom prst="rect">
            <a:avLst/>
          </a:prstGeom>
          <a:noFill/>
        </p:spPr>
      </p:pic>
      <p:pic>
        <p:nvPicPr>
          <p:cNvPr id="12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11569" y="1976418"/>
            <a:ext cx="914392" cy="774425"/>
          </a:xfrm>
          <a:prstGeom prst="rect">
            <a:avLst/>
          </a:prstGeom>
          <a:noFill/>
        </p:spPr>
      </p:pic>
      <p:pic>
        <p:nvPicPr>
          <p:cNvPr id="13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5600" y="5507103"/>
            <a:ext cx="914392" cy="774425"/>
          </a:xfrm>
          <a:prstGeom prst="rect">
            <a:avLst/>
          </a:prstGeom>
          <a:noFill/>
        </p:spPr>
      </p:pic>
      <p:pic>
        <p:nvPicPr>
          <p:cNvPr id="14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8487" y="4339065"/>
            <a:ext cx="914392" cy="774425"/>
          </a:xfrm>
          <a:prstGeom prst="rect">
            <a:avLst/>
          </a:prstGeom>
          <a:noFill/>
        </p:spPr>
      </p:pic>
      <p:pic>
        <p:nvPicPr>
          <p:cNvPr id="15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5600" y="4793664"/>
            <a:ext cx="914392" cy="774425"/>
          </a:xfrm>
          <a:prstGeom prst="rect">
            <a:avLst/>
          </a:prstGeom>
          <a:noFill/>
        </p:spPr>
      </p:pic>
      <p:pic>
        <p:nvPicPr>
          <p:cNvPr id="16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84335" y="3735783"/>
            <a:ext cx="914392" cy="774425"/>
          </a:xfrm>
          <a:prstGeom prst="rect">
            <a:avLst/>
          </a:prstGeom>
          <a:noFill/>
        </p:spPr>
      </p:pic>
      <p:pic>
        <p:nvPicPr>
          <p:cNvPr id="17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8487" y="3116931"/>
            <a:ext cx="914392" cy="774425"/>
          </a:xfrm>
          <a:prstGeom prst="rect">
            <a:avLst/>
          </a:prstGeom>
          <a:noFill/>
        </p:spPr>
      </p:pic>
      <p:pic>
        <p:nvPicPr>
          <p:cNvPr id="18" name="Picture 7" descr="D:\мамина папка\единая коллекция цифровых технологий\шаблоны для презентаций\Сказочные персонажи\0696d2311a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5756" y="2594021"/>
            <a:ext cx="914392" cy="774425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6572253" y="4429132"/>
            <a:ext cx="2095515" cy="35719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24233" y="1071546"/>
            <a:ext cx="39597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СПАСИБО!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32" name="Picture 8" descr="D:\мамина папка\единая коллекция цифровых технологий\шаблоны для презентаций\Сказочные персонажи\0a4e3c208d6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96528" y="928671"/>
            <a:ext cx="1676395" cy="1047747"/>
          </a:xfrm>
          <a:prstGeom prst="rect">
            <a:avLst/>
          </a:prstGeom>
          <a:noFill/>
        </p:spPr>
      </p:pic>
      <p:sp>
        <p:nvSpPr>
          <p:cNvPr id="19" name="Управляющая кнопка: домой 18">
            <a:hlinkClick r:id="rId7" action="ppaction://hlinksldjump" highlightClick="1"/>
          </p:cNvPr>
          <p:cNvSpPr/>
          <p:nvPr/>
        </p:nvSpPr>
        <p:spPr>
          <a:xfrm>
            <a:off x="11715789" y="6500834"/>
            <a:ext cx="476211" cy="357166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03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1 -0.00069 L 0.39757 0.681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3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68178E-6 L 0.42534 0.57701 " pathEditMode="relative" ptsTypes="AA">
                                      <p:cBhvr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12673E-6 L 0.42518 0.47225 " pathEditMode="relative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6.75301E-7 L 0.38576 0.3987 " pathEditMode="relative" ptsTypes="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16281E-7 L 0.41735 0.34621 " pathEditMode="relative" ptsTypes="AA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72063E-6 L 0.37796 0.2204 " pathEditMode="relative" ptsTypes="AA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97965E-6 L 0.38577 0.14686 " pathEditMode="relative" ptsTypes="AA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52451E-6 L 0.40938 0.08395 " pathEditMode="relative" ptsTypes="AA"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69195E-6 L 0.37743 0.0187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73543E-7 L 0.40938 -0.1154 " pathEditMode="relative" ptsTypes="AA"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65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dirty="0" smtClean="0"/>
              <a:t>Тема урока: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/>
              <a:t>«Вычитание в столбик трёхзначных чисел с переходом через разряд»</a:t>
            </a:r>
            <a:endParaRPr lang="ru-RU" sz="6000" i="1" dirty="0"/>
          </a:p>
        </p:txBody>
      </p:sp>
    </p:spTree>
    <p:extLst>
      <p:ext uri="{BB962C8B-B14F-4D97-AF65-F5344CB8AC3E}">
        <p14:creationId xmlns:p14="http://schemas.microsoft.com/office/powerpoint/2010/main" xmlns="" val="22642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Аалексей\Desktop\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3487" y="534473"/>
            <a:ext cx="11346287" cy="6323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4126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06063"/>
            <a:ext cx="10972800" cy="6362162"/>
          </a:xfrm>
        </p:spPr>
        <p:txBody>
          <a:bodyPr>
            <a:normAutofit fontScale="925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Алгоритм вычитания трёхзначных чисел с переходом через разряд</a:t>
            </a:r>
            <a:endParaRPr lang="ru-RU" sz="26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6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 1)  записываем единицы под единицами, десятки под десятками, сотни под сотнями.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  2)  вычитаем единицы, если количество единиц уменьшаемого меньше, чем вычитаемого, занимаем недостающее число в разряде десятков, результат записываем под единицами;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  3)  вычитаем десятки, помня, что количество десятков в уменьшаемом уменьшилось на один, результат записываем под десятками;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  4)  вычитаем сотни, результат записываем под сотнями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  5) </a:t>
            </a:r>
            <a:r>
              <a:rPr lang="ru-RU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читаем </a:t>
            </a:r>
            <a:r>
              <a:rPr lang="ru-RU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ответ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91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184</Words>
  <Application>Microsoft Office PowerPoint</Application>
  <PresentationFormat>Произвольный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Урок математики</vt:lpstr>
      <vt:lpstr>Девиз урока </vt:lpstr>
      <vt:lpstr>Слайд 3</vt:lpstr>
      <vt:lpstr>ПОМОГИ ПЧЁЛКАМ СОБРАТЬ МЁД  ДЛЯ МИШКИ</vt:lpstr>
      <vt:lpstr>Слайд 5</vt:lpstr>
      <vt:lpstr>Тема урока: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Аалексей</dc:creator>
  <cp:lastModifiedBy>Asiou</cp:lastModifiedBy>
  <cp:revision>6</cp:revision>
  <dcterms:created xsi:type="dcterms:W3CDTF">2022-03-16T05:48:33Z</dcterms:created>
  <dcterms:modified xsi:type="dcterms:W3CDTF">2025-03-04T04:32:45Z</dcterms:modified>
</cp:coreProperties>
</file>