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7" r:id="rId11"/>
    <p:sldId id="266" r:id="rId12"/>
    <p:sldId id="269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624" autoAdjust="0"/>
  </p:normalViewPr>
  <p:slideViewPr>
    <p:cSldViewPr>
      <p:cViewPr varScale="1">
        <p:scale>
          <a:sx n="65" d="100"/>
          <a:sy n="65" d="100"/>
        </p:scale>
        <p:origin x="-145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928662" y="928670"/>
            <a:ext cx="71438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4F6228"/>
                </a:solidFill>
                <a:latin typeface="Times New Roman" pitchFamily="18" charset="0"/>
                <a:cs typeface="Times New Roman" pitchFamily="18" charset="0"/>
              </a:rPr>
              <a:t>Муниципальная природоохранная акция </a:t>
            </a:r>
          </a:p>
          <a:p>
            <a:pPr algn="ctr"/>
            <a:r>
              <a:rPr lang="ru-RU" sz="3600" b="1" dirty="0" smtClean="0">
                <a:solidFill>
                  <a:srgbClr val="4F6228"/>
                </a:solidFill>
                <a:latin typeface="Times New Roman" pitchFamily="18" charset="0"/>
                <a:cs typeface="Times New Roman" pitchFamily="18" charset="0"/>
              </a:rPr>
              <a:t>« Сохраним живую ель!»</a:t>
            </a:r>
            <a:endParaRPr lang="ru-RU" sz="3600" dirty="0" smtClean="0">
              <a:solidFill>
                <a:srgbClr val="4F622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2B5BWmSGqnU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14546" y="3000372"/>
            <a:ext cx="4572032" cy="3432596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ис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1071546"/>
            <a:ext cx="8229600" cy="774720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Оформление буклетов для родителей «Берегите лес!»</a:t>
            </a:r>
            <a:endParaRPr lang="ru-RU" sz="3600" dirty="0"/>
          </a:p>
        </p:txBody>
      </p:sp>
      <p:sp>
        <p:nvSpPr>
          <p:cNvPr id="9" name="Содержимое 8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ис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1071546"/>
            <a:ext cx="8229600" cy="774720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Украшение елочек на территории детского сада  и развешивание на них листовок </a:t>
            </a:r>
            <a:endParaRPr lang="ru-RU" sz="3600" dirty="0"/>
          </a:p>
        </p:txBody>
      </p:sp>
      <p:sp>
        <p:nvSpPr>
          <p:cNvPr id="9" name="Содержимое 8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ис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785794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Итоги акции</a:t>
            </a:r>
            <a:endParaRPr lang="ru-RU" sz="3600" b="1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Подведением итогов проведения акции «Сохраним живую ель!» является содружество детей и взрослых, увлеченно занимающихся таким важным делом, которое дает ощутимые результаты: происходит привлечение от мала до велика к практическому решению экологических проблем своего родного края.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ис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785794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Спасибо за внимание !</a:t>
            </a:r>
            <a:endParaRPr lang="ru-RU" sz="3600" dirty="0"/>
          </a:p>
        </p:txBody>
      </p:sp>
      <p:pic>
        <p:nvPicPr>
          <p:cNvPr id="10" name="Содержимое 9" descr="SYSkheV6W_M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214282" y="1643050"/>
            <a:ext cx="4757742" cy="3572023"/>
          </a:xfrm>
        </p:spPr>
      </p:pic>
      <p:pic>
        <p:nvPicPr>
          <p:cNvPr id="13" name="Содержимое 12" descr="jQUleCLeHow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4357686" y="3357562"/>
            <a:ext cx="4324055" cy="3246419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11882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Актуальность: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Приближается самый волшебный праздник Новый год и главным атрибутом праздника является живая елочка. Прекрасная семейная традиция- украшение елки, подарки под елкой, хороводы вокруг елочки. Но мало кто задумывается, что будет с елочкой, когда праздник закончится? Ее выкинут и все! Чтобы вырастить елочку нужно 10-15 лет. Если мы будем встречать Новый год с живыми елками, скоро их совсем не останется. Наши леса- это наша гордость. Лес- это легкие земли! Вырубка леса несет огромный ущерб природе и здоровью человека. Берегите природу и покупайте искусственные елки, они тоже очень красивые и прослужат вам много лет. Чтобы искусственная елочка пахла можно использовать еловые ароматы.</a:t>
            </a:r>
            <a:b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Елочку можно сделать своими руками, украсить ее и это станет замечательной семейной традицией.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179388" y="1285861"/>
            <a:ext cx="8820150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акции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r>
              <a:rPr lang="ru-RU" sz="2000" b="1" dirty="0" smtClean="0">
                <a:solidFill>
                  <a:srgbClr val="3366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000" b="1" dirty="0">
                <a:solidFill>
                  <a:srgbClr val="3366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формирование у </a:t>
            </a:r>
            <a:r>
              <a:rPr lang="ru-RU" sz="2000" b="1" dirty="0" smtClean="0">
                <a:solidFill>
                  <a:srgbClr val="3366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детей ответственное </a:t>
            </a:r>
            <a:r>
              <a:rPr lang="ru-RU" sz="2000" b="1" dirty="0">
                <a:solidFill>
                  <a:srgbClr val="3366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отношения к п</a:t>
            </a:r>
            <a:r>
              <a:rPr lang="ru-RU" sz="2000" b="1" dirty="0">
                <a:solidFill>
                  <a:srgbClr val="336600"/>
                </a:solidFill>
                <a:latin typeface="Times New Roman" pitchFamily="18" charset="0"/>
                <a:cs typeface="Times New Roman" pitchFamily="18" charset="0"/>
              </a:rPr>
              <a:t>риродным богатствам родного края, повышение творческой активности и природоохранной деятельности детей.</a:t>
            </a:r>
          </a:p>
          <a:p>
            <a:endParaRPr lang="ru-RU" sz="2000" b="1" dirty="0">
              <a:solidFill>
                <a:srgbClr val="3366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2000" b="1" dirty="0">
                <a:solidFill>
                  <a:srgbClr val="336600"/>
                </a:solidFill>
                <a:latin typeface="Times New Roman" pitchFamily="18" charset="0"/>
                <a:cs typeface="Times New Roman" pitchFamily="18" charset="0"/>
              </a:rPr>
              <a:t> формировать первоначальные умения и навыки экологически грамотного поведения детей в природе;</a:t>
            </a:r>
          </a:p>
          <a:p>
            <a:pPr eaLnBrk="0" hangingPunct="0"/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sz="2000" b="1" dirty="0">
                <a:solidFill>
                  <a:srgbClr val="336600"/>
                </a:solidFill>
                <a:latin typeface="Times New Roman" pitchFamily="18" charset="0"/>
                <a:cs typeface="Times New Roman" pitchFamily="18" charset="0"/>
              </a:rPr>
              <a:t> развивать познавательный интерес к миру природы;</a:t>
            </a:r>
          </a:p>
          <a:p>
            <a:pPr eaLnBrk="0" hangingPunct="0"/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sz="2000" b="1" dirty="0">
                <a:solidFill>
                  <a:srgbClr val="336600"/>
                </a:solidFill>
                <a:latin typeface="Times New Roman" pitchFamily="18" charset="0"/>
                <a:cs typeface="Times New Roman" pitchFamily="18" charset="0"/>
              </a:rPr>
              <a:t> развивать умение правильно взаимодействовать с природой;</a:t>
            </a:r>
          </a:p>
          <a:p>
            <a:pPr eaLnBrk="0" hangingPunct="0"/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ru-RU" sz="2000" b="1" dirty="0">
                <a:solidFill>
                  <a:srgbClr val="336600"/>
                </a:solidFill>
                <a:latin typeface="Times New Roman" pitchFamily="18" charset="0"/>
                <a:cs typeface="Times New Roman" pitchFamily="18" charset="0"/>
              </a:rPr>
              <a:t> способствовать развитию творческих способностей, воображению детей.</a:t>
            </a:r>
          </a:p>
          <a:p>
            <a:pPr eaLnBrk="0" hangingPunct="0"/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5.</a:t>
            </a:r>
            <a:r>
              <a:rPr lang="ru-RU" sz="2000" b="1" dirty="0">
                <a:solidFill>
                  <a:srgbClr val="336600"/>
                </a:solidFill>
                <a:latin typeface="Times New Roman" pitchFamily="18" charset="0"/>
                <a:cs typeface="Times New Roman" pitchFamily="18" charset="0"/>
              </a:rPr>
              <a:t> воспитывать бережное отношение к хвойным деревьям, желание сохранить их растущими в ближайшем окружении: на участке, в лесу.</a:t>
            </a:r>
          </a:p>
          <a:p>
            <a:pPr eaLnBrk="0" hangingPunct="0"/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6.</a:t>
            </a:r>
            <a:r>
              <a:rPr lang="ru-RU" sz="2000" b="1" dirty="0">
                <a:solidFill>
                  <a:srgbClr val="336600"/>
                </a:solidFill>
                <a:latin typeface="Times New Roman" pitchFamily="18" charset="0"/>
                <a:cs typeface="Times New Roman" pitchFamily="18" charset="0"/>
              </a:rPr>
              <a:t> способствовать включению семьи в процесс реализации проекта по формированию               экологической культуры.</a:t>
            </a:r>
          </a:p>
          <a:p>
            <a:pPr eaLnBrk="0" hangingPunct="0"/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7.</a:t>
            </a:r>
            <a:r>
              <a:rPr lang="ru-RU" sz="2000" b="1" dirty="0">
                <a:solidFill>
                  <a:srgbClr val="336600"/>
                </a:solidFill>
                <a:latin typeface="Times New Roman" pitchFamily="18" charset="0"/>
                <a:cs typeface="Times New Roman" pitchFamily="18" charset="0"/>
              </a:rPr>
              <a:t> привлечь внимание жителей нашего города к проблеме сохранения хвойных деревьев в период предновогодних и новогодних праздников.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5797568"/>
          </a:xfrm>
        </p:spPr>
        <p:txBody>
          <a:bodyPr>
            <a:normAutofit fontScale="90000"/>
          </a:bodyPr>
          <a:lstStyle/>
          <a:p>
            <a:pPr algn="l" eaLnBrk="0" hangingPunct="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Проведенные мероприятия: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 Занятие «Лес- наше богатство».</a:t>
            </a:r>
            <a:b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 Беседы: «Что делают из древесины?»,</a:t>
            </a:r>
            <a:b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«Экология и человек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».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3. Просмотр мультфильмов.</a:t>
            </a:r>
            <a:b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4. Чтение рассказов, сказок, заучивание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стихотворений </a:t>
            </a:r>
            <a:r>
              <a:rPr lang="ru-RU" sz="2400" dirty="0" smtClean="0">
                <a:solidFill>
                  <a:srgbClr val="336600"/>
                </a:solidFill>
                <a:latin typeface="Times New Roman" pitchFamily="18" charset="0"/>
                <a:cs typeface="Times New Roman" pitchFamily="18" charset="0"/>
              </a:rPr>
              <a:t>«Сказка о ёлочке, которую не срубили» (А. </a:t>
            </a:r>
            <a:r>
              <a:rPr lang="ru-RU" sz="2400" dirty="0" err="1" smtClean="0">
                <a:solidFill>
                  <a:srgbClr val="336600"/>
                </a:solidFill>
                <a:latin typeface="Times New Roman" pitchFamily="18" charset="0"/>
                <a:cs typeface="Times New Roman" pitchFamily="18" charset="0"/>
              </a:rPr>
              <a:t>Сожан</a:t>
            </a:r>
            <a:r>
              <a:rPr lang="ru-RU" sz="2400" dirty="0" smtClean="0">
                <a:solidFill>
                  <a:srgbClr val="336600"/>
                </a:solidFill>
                <a:latin typeface="Times New Roman" pitchFamily="18" charset="0"/>
                <a:cs typeface="Times New Roman" pitchFamily="18" charset="0"/>
              </a:rPr>
              <a:t>),</a:t>
            </a:r>
            <a:r>
              <a:rPr lang="ru-RU" sz="2400" dirty="0" smtClean="0">
                <a:solidFill>
                  <a:srgbClr val="336600"/>
                </a:solidFill>
                <a:latin typeface="Times New Roman" pitchFamily="18" charset="0"/>
              </a:rPr>
              <a:t/>
            </a:r>
            <a:br>
              <a:rPr lang="ru-RU" sz="2400" dirty="0" smtClean="0">
                <a:solidFill>
                  <a:srgbClr val="336600"/>
                </a:solidFill>
                <a:latin typeface="Times New Roman" pitchFamily="18" charset="0"/>
              </a:rPr>
            </a:br>
            <a:r>
              <a:rPr lang="ru-RU" sz="2400" dirty="0" smtClean="0">
                <a:solidFill>
                  <a:srgbClr val="336600"/>
                </a:solidFill>
                <a:latin typeface="Times New Roman" pitchFamily="18" charset="0"/>
                <a:cs typeface="Times New Roman" pitchFamily="18" charset="0"/>
              </a:rPr>
              <a:t>«Сказка про ёлочку» (М. </a:t>
            </a:r>
            <a:r>
              <a:rPr lang="ru-RU" sz="2400" dirty="0" err="1" smtClean="0">
                <a:solidFill>
                  <a:srgbClr val="336600"/>
                </a:solidFill>
                <a:latin typeface="Times New Roman" pitchFamily="18" charset="0"/>
                <a:cs typeface="Times New Roman" pitchFamily="18" charset="0"/>
              </a:rPr>
              <a:t>Шкурина</a:t>
            </a:r>
            <a:r>
              <a:rPr lang="ru-RU" sz="2400" dirty="0" smtClean="0">
                <a:solidFill>
                  <a:srgbClr val="336600"/>
                </a:solidFill>
                <a:latin typeface="Times New Roman" pitchFamily="18" charset="0"/>
                <a:cs typeface="Times New Roman" pitchFamily="18" charset="0"/>
              </a:rPr>
              <a:t>), «Ёлочка» (Г. Х. Андерсен.).</a:t>
            </a:r>
            <a:r>
              <a:rPr lang="ru-RU" sz="2400" dirty="0" smtClean="0">
                <a:solidFill>
                  <a:srgbClr val="336600"/>
                </a:solidFill>
                <a:latin typeface="Times New Roman" pitchFamily="18" charset="0"/>
              </a:rPr>
              <a:t/>
            </a:r>
            <a:br>
              <a:rPr lang="ru-RU" sz="2400" dirty="0" smtClean="0">
                <a:solidFill>
                  <a:srgbClr val="336600"/>
                </a:solidFill>
                <a:latin typeface="Times New Roman" pitchFamily="18" charset="0"/>
              </a:rPr>
            </a:b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С.Михалкова «В снегу стояла елочка».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5. Рисование: «Сохраним елочку»,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Аппликация «Лесные красавицы».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6.Творческая работа « Елочка из бумаги», «Елочка из стаканчиков»</a:t>
            </a:r>
            <a:b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7.Конкурс костюмов «Рукотворное чудо»-костюм Елочки.</a:t>
            </a:r>
            <a:b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8.Украшение елочек на территории детского сада</a:t>
            </a:r>
            <a:b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9.Развешивание листовок  «Сохраним  живую ель!»</a:t>
            </a:r>
            <a:endParaRPr lang="ru-RU" sz="24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ис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1071546"/>
            <a:ext cx="8229600" cy="774720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Творческая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работа « Елочка из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бумаги»</a:t>
            </a:r>
            <a:endParaRPr lang="ru-RU" sz="3600" dirty="0"/>
          </a:p>
        </p:txBody>
      </p:sp>
      <p:pic>
        <p:nvPicPr>
          <p:cNvPr id="7" name="Содержимое 6" descr="9NLTjALUCe0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500063" y="2675741"/>
            <a:ext cx="4038600" cy="3032105"/>
          </a:xfrm>
        </p:spPr>
      </p:pic>
      <p:pic>
        <p:nvPicPr>
          <p:cNvPr id="8" name="Содержимое 7" descr="iiji9mYM8iE.jpg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4963407" y="1928813"/>
            <a:ext cx="3398662" cy="4525962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2" name="Содержимое 11" descr="lU2R4Hlr8EA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933298" y="273050"/>
            <a:ext cx="4395254" cy="5853113"/>
          </a:xfrm>
        </p:spPr>
      </p:pic>
      <p:sp>
        <p:nvSpPr>
          <p:cNvPr id="11" name="Текст 10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Создание Елочки из картона и пластиковых стаканчиков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ис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1071546"/>
            <a:ext cx="8229600" cy="774720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Творческая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работа «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Берегите елку»</a:t>
            </a:r>
            <a:endParaRPr lang="ru-RU" sz="3600" dirty="0"/>
          </a:p>
        </p:txBody>
      </p:sp>
      <p:pic>
        <p:nvPicPr>
          <p:cNvPr id="10" name="Содержимое 9" descr="r4MnHilnhxs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1357290" y="2143116"/>
            <a:ext cx="6464316" cy="3636179"/>
          </a:xfrm>
        </p:spPr>
      </p:pic>
      <p:sp>
        <p:nvSpPr>
          <p:cNvPr id="9" name="Содержимое 8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ис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71472" y="928670"/>
            <a:ext cx="3143272" cy="4929222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Творческая работа семьи Сони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Середневой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на конкурс  костюмов «Рукотворное чудо»: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Гран-при конкурса.</a:t>
            </a:r>
            <a:endParaRPr lang="ru-RU" sz="3600" dirty="0"/>
          </a:p>
        </p:txBody>
      </p:sp>
      <p:pic>
        <p:nvPicPr>
          <p:cNvPr id="7" name="Содержимое 6" descr="n3-haW2mTNg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286248" y="642918"/>
            <a:ext cx="4286280" cy="570799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ис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1071546"/>
            <a:ext cx="8229600" cy="774720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Создание и развешивание листовок «»Сохраним живую ель!</a:t>
            </a:r>
            <a:endParaRPr lang="ru-RU" sz="3600" dirty="0"/>
          </a:p>
        </p:txBody>
      </p:sp>
      <p:sp>
        <p:nvSpPr>
          <p:cNvPr id="9" name="Содержимое 8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136</Words>
  <PresentationFormat>Экран (4:3)</PresentationFormat>
  <Paragraphs>24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Актуальность: Приближается самый волшебный праздник Новый год и главным атрибутом праздника является живая елочка. Прекрасная семейная традиция- украшение елки, подарки под елкой, хороводы вокруг елочки. Но мало кто задумывается, что будет с елочкой, когда праздник закончится? Ее выкинут и все! Чтобы вырастить елочку нужно 10-15 лет. Если мы будем встречать Новый год с живыми елками, скоро их совсем не останется. Наши леса- это наша гордость. Лес- это легкие земли! Вырубка леса несет огромный ущерб природе и здоровью человека. Берегите природу и покупайте искусственные елки, они тоже очень красивые и прослужат вам много лет. Чтобы искусственная елочка пахла можно использовать еловые ароматы. Елочку можно сделать своими руками, украсить ее и это станет замечательной семейной традицией.</vt:lpstr>
      <vt:lpstr>Слайд 3</vt:lpstr>
      <vt:lpstr>Проведенные мероприятия: 1. Занятие «Лес- наше богатство». 2. Беседы: «Что делают из древесины?», «Экология и человек». 3. Просмотр мультфильмов. 4. Чтение рассказов, сказок, заучивание стихотворений «Сказка о ёлочке, которую не срубили» (А. Сожан), «Сказка про ёлочку» (М. Шкурина), «Ёлочка» (Г. Х. Андерсен.). С.Михалкова «В снегу стояла елочка». 5. Рисование: «Сохраним елочку»,  Аппликация «Лесные красавицы». 6.Творческая работа « Елочка из бумаги», «Елочка из стаканчиков» 7.Конкурс костюмов «Рукотворное чудо»-костюм Елочки. 8.Украшение елочек на территории детского сада 9.Развешивание листовок  «Сохраним  живую ель!»</vt:lpstr>
      <vt:lpstr>Творческая работа « Елочка из бумаги»</vt:lpstr>
      <vt:lpstr>Слайд 6</vt:lpstr>
      <vt:lpstr>Творческая работа « Берегите елку»</vt:lpstr>
      <vt:lpstr>Творческая работа семьи Сони Середневой на конкурс  костюмов «Рукотворное чудо»: Гран-при конкурса.</vt:lpstr>
      <vt:lpstr>Создание и развешивание листовок «»Сохраним живую ель!</vt:lpstr>
      <vt:lpstr>Оформление буклетов для родителей «Берегите лес!»</vt:lpstr>
      <vt:lpstr>Украшение елочек на территории детского сада  и развешивание на них листовок </vt:lpstr>
      <vt:lpstr>Итоги акции</vt:lpstr>
      <vt:lpstr>Спасибо за внимание 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2</cp:revision>
  <dcterms:created xsi:type="dcterms:W3CDTF">2021-12-20T16:40:26Z</dcterms:created>
  <dcterms:modified xsi:type="dcterms:W3CDTF">2021-12-20T17:38:02Z</dcterms:modified>
</cp:coreProperties>
</file>