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sldIdLst>
    <p:sldId id="290" r:id="rId2"/>
    <p:sldId id="293" r:id="rId3"/>
    <p:sldId id="269" r:id="rId4"/>
    <p:sldId id="275" r:id="rId5"/>
    <p:sldId id="276" r:id="rId6"/>
    <p:sldId id="277" r:id="rId7"/>
    <p:sldId id="278" r:id="rId8"/>
    <p:sldId id="294" r:id="rId9"/>
    <p:sldId id="279" r:id="rId10"/>
    <p:sldId id="292" r:id="rId11"/>
    <p:sldId id="283" r:id="rId12"/>
    <p:sldId id="284" r:id="rId13"/>
    <p:sldId id="285" r:id="rId14"/>
    <p:sldId id="286" r:id="rId15"/>
    <p:sldId id="287" r:id="rId16"/>
    <p:sldId id="257" r:id="rId17"/>
    <p:sldId id="260" r:id="rId18"/>
    <p:sldId id="272" r:id="rId19"/>
    <p:sldId id="262" r:id="rId20"/>
    <p:sldId id="264" r:id="rId21"/>
    <p:sldId id="267" r:id="rId22"/>
    <p:sldId id="288" r:id="rId23"/>
    <p:sldId id="289" r:id="rId24"/>
    <p:sldId id="258" r:id="rId25"/>
    <p:sldId id="259" r:id="rId26"/>
    <p:sldId id="268" r:id="rId27"/>
    <p:sldId id="271" r:id="rId28"/>
    <p:sldId id="265" r:id="rId29"/>
    <p:sldId id="266" r:id="rId30"/>
    <p:sldId id="274" r:id="rId31"/>
    <p:sldId id="29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9AFAAA3-D49B-4DA3-840F-3AB503FDC686}">
          <p14:sldIdLst>
            <p14:sldId id="290"/>
            <p14:sldId id="293"/>
            <p14:sldId id="269"/>
            <p14:sldId id="275"/>
            <p14:sldId id="276"/>
            <p14:sldId id="277"/>
            <p14:sldId id="278"/>
            <p14:sldId id="294"/>
            <p14:sldId id="279"/>
            <p14:sldId id="292"/>
            <p14:sldId id="283"/>
            <p14:sldId id="284"/>
            <p14:sldId id="285"/>
            <p14:sldId id="286"/>
            <p14:sldId id="287"/>
            <p14:sldId id="257"/>
            <p14:sldId id="260"/>
            <p14:sldId id="272"/>
            <p14:sldId id="262"/>
            <p14:sldId id="264"/>
            <p14:sldId id="267"/>
            <p14:sldId id="288"/>
            <p14:sldId id="289"/>
            <p14:sldId id="258"/>
            <p14:sldId id="259"/>
            <p14:sldId id="268"/>
            <p14:sldId id="271"/>
            <p14:sldId id="265"/>
            <p14:sldId id="266"/>
            <p14:sldId id="274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4660"/>
  </p:normalViewPr>
  <p:slideViewPr>
    <p:cSldViewPr>
      <p:cViewPr varScale="1">
        <p:scale>
          <a:sx n="71" d="100"/>
          <a:sy n="71" d="100"/>
        </p:scale>
        <p:origin x="132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BF179-D7AF-47EB-BB29-F44584134262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4A08B7-3483-4B70-8EDF-0A0AC9502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873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0181-1C7F-4306-B53C-B23046ABEBB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C5F2-6688-40CE-B280-578250D408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0181-1C7F-4306-B53C-B23046ABEBB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C5F2-6688-40CE-B280-578250D408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0181-1C7F-4306-B53C-B23046ABEBB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C5F2-6688-40CE-B280-578250D408C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0181-1C7F-4306-B53C-B23046ABEBB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C5F2-6688-40CE-B280-578250D408C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0181-1C7F-4306-B53C-B23046ABEBB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C5F2-6688-40CE-B280-578250D408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0181-1C7F-4306-B53C-B23046ABEBB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C5F2-6688-40CE-B280-578250D408C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0181-1C7F-4306-B53C-B23046ABEBB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C5F2-6688-40CE-B280-578250D408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0181-1C7F-4306-B53C-B23046ABEBB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C5F2-6688-40CE-B280-578250D408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0181-1C7F-4306-B53C-B23046ABEBB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C5F2-6688-40CE-B280-578250D408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0181-1C7F-4306-B53C-B23046ABEBB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C5F2-6688-40CE-B280-578250D408C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0181-1C7F-4306-B53C-B23046ABEBB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C5F2-6688-40CE-B280-578250D408C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FC70181-1C7F-4306-B53C-B23046ABEBB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5DFC5F2-6688-40CE-B280-578250D408C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4365104"/>
            <a:ext cx="8568952" cy="216024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Старцева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Ольга Егоровна,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воспитатель МБДОУ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Детский сад №2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пгт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. Нижний Одес</a:t>
            </a:r>
          </a:p>
          <a:p>
            <a:pPr marL="0" indent="0">
              <a:buNone/>
            </a:pP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2022г.</a:t>
            </a:r>
            <a:endParaRPr lang="ru-RU" sz="26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2304256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«Красная книга России»</a:t>
            </a:r>
            <a:b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Животный и растительный мир Республики Коми.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97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Купальница открытая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2060848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</a:rPr>
              <a:t>Многолетнее травянистое растение с коротким корневищем и шнуровидными корнями. Стебель простой, голый, высотой 40-60 см</a:t>
            </a:r>
            <a:r>
              <a:rPr lang="ru-RU" sz="2400" b="1" dirty="0" smtClean="0">
                <a:latin typeface="Calibri" panose="020F0502020204030204" pitchFamily="34" charset="0"/>
              </a:rPr>
              <a:t>. </a:t>
            </a:r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Цветет в июле, плодоносит в августе</a:t>
            </a:r>
            <a:r>
              <a:rPr lang="ru-RU" sz="2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Распространенность: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В России - Приполярный </a:t>
            </a:r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и Полярный Урал, низовья Оби. В Республике Коми: Полярный Урал.</a:t>
            </a:r>
            <a:endParaRPr lang="ru-RU" sz="2400" b="1" dirty="0">
              <a:latin typeface="Calibri" panose="020F0502020204030204" pitchFamily="34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3038459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3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Calibri"/>
                <a:ea typeface="+mn-ea"/>
                <a:cs typeface="+mn-cs"/>
              </a:rPr>
              <a:t>Родиола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+mn-ea"/>
                <a:cs typeface="+mn-cs"/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alibri"/>
                <a:ea typeface="+mn-ea"/>
                <a:cs typeface="+mn-cs"/>
              </a:rPr>
              <a:t>розовая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128792" cy="5239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076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627" y="1268760"/>
            <a:ext cx="7104790" cy="5328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47664" y="404664"/>
            <a:ext cx="7110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Кастиллея</a:t>
            </a:r>
            <a:r>
              <a:rPr lang="ru-RU" sz="4800" b="1" kern="0" dirty="0" smtClean="0">
                <a:solidFill>
                  <a:schemeClr val="accent2">
                    <a:lumMod val="50000"/>
                  </a:schemeClr>
                </a:solidFill>
                <a:latin typeface="Calibri"/>
              </a:rPr>
              <a:t> </a:t>
            </a: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воркутинская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8935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3" y="1844824"/>
            <a:ext cx="8352928" cy="61926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223224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Птицы  занесенные в Красную Книгу Коми Республик</a:t>
            </a:r>
            <a:r>
              <a:rPr lang="ru-RU" sz="4800" dirty="0" smtClean="0">
                <a:solidFill>
                  <a:srgbClr val="FF0000"/>
                </a:solidFill>
              </a:rPr>
              <a:t>и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3606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11960" y="1504287"/>
            <a:ext cx="4780053" cy="5328592"/>
          </a:xfrm>
        </p:spPr>
        <p:txBody>
          <a:bodyPr>
            <a:normAutofit/>
          </a:bodyPr>
          <a:lstStyle/>
          <a:p>
            <a:pPr marL="0" lvl="0" indent="0">
              <a:buClrTx/>
              <a:buSzTx/>
              <a:buNone/>
            </a:pPr>
            <a:r>
              <a:rPr lang="ru-RU" sz="1600" b="1" dirty="0">
                <a:solidFill>
                  <a:prstClr val="black"/>
                </a:solidFill>
                <a:latin typeface="Candara" panose="020E0502030303020204" pitchFamily="34" charset="0"/>
              </a:rPr>
              <a:t>Окраска взрослых птиц </a:t>
            </a:r>
            <a:r>
              <a:rPr lang="ru-RU" sz="1600" b="1" dirty="0" err="1">
                <a:solidFill>
                  <a:prstClr val="black"/>
                </a:solidFill>
                <a:latin typeface="Candara" panose="020E0502030303020204" pitchFamily="34" charset="0"/>
              </a:rPr>
              <a:t>снежно­белая</a:t>
            </a:r>
            <a:r>
              <a:rPr lang="ru-RU" sz="1600" b="1" dirty="0">
                <a:solidFill>
                  <a:prstClr val="black"/>
                </a:solidFill>
                <a:latin typeface="Candara" panose="020E0502030303020204" pitchFamily="34" charset="0"/>
              </a:rPr>
              <a:t>, основание клюва оранжевое. Глаза коричневые, ноги чёрные. Длина 117-127 см, вес 5,5-7 кг.</a:t>
            </a:r>
          </a:p>
          <a:p>
            <a:pPr marL="0" lvl="0" indent="0">
              <a:buClrTx/>
              <a:buSzTx/>
              <a:buNone/>
            </a:pPr>
            <a:r>
              <a:rPr lang="ru-RU" sz="1600" b="1" dirty="0">
                <a:solidFill>
                  <a:prstClr val="black"/>
                </a:solidFill>
                <a:latin typeface="Candara" panose="020E0502030303020204" pitchFamily="34" charset="0"/>
              </a:rPr>
              <a:t> Распространен малый лебедь в тундрах Европы и Азии, От Скандинавии до Колымы.</a:t>
            </a:r>
          </a:p>
          <a:p>
            <a:pPr marL="0" lvl="0" indent="0">
              <a:buClrTx/>
              <a:buSzTx/>
              <a:buNone/>
            </a:pPr>
            <a:r>
              <a:rPr lang="ru-RU" sz="1600" b="1" dirty="0" smtClean="0">
                <a:solidFill>
                  <a:prstClr val="black"/>
                </a:solidFill>
                <a:latin typeface="Candara" panose="020E0502030303020204" pitchFamily="34" charset="0"/>
              </a:rPr>
              <a:t>В </a:t>
            </a:r>
            <a:r>
              <a:rPr lang="ru-RU" sz="1600" b="1" dirty="0">
                <a:solidFill>
                  <a:prstClr val="black"/>
                </a:solidFill>
                <a:latin typeface="Candara" panose="020E0502030303020204" pitchFamily="34" charset="0"/>
              </a:rPr>
              <a:t>Коми гнездится на озёрах тундры и лесотундры. Строительством занимается одна самка. Материалом служат прошлогодние стебли, мох, трава. Внутренняя подстилка из пуха, который самка выщипывает из груди. Диаметр гнезда до одного метра и даже больше! В первой половине июня откладывается 4-5 яиц грязного желтовато-белого цвета. Длина яйца 100-120 мм. В отличие от некоторых уток лебедь нырять не может и разыскивает пищу на мелком месте, где его длинная шея позволяет достать до дна. Питается различными беспозвоночными и растениями. </a:t>
            </a:r>
          </a:p>
          <a:p>
            <a:pPr marL="0" lvl="0" indent="0">
              <a:buClrTx/>
              <a:buSzTx/>
              <a:buNone/>
            </a:pPr>
            <a:r>
              <a:rPr lang="ru-RU" sz="1600" b="1" dirty="0" smtClean="0">
                <a:solidFill>
                  <a:prstClr val="black"/>
                </a:solidFill>
                <a:latin typeface="Candara" panose="020E0502030303020204" pitchFamily="34" charset="0"/>
              </a:rPr>
              <a:t>Улетают </a:t>
            </a:r>
            <a:r>
              <a:rPr lang="ru-RU" sz="1600" b="1" dirty="0">
                <a:solidFill>
                  <a:prstClr val="black"/>
                </a:solidFill>
                <a:latin typeface="Candara" panose="020E0502030303020204" pitchFamily="34" charset="0"/>
              </a:rPr>
              <a:t>лебеди в конце октября. Зимуют на северных берегах средиземного моря, на Каспийском море, в южной и юго-восточной Азии.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Calibri"/>
                <a:ea typeface="+mn-ea"/>
                <a:cs typeface="+mn-cs"/>
              </a:rPr>
              <a:t>Малый или тундровый лебедь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Home\Desktop\tundra-sw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64904"/>
            <a:ext cx="3888432" cy="353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71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067946" y="1772817"/>
            <a:ext cx="4996076" cy="4752527"/>
          </a:xfrm>
        </p:spPr>
        <p:txBody>
          <a:bodyPr>
            <a:normAutofit lnSpcReduction="10000"/>
          </a:bodyPr>
          <a:lstStyle/>
          <a:p>
            <a:pPr marL="0" lvl="0" indent="0">
              <a:buClrTx/>
              <a:buSzTx/>
              <a:buNone/>
            </a:pPr>
            <a:r>
              <a:rPr lang="ru-RU" sz="1600" b="1" dirty="0">
                <a:solidFill>
                  <a:prstClr val="black"/>
                </a:solidFill>
                <a:latin typeface="Calibri"/>
              </a:rPr>
              <a:t>Самый крупный из соколов. Длина 51-63 см, размах крыльев 114-127 см. Питается птицами, главным образом </a:t>
            </a:r>
            <a:r>
              <a:rPr lang="ru-RU" sz="1600" b="1" dirty="0" smtClean="0">
                <a:solidFill>
                  <a:prstClr val="black"/>
                </a:solidFill>
                <a:latin typeface="Calibri"/>
              </a:rPr>
              <a:t>белыми</a:t>
            </a:r>
            <a:r>
              <a:rPr lang="ru-RU" sz="1600" b="1" dirty="0">
                <a:solidFill>
                  <a:prstClr val="black"/>
                </a:solidFill>
                <a:latin typeface="Calibri"/>
              </a:rPr>
              <a:t>	куропатками, и в гнездовой период поселяется там, где гнездятся эти птицы. При удаче может схватить другую птицу и даже лемминга. Зимой во время кочевок нападает на тетеревов, зайцев, а </a:t>
            </a:r>
            <a:r>
              <a:rPr lang="ru-RU" sz="1600" b="1" dirty="0" smtClean="0">
                <a:solidFill>
                  <a:prstClr val="black"/>
                </a:solidFill>
                <a:latin typeface="Calibri"/>
              </a:rPr>
              <a:t>в населенных </a:t>
            </a:r>
            <a:r>
              <a:rPr lang="ru-RU" sz="1600" b="1" dirty="0">
                <a:solidFill>
                  <a:prstClr val="black"/>
                </a:solidFill>
                <a:latin typeface="Calibri"/>
              </a:rPr>
              <a:t>пунктах на галок, ворон, голубей. В равнинной тундре кречет не гнездится. Он устраивает своё гнездо на скале, обрывистом берегу, </a:t>
            </a:r>
            <a:r>
              <a:rPr lang="ru-RU" sz="16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1600" b="1" dirty="0">
                <a:solidFill>
                  <a:prstClr val="black"/>
                </a:solidFill>
                <a:latin typeface="Calibri"/>
              </a:rPr>
              <a:t>в лесотундре на дереве. Кладка в мае, из 3-4 буроватых или красноватых с крапинами яиц длинной 50-65 мм. По выходе </a:t>
            </a:r>
            <a:r>
              <a:rPr lang="ru-RU" sz="1600" b="1" dirty="0" smtClean="0">
                <a:solidFill>
                  <a:prstClr val="black"/>
                </a:solidFill>
                <a:latin typeface="Calibri"/>
              </a:rPr>
              <a:t>птенцов из </a:t>
            </a:r>
            <a:r>
              <a:rPr lang="ru-RU" sz="1600" b="1" dirty="0">
                <a:solidFill>
                  <a:prstClr val="black"/>
                </a:solidFill>
                <a:latin typeface="Calibri"/>
              </a:rPr>
              <a:t>яиц самец приносит корм к гнезду, а самка кормит своё потомство. </a:t>
            </a:r>
          </a:p>
          <a:p>
            <a:pPr marL="0" lvl="0" indent="0">
              <a:buClrTx/>
              <a:buSzTx/>
              <a:buNone/>
            </a:pPr>
            <a:r>
              <a:rPr lang="ru-RU" sz="1600" b="1" dirty="0">
                <a:solidFill>
                  <a:prstClr val="black"/>
                </a:solidFill>
                <a:latin typeface="Calibri"/>
              </a:rPr>
              <a:t>	Когда-то кречеты высоко ценились охотниками-соколятниками. Русские цари брали дань с северных народов </a:t>
            </a:r>
            <a:r>
              <a:rPr lang="ru-RU" sz="1600" b="1" dirty="0" smtClean="0">
                <a:solidFill>
                  <a:prstClr val="black"/>
                </a:solidFill>
                <a:latin typeface="Calibri"/>
              </a:rPr>
              <a:t>молодыми </a:t>
            </a:r>
            <a:r>
              <a:rPr lang="ru-RU" sz="1600" b="1" dirty="0" err="1" smtClean="0">
                <a:solidFill>
                  <a:prstClr val="black"/>
                </a:solidFill>
                <a:latin typeface="Calibri"/>
              </a:rPr>
              <a:t>живими</a:t>
            </a:r>
            <a:r>
              <a:rPr lang="ru-RU" sz="1600" b="1" dirty="0" smtClean="0">
                <a:solidFill>
                  <a:prstClr val="black"/>
                </a:solidFill>
                <a:latin typeface="Calibri"/>
              </a:rPr>
              <a:t> соколами. В настоящее время данный вид взят </a:t>
            </a:r>
            <a:r>
              <a:rPr lang="ru-RU" sz="1600" b="1" dirty="0">
                <a:solidFill>
                  <a:prstClr val="black"/>
                </a:solidFill>
                <a:latin typeface="Calibri"/>
              </a:rPr>
              <a:t>под охрану и убивать его запрещено.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Calibri"/>
                <a:ea typeface="+mn-ea"/>
                <a:cs typeface="+mn-cs"/>
              </a:rPr>
              <a:t>Кречет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Home\Desktop\345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772817"/>
            <a:ext cx="3816424" cy="452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07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Бородатая неясыть.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Относится к отряду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совообразных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Голова большая с крупным лицевым диском. Глаза ярко-жёлтые.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Home\Desktop\572931_ptitsa_suk_moh_borodataya-neyasyit_sova_derevo_1920x1313_(www.GetBg.net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7123831" cy="4871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59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неясыти  ушки на голове отсутствуют. Под клювом есть бородка. Летает эта сова очень тихо.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Home\Desktop\zhivotnye-national-geographic-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002" y="1787771"/>
            <a:ext cx="6743383" cy="4737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70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72816"/>
            <a:ext cx="7488832" cy="46805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002060"/>
                </a:solidFill>
              </a:rPr>
              <a:t>В</a:t>
            </a:r>
            <a:r>
              <a:rPr lang="ru-RU" sz="1800" dirty="0" smtClean="0">
                <a:solidFill>
                  <a:srgbClr val="002060"/>
                </a:solidFill>
              </a:rPr>
              <a:t>ырубка </a:t>
            </a:r>
            <a:r>
              <a:rPr lang="ru-RU" sz="1800" dirty="0">
                <a:solidFill>
                  <a:srgbClr val="002060"/>
                </a:solidFill>
              </a:rPr>
              <a:t>старых лесов отрицательно сказывается на </a:t>
            </a:r>
            <a:r>
              <a:rPr lang="ru-RU" sz="1800" dirty="0" smtClean="0">
                <a:solidFill>
                  <a:srgbClr val="002060"/>
                </a:solidFill>
              </a:rPr>
              <a:t>распространении  бородатой неясыти. </a:t>
            </a:r>
            <a:r>
              <a:rPr lang="ru-RU" sz="1800" dirty="0">
                <a:solidFill>
                  <a:srgbClr val="002060"/>
                </a:solidFill>
              </a:rPr>
              <a:t>Кроме того, совы гибнут на дорогах и от </a:t>
            </a:r>
            <a:r>
              <a:rPr lang="ru-RU" sz="1800" dirty="0" err="1" smtClean="0">
                <a:solidFill>
                  <a:srgbClr val="002060"/>
                </a:solidFill>
              </a:rPr>
              <a:t>электошока</a:t>
            </a:r>
            <a:r>
              <a:rPr lang="ru-RU" sz="1800" dirty="0" smtClean="0">
                <a:solidFill>
                  <a:srgbClr val="002060"/>
                </a:solidFill>
              </a:rPr>
              <a:t> </a:t>
            </a:r>
            <a:r>
              <a:rPr lang="ru-RU" sz="1800" dirty="0">
                <a:solidFill>
                  <a:srgbClr val="002060"/>
                </a:solidFill>
              </a:rPr>
              <a:t>при столкновениях с электролиниями. Не прекращается и непосредственный отстрел птиц, тем более, что в некоторых районах Сибири и Дальнего Востока мясо бородатой неясыти считается деликатесом</a:t>
            </a:r>
            <a:r>
              <a:rPr lang="ru-RU" sz="1800" dirty="0">
                <a:solidFill>
                  <a:schemeClr val="tx1"/>
                </a:solidFill>
              </a:rPr>
              <a:t>.</a:t>
            </a:r>
            <a:br>
              <a:rPr lang="ru-RU" sz="1800" dirty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52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Белая сова.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Важной особенностью  белой совы является то, что птица может прожить длительное время без пищи. Ей легко ориентироваться в пространстве  и светлым днём, и при мраке полярных ночей.</a:t>
            </a: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Home\Desktop\підносячись-біла-сова-320x4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63757"/>
            <a:ext cx="7632848" cy="477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397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908720"/>
            <a:ext cx="6417734" cy="5544616"/>
          </a:xfrm>
        </p:spPr>
        <p:txBody>
          <a:bodyPr>
            <a:normAutofit/>
          </a:bodyPr>
          <a:lstStyle/>
          <a:p>
            <a:pPr algn="just"/>
            <a:r>
              <a:rPr lang="ru-RU" altLang="ru-RU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   </a:t>
            </a:r>
            <a:r>
              <a:rPr lang="ru-RU" alt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Данная презентация выполнена</a:t>
            </a:r>
            <a:r>
              <a:rPr lang="en-US" alt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в программе </a:t>
            </a:r>
            <a:r>
              <a:rPr lang="en-US" alt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Microsoft Power Point</a:t>
            </a:r>
            <a:r>
              <a:rPr lang="ru-RU" alt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2010</a:t>
            </a:r>
            <a:r>
              <a:rPr lang="ru-RU" alt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,</a:t>
            </a:r>
            <a:r>
              <a:rPr lang="en-US" alt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предназначена для детей старшего дошкольного возраста и может быть использована </a:t>
            </a:r>
            <a:r>
              <a:rPr lang="ru-RU" altLang="ru-RU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для </a:t>
            </a:r>
            <a:r>
              <a:rPr lang="ru-RU" altLang="ru-RU" b="1" dirty="0">
                <a:solidFill>
                  <a:schemeClr val="tx1"/>
                </a:solidFill>
                <a:cs typeface="Times New Roman" panose="02020603050405020304" pitchFamily="18" charset="0"/>
              </a:rPr>
              <a:t>ознакомления   </a:t>
            </a:r>
            <a:r>
              <a:rPr lang="ru-RU" altLang="ru-RU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дошкольников </a:t>
            </a:r>
            <a:r>
              <a:rPr lang="ru-RU" altLang="ru-RU" b="1" dirty="0">
                <a:solidFill>
                  <a:schemeClr val="tx1"/>
                </a:solidFill>
                <a:cs typeface="Times New Roman" panose="02020603050405020304" pitchFamily="18" charset="0"/>
              </a:rPr>
              <a:t>с Красной книгой Республики Коми, как государственным </a:t>
            </a:r>
            <a:r>
              <a:rPr lang="ru-RU" altLang="ru-RU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документом и  формирования представления </a:t>
            </a:r>
            <a:r>
              <a:rPr lang="ru-RU" altLang="ru-RU" b="1" dirty="0">
                <a:solidFill>
                  <a:schemeClr val="tx1"/>
                </a:solidFill>
                <a:cs typeface="Times New Roman" panose="02020603050405020304" pitchFamily="18" charset="0"/>
              </a:rPr>
              <a:t>о принципах занесения животных и растений в Красную книгу Республики </a:t>
            </a:r>
            <a:r>
              <a:rPr lang="ru-RU" altLang="ru-RU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Коми.</a:t>
            </a:r>
            <a:endParaRPr lang="ru-RU" altLang="ru-RU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ru-RU" alt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Презентация  включает </a:t>
            </a:r>
            <a:r>
              <a:rPr lang="ru-RU" altLang="ru-RU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в себя слайды с  текстовой информацией, а также цветные </a:t>
            </a:r>
            <a:r>
              <a:rPr lang="ru-RU" alt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изображения (фотографии) </a:t>
            </a:r>
            <a:r>
              <a:rPr lang="ru-RU" altLang="ru-RU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для более полного </a:t>
            </a:r>
            <a:r>
              <a:rPr lang="ru-RU" alt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представления о растениях, птицах </a:t>
            </a:r>
            <a:r>
              <a:rPr lang="ru-RU" alt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и животных. </a:t>
            </a:r>
          </a:p>
          <a:p>
            <a:pPr algn="just"/>
            <a:r>
              <a:rPr lang="ru-RU" alt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Запуск </a:t>
            </a:r>
            <a:r>
              <a:rPr lang="ru-RU" altLang="ru-RU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слайдов осуществляется по щелчку компьютерной мыши. </a:t>
            </a:r>
            <a:endParaRPr lang="ru-RU" altLang="ru-RU" b="1" dirty="0" smtClean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pPr algn="just"/>
            <a:endParaRPr lang="ru-RU" alt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39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2060"/>
                </a:solidFill>
              </a:rPr>
              <a:t>Белая сова является активной хищницей. Она издает отрывистые, лающие и каркающие звуки. Питается белая сова: куропатками, леммингами, зайцами, утками, рыбой.</a:t>
            </a: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Home\Desktop\hello_html_m47e8fb2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99"/>
          <a:stretch/>
        </p:blipFill>
        <p:spPr bwMode="auto">
          <a:xfrm>
            <a:off x="787687" y="1659810"/>
            <a:ext cx="7625437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188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506496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Уши  </a:t>
            </a:r>
            <a:r>
              <a:rPr lang="ru-RU" sz="2000" dirty="0" smtClean="0">
                <a:solidFill>
                  <a:srgbClr val="002060"/>
                </a:solidFill>
              </a:rPr>
              <a:t>у белой совы таких </a:t>
            </a:r>
            <a:r>
              <a:rPr lang="ru-RU" sz="2000" dirty="0">
                <a:solidFill>
                  <a:srgbClr val="002060"/>
                </a:solidFill>
              </a:rPr>
              <a:t>маленьких размеров, что практически не заметны на ее круглой голове. Клюв тоже не бросается в глаза, он черного цвета и почти весь скрыт в оперении полярной совы. На лапах видны черные когти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r>
              <a:rPr lang="ru-RU" sz="2000" dirty="0">
                <a:solidFill>
                  <a:srgbClr val="002060"/>
                </a:solidFill>
              </a:rPr>
              <a:t> Причины уменьшения численности: незаконный отстрел и отлов капканами, беспокойство в период гнездования.</a:t>
            </a:r>
            <a:br>
              <a:rPr lang="ru-RU" sz="2000" dirty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88840"/>
            <a:ext cx="7272808" cy="4390958"/>
          </a:xfrm>
        </p:spPr>
      </p:pic>
    </p:spTree>
    <p:extLst>
      <p:ext uri="{BB962C8B-B14F-4D97-AF65-F5344CB8AC3E}">
        <p14:creationId xmlns:p14="http://schemas.microsoft.com/office/powerpoint/2010/main" val="51047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23928" y="1412776"/>
            <a:ext cx="4680520" cy="3421748"/>
          </a:xfrm>
        </p:spPr>
        <p:txBody>
          <a:bodyPr>
            <a:noAutofit/>
          </a:bodyPr>
          <a:lstStyle/>
          <a:p>
            <a:pPr marL="0" lvl="0" indent="0"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Calibri"/>
              </a:rPr>
              <a:t>Очень элегантный маленький соколок. У самца верхняя часть тела серо-чёрного цвета, голова темнее, брюхо, подхвостье и «штаны» красно-рыжие, кольцо вокруг глаз и ноги темно-красные. Самка сверху сизая с тёмно-серыми поперечными полосами на спине и хвосте, голова и нижняя часть тела ржаво-рыжие, кольцо вокруг глаз и </a:t>
            </a:r>
            <a:r>
              <a:rPr lang="ru-RU" sz="1600" dirty="0" err="1">
                <a:solidFill>
                  <a:prstClr val="black"/>
                </a:solidFill>
                <a:latin typeface="Calibri"/>
              </a:rPr>
              <a:t>восковица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 оранжевые. Глаза тёмные, а когти белые.</a:t>
            </a:r>
          </a:p>
          <a:p>
            <a:pPr marL="0" lvl="0" indent="0"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Calibri"/>
              </a:rPr>
              <a:t>	Голос - протяженное «</a:t>
            </a:r>
            <a:r>
              <a:rPr lang="ru-RU" sz="1600" dirty="0" err="1">
                <a:solidFill>
                  <a:prstClr val="black"/>
                </a:solidFill>
                <a:latin typeface="Calibri"/>
              </a:rPr>
              <a:t>ки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- </a:t>
            </a:r>
            <a:r>
              <a:rPr lang="ru-RU" sz="1600" dirty="0" err="1">
                <a:solidFill>
                  <a:prstClr val="black"/>
                </a:solidFill>
                <a:latin typeface="Calibri"/>
              </a:rPr>
              <a:t>ки-ки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». Любимые местообитания - поля, луга, перелески. Пища состоит из мышевидных грызунов, ящериц, насекомых. Кладка в июне из 4-6 яиц, покрытых по желтоватому фону ржаво-красными и бурыми пятнами. Длина яиц 30-40 мм. Насиживают оба родителя в течение 28 дней. Он уничтожает вредных насекомых и грызунов, почему заслуживает самого бережного отношения к себе. Редкость кобчика в регионе связана с общим сокращением численности и ареала вида. Также в Красную книгу РК занесены </a:t>
            </a:r>
            <a:r>
              <a:rPr lang="ru-RU" sz="1600" dirty="0" err="1">
                <a:solidFill>
                  <a:prstClr val="black"/>
                </a:solidFill>
                <a:latin typeface="Calibri"/>
              </a:rPr>
              <a:t>краснозобая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 гагара, гаршнеп, дупель, белая сова.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Calibri"/>
                <a:ea typeface="+mn-ea"/>
                <a:cs typeface="+mn-cs"/>
              </a:rPr>
              <a:t>Кобчик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Home\Desktop\Chegl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3240360" cy="465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20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252728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Редкие животные </a:t>
            </a:r>
            <a:br>
              <a:rPr lang="ru-RU" sz="8000" b="1" dirty="0" smtClean="0">
                <a:solidFill>
                  <a:srgbClr val="FF0000"/>
                </a:solidFill>
              </a:rPr>
            </a:br>
            <a:r>
              <a:rPr lang="ru-RU" sz="8000" b="1" dirty="0" smtClean="0">
                <a:solidFill>
                  <a:srgbClr val="FF0000"/>
                </a:solidFill>
              </a:rPr>
              <a:t>Коми Республики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55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8229600" cy="1231597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Белка-летяга</a:t>
            </a:r>
            <a:r>
              <a:rPr lang="ru-RU" sz="1800" dirty="0" smtClean="0">
                <a:solidFill>
                  <a:srgbClr val="C00000"/>
                </a:solidFill>
                <a:cs typeface="Times New Roman" pitchFamily="18" charset="0"/>
              </a:rPr>
              <a:t> или летучая белка небольшой грызун семейства беличьих.</a:t>
            </a:r>
            <a:r>
              <a:rPr lang="ru-RU" sz="1800" dirty="0">
                <a:solidFill>
                  <a:srgbClr val="C00000"/>
                </a:solidFill>
              </a:rPr>
              <a:t>  </a:t>
            </a:r>
            <a:r>
              <a:rPr lang="ru-RU" sz="1800" dirty="0" smtClean="0">
                <a:solidFill>
                  <a:srgbClr val="C00000"/>
                </a:solidFill>
              </a:rPr>
              <a:t> </a:t>
            </a:r>
            <a:r>
              <a:rPr lang="ru-RU" sz="1800" dirty="0" smtClean="0">
                <a:solidFill>
                  <a:srgbClr val="C00000"/>
                </a:solidFill>
                <a:cs typeface="Aharoni" pitchFamily="2" charset="-79"/>
              </a:rPr>
              <a:t> Размеры белки </a:t>
            </a:r>
            <a:r>
              <a:rPr lang="ru-RU" sz="1800" dirty="0">
                <a:solidFill>
                  <a:srgbClr val="C00000"/>
                </a:solidFill>
                <a:cs typeface="Aharoni" pitchFamily="2" charset="-79"/>
              </a:rPr>
              <a:t>очень маленькие. Длина ее тела максимум составляет 22 см, а в купе с хвостом до 35 см. </a:t>
            </a:r>
            <a:r>
              <a:rPr lang="ru-RU" sz="1800" dirty="0" smtClean="0">
                <a:solidFill>
                  <a:srgbClr val="C00000"/>
                </a:solidFill>
                <a:cs typeface="Aharoni" pitchFamily="2" charset="-79"/>
              </a:rPr>
              <a:t> Это </a:t>
            </a:r>
            <a:r>
              <a:rPr lang="ru-RU" sz="1800" dirty="0">
                <a:solidFill>
                  <a:srgbClr val="C00000"/>
                </a:solidFill>
                <a:cs typeface="Aharoni" pitchFamily="2" charset="-79"/>
              </a:rPr>
              <a:t>делает ее невероятно сложной добычей для хищников. </a:t>
            </a:r>
            <a:r>
              <a:rPr lang="ru-RU" sz="1800" dirty="0" smtClean="0">
                <a:solidFill>
                  <a:schemeClr val="tx1"/>
                </a:solidFill>
                <a:cs typeface="Aharoni" pitchFamily="2" charset="-79"/>
              </a:rPr>
              <a:t> </a:t>
            </a:r>
            <a:br>
              <a:rPr lang="ru-RU" sz="1800" dirty="0" smtClean="0">
                <a:solidFill>
                  <a:schemeClr val="tx1"/>
                </a:solidFill>
                <a:cs typeface="Aharoni" pitchFamily="2" charset="-79"/>
              </a:rPr>
            </a:br>
            <a:endParaRPr lang="ru-RU" sz="1800" dirty="0">
              <a:solidFill>
                <a:schemeClr val="tx1"/>
              </a:solidFill>
              <a:cs typeface="Aharoni" pitchFamily="2" charset="-79"/>
            </a:endParaRPr>
          </a:p>
        </p:txBody>
      </p:sp>
      <p:pic>
        <p:nvPicPr>
          <p:cNvPr id="2050" name="Picture 2" descr="C:\Users\Home\Desktop\af7537737d691a3c376efd8f91363f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1"/>
            <a:ext cx="8281678" cy="517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70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Белка-летяга внешне похожа на небольшую короткоухую белку, но между передними и задними лапами у неё имеется широкая кожная складка, покрытая шерстью — летательная перепонка, играющая роль парашюта и частично несущей поверхности при прыжках. Хвост длинный, опушен густым длинным мехом.</a:t>
            </a:r>
          </a:p>
        </p:txBody>
      </p:sp>
      <p:pic>
        <p:nvPicPr>
          <p:cNvPr id="4" name="Рисунок 3" descr="C:\Users\Home\Desktop\belka-letyaga-3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1" r="-3141" b="5679"/>
          <a:stretch/>
        </p:blipFill>
        <p:spPr bwMode="auto">
          <a:xfrm>
            <a:off x="1259632" y="1817681"/>
            <a:ext cx="7272808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979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772816"/>
            <a:ext cx="6552728" cy="460511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Питание летучей белки абсолютно ничем не отличается от других представителей этого семейства. В летнее время летяга может питаться самыми разными грибами и ягодами. Но в холодную пору, в ход идут небольшие хвойные орехи, семена шишек мох. </a:t>
            </a:r>
          </a:p>
        </p:txBody>
      </p:sp>
    </p:spTree>
    <p:extLst>
      <p:ext uri="{BB962C8B-B14F-4D97-AF65-F5344CB8AC3E}">
        <p14:creationId xmlns:p14="http://schemas.microsoft.com/office/powerpoint/2010/main" val="146734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700808"/>
            <a:ext cx="5172575" cy="496567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solidFill>
                  <a:srgbClr val="C00000"/>
                </a:solidFill>
              </a:rPr>
              <a:t>Основные лимитирующие факторы: интенсивная рубка лесов, отстрел, усиливающийся фактор беспокойства. Из-за того, что численность такого животного повсеместно снижается, </a:t>
            </a:r>
            <a:r>
              <a:rPr lang="ru-RU" sz="1800" dirty="0" smtClean="0">
                <a:solidFill>
                  <a:srgbClr val="C00000"/>
                </a:solidFill>
              </a:rPr>
              <a:t> белка-летяга официально </a:t>
            </a:r>
            <a:r>
              <a:rPr lang="ru-RU" sz="1800" dirty="0">
                <a:solidFill>
                  <a:srgbClr val="C00000"/>
                </a:solidFill>
              </a:rPr>
              <a:t>признана исчезающим видом </a:t>
            </a:r>
            <a:r>
              <a:rPr lang="ru-RU" sz="1800" dirty="0" smtClean="0">
                <a:solidFill>
                  <a:srgbClr val="C00000"/>
                </a:solidFill>
              </a:rPr>
              <a:t>.</a:t>
            </a:r>
            <a:endParaRPr lang="ru-RU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2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andara" pitchFamily="34" charset="0"/>
                <a:cs typeface="Times New Roman" pitchFamily="18" charset="0"/>
              </a:rPr>
              <a:t>Европейская норка- </a:t>
            </a:r>
            <a:r>
              <a:rPr lang="ru-RU" sz="1800" dirty="0" smtClean="0">
                <a:solidFill>
                  <a:srgbClr val="C00000"/>
                </a:solidFill>
                <a:latin typeface="Candara" pitchFamily="34" charset="0"/>
                <a:cs typeface="Times New Roman" pitchFamily="18" charset="0"/>
              </a:rPr>
              <a:t>хищное животное. На лапах между пальцами есть </a:t>
            </a:r>
            <a:r>
              <a:rPr lang="ru-RU" sz="1800" dirty="0" err="1" smtClean="0">
                <a:solidFill>
                  <a:srgbClr val="C00000"/>
                </a:solidFill>
                <a:latin typeface="Candara" pitchFamily="34" charset="0"/>
                <a:cs typeface="Times New Roman" pitchFamily="18" charset="0"/>
              </a:rPr>
              <a:t>перепепонка</a:t>
            </a:r>
            <a:r>
              <a:rPr lang="ru-RU" sz="1800" dirty="0" smtClean="0">
                <a:solidFill>
                  <a:srgbClr val="C00000"/>
                </a:solidFill>
                <a:latin typeface="Candara" pitchFamily="34" charset="0"/>
                <a:cs typeface="Times New Roman" pitchFamily="18" charset="0"/>
              </a:rPr>
              <a:t>. </a:t>
            </a:r>
            <a:r>
              <a:rPr lang="ru-RU" sz="1800" dirty="0">
                <a:solidFill>
                  <a:srgbClr val="C00000"/>
                </a:solidFill>
                <a:latin typeface="Candara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C00000"/>
                </a:solidFill>
                <a:latin typeface="Candara" pitchFamily="34" charset="0"/>
                <a:cs typeface="Times New Roman" panose="02020603050405020304" pitchFamily="18" charset="0"/>
              </a:rPr>
              <a:t>Питается рыбой, лягушками, раками.  </a:t>
            </a:r>
            <a:r>
              <a:rPr lang="ru-RU" sz="1800" dirty="0">
                <a:solidFill>
                  <a:srgbClr val="C00000"/>
                </a:solidFill>
                <a:latin typeface="Candara" pitchFamily="34" charset="0"/>
                <a:cs typeface="Times New Roman" panose="02020603050405020304" pitchFamily="18" charset="0"/>
              </a:rPr>
              <a:t>Долгое время являлась объектом промысла из-за ценного </a:t>
            </a:r>
            <a:r>
              <a:rPr lang="ru-RU" sz="1800" dirty="0" smtClean="0">
                <a:solidFill>
                  <a:srgbClr val="C00000"/>
                </a:solidFill>
                <a:latin typeface="Candara" pitchFamily="34" charset="0"/>
                <a:cs typeface="Times New Roman" panose="02020603050405020304" pitchFamily="18" charset="0"/>
              </a:rPr>
              <a:t>меха. </a:t>
            </a:r>
            <a:endParaRPr lang="ru-RU" sz="1800" dirty="0">
              <a:solidFill>
                <a:srgbClr val="C00000"/>
              </a:solidFill>
              <a:latin typeface="Candara" pitchFamily="34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Home\Desktop\article-2144681-0D4F15C800000578-601_468x3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63790"/>
            <a:ext cx="6912768" cy="5465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931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47248" cy="129614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Candara" pitchFamily="34" charset="0"/>
                <a:cs typeface="Times New Roman" pitchFamily="18" charset="0"/>
              </a:rPr>
              <a:t> Мех у европейской норки </a:t>
            </a:r>
            <a:r>
              <a:rPr lang="ru-RU" sz="1800" dirty="0">
                <a:solidFill>
                  <a:srgbClr val="C00000"/>
                </a:solidFill>
                <a:latin typeface="Candara" pitchFamily="34" charset="0"/>
                <a:cs typeface="Times New Roman" panose="02020603050405020304" pitchFamily="18" charset="0"/>
              </a:rPr>
              <a:t>короткий, густой, плотный, с очень густой подпушью, которая не намокает даже при длительном пребывании в </a:t>
            </a:r>
            <a:r>
              <a:rPr lang="ru-RU" sz="1800" dirty="0" smtClean="0">
                <a:solidFill>
                  <a:srgbClr val="C00000"/>
                </a:solidFill>
                <a:latin typeface="Candara" pitchFamily="34" charset="0"/>
                <a:cs typeface="Times New Roman" panose="02020603050405020304" pitchFamily="18" charset="0"/>
              </a:rPr>
              <a:t>воде.</a:t>
            </a:r>
            <a:br>
              <a:rPr lang="ru-RU" sz="1800" dirty="0" smtClean="0">
                <a:solidFill>
                  <a:srgbClr val="C00000"/>
                </a:solidFill>
                <a:latin typeface="Candara" pitchFamily="34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C00000"/>
              </a:solidFill>
              <a:latin typeface="Candara" pitchFamily="34" charset="0"/>
              <a:cs typeface="Times New Roman" pitchFamily="18" charset="0"/>
            </a:endParaRPr>
          </a:p>
        </p:txBody>
      </p:sp>
      <p:pic>
        <p:nvPicPr>
          <p:cNvPr id="9218" name="Picture 2" descr="C:\Users\Home\Desktop\mustela_lutreola_bu705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5" b="3668"/>
          <a:stretch/>
        </p:blipFill>
        <p:spPr bwMode="auto">
          <a:xfrm>
            <a:off x="1259632" y="1297245"/>
            <a:ext cx="6768752" cy="540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10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20072" y="338328"/>
            <a:ext cx="3456384" cy="5682960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>
                <a:solidFill>
                  <a:schemeClr val="tx1"/>
                </a:solidFill>
              </a:rPr>
              <a:t>Красная книга. Красный цвет –цвет опасности! Внимание! Он как красный сигнал светофора предупреждает: осторожно. Может случиться беда! 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Красная книга рассказывает, какие виды животных и растений находятся в опасности. Красная книга предупреждает , что  многие виды могут исчезнуть навсегда.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Home\Desktop\LoRs_3LwduU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824536" cy="6463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26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556792"/>
            <a:ext cx="6912768" cy="460192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Норка плохо бегает, а лазать не умеет совсем, зато она отлично плавает и великолепно ныряет. Живет она в тихих, уединенных местах, стараясь избегать 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99840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5112568"/>
          </a:xfrm>
        </p:spPr>
        <p:txBody>
          <a:bodyPr>
            <a:normAutofit/>
          </a:bodyPr>
          <a:lstStyle/>
          <a:p>
            <a:pPr algn="ctr"/>
            <a:endParaRPr lang="ru-RU" sz="6000" dirty="0" smtClean="0"/>
          </a:p>
          <a:p>
            <a:pPr marL="0" indent="0" algn="ctr">
              <a:buNone/>
            </a:pPr>
            <a:r>
              <a:rPr lang="ru-RU" sz="6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374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7762463" cy="48965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 нашей стране есть не только  Красная книга России, но и Красные книги краёв и регионов. В Красную книгу  Республики Коми заносятся животные и растения, которые стали редкими или находятся под угрозой исчезновения. 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48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844824"/>
            <a:ext cx="8208912" cy="5013176"/>
          </a:xfrm>
        </p:spPr>
        <p:txBody>
          <a:bodyPr/>
          <a:lstStyle/>
          <a:p>
            <a:pPr marL="0" lvl="0" indent="0" algn="just">
              <a:buClrTx/>
              <a:buSzTx/>
              <a:buNone/>
            </a:pPr>
            <a:endParaRPr lang="ru-RU" sz="3200" b="1" dirty="0">
              <a:solidFill>
                <a:prstClr val="black"/>
              </a:solidFill>
              <a:latin typeface="Calibri"/>
            </a:endParaRPr>
          </a:p>
          <a:p>
            <a:pPr marL="0" lvl="0" indent="0" algn="just">
              <a:buClrTx/>
              <a:buSzTx/>
              <a:buNone/>
            </a:pPr>
            <a:r>
              <a:rPr lang="ru-RU" sz="3200" b="1" dirty="0" smtClean="0">
                <a:solidFill>
                  <a:prstClr val="black"/>
                </a:solidFill>
                <a:latin typeface="Calibri"/>
              </a:rPr>
              <a:t>Первый </a:t>
            </a:r>
            <a:r>
              <a:rPr lang="ru-RU" sz="3200" b="1" dirty="0">
                <a:solidFill>
                  <a:prstClr val="black"/>
                </a:solidFill>
                <a:latin typeface="Calibri"/>
              </a:rPr>
              <a:t>раздел Красной книги посвящен растениям. Всего в </a:t>
            </a:r>
            <a:r>
              <a:rPr lang="ru-RU" sz="3200" b="1" dirty="0" smtClean="0">
                <a:solidFill>
                  <a:prstClr val="black"/>
                </a:solidFill>
                <a:latin typeface="Calibri"/>
              </a:rPr>
              <a:t>Красную книгу Коми занесено </a:t>
            </a:r>
            <a:r>
              <a:rPr lang="ru-RU" sz="3200" b="1" dirty="0">
                <a:solidFill>
                  <a:prstClr val="black"/>
                </a:solidFill>
                <a:latin typeface="Calibri"/>
              </a:rPr>
              <a:t>253 редких вида.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875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476672"/>
            <a:ext cx="8352927" cy="6192688"/>
          </a:xfrm>
        </p:spPr>
        <p:txBody>
          <a:bodyPr/>
          <a:lstStyle/>
          <a:p>
            <a:pPr algn="ctr"/>
            <a:r>
              <a:rPr lang="ru-RU" sz="4000" b="1" u="sng" dirty="0">
                <a:solidFill>
                  <a:schemeClr val="accent2">
                    <a:lumMod val="50000"/>
                  </a:schemeClr>
                </a:solidFill>
                <a:latin typeface="Calibri"/>
              </a:rPr>
              <a:t>Щитовник пахучий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724" y="2099677"/>
            <a:ext cx="417634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1751426"/>
            <a:ext cx="44340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Это многолетнее травянистое растение из семейства </a:t>
            </a:r>
            <a:r>
              <a:rPr kumimoji="0" 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Щитовниковых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до 35 см, с приятным запахом, пучком кожистых перисто- рассеченных листьев. Произрастает на скалах, рядом с кустарниками. Также он распространен на территории Европы, Азии, Северной Америки. Исчезает из-за разработки полезных ископаемых.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5652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49184" y="1988841"/>
            <a:ext cx="5140093" cy="4536503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ClrTx/>
              <a:buSzTx/>
              <a:buNone/>
            </a:pPr>
            <a:r>
              <a:rPr lang="ru-RU" sz="2600" b="1" dirty="0" smtClean="0">
                <a:solidFill>
                  <a:prstClr val="black"/>
                </a:solidFill>
                <a:latin typeface="Calibri"/>
              </a:rPr>
              <a:t>Многолетнее </a:t>
            </a:r>
            <a:r>
              <a:rPr lang="ru-RU" sz="2600" b="1" dirty="0">
                <a:solidFill>
                  <a:prstClr val="black"/>
                </a:solidFill>
                <a:latin typeface="Calibri"/>
              </a:rPr>
              <a:t>растение семейства </a:t>
            </a:r>
            <a:r>
              <a:rPr lang="ru-RU" sz="2600" b="1" dirty="0" smtClean="0">
                <a:solidFill>
                  <a:prstClr val="black"/>
                </a:solidFill>
                <a:latin typeface="Calibri"/>
              </a:rPr>
              <a:t>лютиковых, </a:t>
            </a:r>
            <a:r>
              <a:rPr lang="ru-RU" sz="2600" b="1" dirty="0">
                <a:solidFill>
                  <a:prstClr val="black"/>
                </a:solidFill>
                <a:latin typeface="Calibri"/>
              </a:rPr>
              <a:t>с полыми, укореняющимися в узлах стеблями, овальными или трёхлопастными листьями и крупными белыми иногда розоватыми душистыми цветками.</a:t>
            </a:r>
          </a:p>
          <a:p>
            <a:pPr marL="0" lvl="0" indent="0">
              <a:buClrTx/>
              <a:buSzTx/>
              <a:buNone/>
            </a:pPr>
            <a:r>
              <a:rPr lang="ru-RU" sz="2600" b="1" dirty="0">
                <a:solidFill>
                  <a:prstClr val="black"/>
                </a:solidFill>
                <a:latin typeface="Calibri"/>
              </a:rPr>
              <a:t>Растёт по берегам водоёмов и, конечно, в тундре. Распространен также в Европе, Азии и Северной Америке. Исчезает из-за строительства и при разработке полезных ископаемых.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u="sng" dirty="0">
                <a:solidFill>
                  <a:schemeClr val="accent2">
                    <a:lumMod val="50000"/>
                  </a:schemeClr>
                </a:solidFill>
                <a:latin typeface="Calibri"/>
                <a:ea typeface="+mn-ea"/>
                <a:cs typeface="+mn-cs"/>
              </a:rPr>
              <a:t>Лютик </a:t>
            </a:r>
            <a:r>
              <a:rPr lang="ru-RU" sz="4000" b="1" u="sng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+mn-ea"/>
                <a:cs typeface="+mn-cs"/>
              </a:rPr>
              <a:t>Палласа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3528391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813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siteapi.org/CxzdaV0JE1Qjzi7WeAh7Qpkyy3o=/fit-in/1400x1000/center/top/77820e119fdc4e4.s2.siteapi.org/img/s4ror34tcg04ogcscc4so0gsc44kg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12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ЕДРОВАЯ СОСНА • Большая российская энциклопедия - электронная верс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988840"/>
            <a:ext cx="388843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52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703575"/>
            <a:ext cx="4464496" cy="4680519"/>
          </a:xfrm>
        </p:spPr>
        <p:txBody>
          <a:bodyPr>
            <a:normAutofit/>
          </a:bodyPr>
          <a:lstStyle/>
          <a:p>
            <a:pPr marL="0" lvl="0" indent="0">
              <a:buClrTx/>
              <a:buSzTx/>
              <a:buNone/>
            </a:pPr>
            <a:r>
              <a:rPr lang="ru-RU" sz="2600" b="1" dirty="0">
                <a:solidFill>
                  <a:prstClr val="black"/>
                </a:solidFill>
                <a:latin typeface="Calibri"/>
              </a:rPr>
              <a:t>Многолетнее травянистое растение из семейства маковых, с </a:t>
            </a:r>
            <a:r>
              <a:rPr lang="ru-RU" sz="2600" b="1" dirty="0" smtClean="0">
                <a:solidFill>
                  <a:prstClr val="black"/>
                </a:solidFill>
                <a:latin typeface="Calibri"/>
              </a:rPr>
              <a:t>розеткой опушенных </a:t>
            </a:r>
            <a:r>
              <a:rPr lang="ru-RU" sz="2600" b="1" dirty="0" err="1">
                <a:solidFill>
                  <a:prstClr val="black"/>
                </a:solidFill>
                <a:latin typeface="Calibri"/>
              </a:rPr>
              <a:t>перисторассеченных</a:t>
            </a:r>
            <a:r>
              <a:rPr lang="ru-RU" sz="2600" b="1" dirty="0">
                <a:solidFill>
                  <a:prstClr val="black"/>
                </a:solidFill>
                <a:latin typeface="Calibri"/>
              </a:rPr>
              <a:t> листьев, цветки одиночные сернисто-жёлтые на длинных (до 25 см) цветоносах.</a:t>
            </a:r>
          </a:p>
          <a:p>
            <a:pPr marL="0" lvl="0" indent="0">
              <a:buClrTx/>
              <a:buSzTx/>
              <a:buNone/>
            </a:pPr>
            <a:r>
              <a:rPr lang="ru-RU" sz="2600" b="1" dirty="0">
                <a:solidFill>
                  <a:prstClr val="black"/>
                </a:solidFill>
                <a:latin typeface="Calibri"/>
              </a:rPr>
              <a:t>Также произрастает в Европе и Азии. Исчезает из-за нарушения места обитания.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900" b="1" u="sng" dirty="0">
                <a:solidFill>
                  <a:schemeClr val="accent2">
                    <a:lumMod val="50000"/>
                  </a:schemeClr>
                </a:solidFill>
                <a:latin typeface="Calibri"/>
                <a:ea typeface="+mn-ea"/>
                <a:cs typeface="+mn-cs"/>
              </a:rPr>
              <a:t>Мак </a:t>
            </a:r>
            <a:r>
              <a:rPr lang="ru-RU" sz="2900" b="1" u="sng" dirty="0" err="1">
                <a:solidFill>
                  <a:schemeClr val="accent2">
                    <a:lumMod val="50000"/>
                  </a:schemeClr>
                </a:solidFill>
                <a:latin typeface="Calibri"/>
                <a:ea typeface="+mn-ea"/>
                <a:cs typeface="+mn-cs"/>
              </a:rPr>
              <a:t>югорский</a:t>
            </a:r>
            <a:r>
              <a:rPr lang="ru-RU" sz="2900" b="1" dirty="0">
                <a:solidFill>
                  <a:schemeClr val="accent2">
                    <a:lumMod val="50000"/>
                  </a:schemeClr>
                </a:solidFill>
                <a:latin typeface="Calibri"/>
                <a:ea typeface="+mn-ea"/>
                <a:cs typeface="+mn-cs"/>
              </a:rPr>
              <a:t>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00808"/>
            <a:ext cx="3456383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500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543</TotalTime>
  <Words>958</Words>
  <Application>Microsoft Office PowerPoint</Application>
  <PresentationFormat>Экран (4:3)</PresentationFormat>
  <Paragraphs>58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8" baseType="lpstr">
      <vt:lpstr>Aharoni</vt:lpstr>
      <vt:lpstr>Arial</vt:lpstr>
      <vt:lpstr>Calibri</vt:lpstr>
      <vt:lpstr>Candara</vt:lpstr>
      <vt:lpstr>Symbol</vt:lpstr>
      <vt:lpstr>Times New Roman</vt:lpstr>
      <vt:lpstr>Волна</vt:lpstr>
      <vt:lpstr>«Красная книга России» Животный и растительный мир Республики Коми.</vt:lpstr>
      <vt:lpstr>Презентация PowerPoint</vt:lpstr>
      <vt:lpstr>Красная книга. Красный цвет –цвет опасности! Внимание! Он как красный сигнал светофора предупреждает: осторожно. Может случиться беда!  Красная книга рассказывает, какие виды животных и растений находятся в опасности. Красная книга предупреждает , что  многие виды могут исчезнуть навсегда.</vt:lpstr>
      <vt:lpstr>В нашей стране есть не только  Красная книга России, но и Красные книги краёв и регионов. В Красную книгу  Республики Коми заносятся животные и растения, которые стали редкими или находятся под угрозой исчезновения. </vt:lpstr>
      <vt:lpstr>Презентация PowerPoint</vt:lpstr>
      <vt:lpstr>Презентация PowerPoint</vt:lpstr>
      <vt:lpstr>Лютик Палласа</vt:lpstr>
      <vt:lpstr>Презентация PowerPoint</vt:lpstr>
      <vt:lpstr>Мак югорский </vt:lpstr>
      <vt:lpstr>Купальница открытая </vt:lpstr>
      <vt:lpstr>Родиола розовая</vt:lpstr>
      <vt:lpstr>Презентация PowerPoint</vt:lpstr>
      <vt:lpstr>Птицы  занесенные в Красную Книгу Коми Республики</vt:lpstr>
      <vt:lpstr>Малый или тундровый лебедь</vt:lpstr>
      <vt:lpstr>Кречет</vt:lpstr>
      <vt:lpstr>Бородатая неясыть.  Относится к отряду совообразных. Голова большая с крупным лицевым диском. Глаза ярко-жёлтые. </vt:lpstr>
      <vt:lpstr>У неясыти  ушки на голове отсутствуют. Под клювом есть бородка. Летает эта сова очень тихо. </vt:lpstr>
      <vt:lpstr>Вырубка старых лесов отрицательно сказывается на распространении  бородатой неясыти. Кроме того, совы гибнут на дорогах и от электошока при столкновениях с электролиниями. Не прекращается и непосредственный отстрел птиц, тем более, что в некоторых районах Сибири и Дальнего Востока мясо бородатой неясыти считается деликатесом. </vt:lpstr>
      <vt:lpstr>Белая сова. Важной особенностью  белой совы является то, что птица может прожить длительное время без пищи. Ей легко ориентироваться в пространстве  и светлым днём, и при мраке полярных ночей.</vt:lpstr>
      <vt:lpstr>Белая сова является активной хищницей. Она издает отрывистые, лающие и каркающие звуки. Питается белая сова: куропатками, леммингами, зайцами, утками, рыбой.</vt:lpstr>
      <vt:lpstr>Уши  у белой совы таких маленьких размеров, что практически не заметны на ее круглой голове. Клюв тоже не бросается в глаза, он черного цвета и почти весь скрыт в оперении полярной совы. На лапах видны черные когти. Причины уменьшения численности: незаконный отстрел и отлов капканами, беспокойство в период гнездования. </vt:lpstr>
      <vt:lpstr>Кобчик</vt:lpstr>
      <vt:lpstr>Редкие животные  Коми Республики</vt:lpstr>
      <vt:lpstr>  Белка-летяга или летучая белка небольшой грызун семейства беличьих.    Размеры белки очень маленькие. Длина ее тела максимум составляет 22 см, а в купе с хвостом до 35 см.  Это делает ее невероятно сложной добычей для хищников.   </vt:lpstr>
      <vt:lpstr>Белка-летяга внешне похожа на небольшую короткоухую белку, но между передними и задними лапами у неё имеется широкая кожная складка, покрытая шерстью — летательная перепонка, играющая роль парашюта и частично несущей поверхности при прыжках. Хвост длинный, опушен густым длинным мехом.</vt:lpstr>
      <vt:lpstr>Питание летучей белки абсолютно ничем не отличается от других представителей этого семейства. В летнее время летяга может питаться самыми разными грибами и ягодами. Но в холодную пору, в ход идут небольшие хвойные орехи, семена шишек мох. </vt:lpstr>
      <vt:lpstr>Основные лимитирующие факторы: интенсивная рубка лесов, отстрел, усиливающийся фактор беспокойства. Из-за того, что численность такого животного повсеместно снижается,  белка-летяга официально признана исчезающим видом .</vt:lpstr>
      <vt:lpstr>Европейская норка- хищное животное. На лапах между пальцами есть перепепонка.  Питается рыбой, лягушками, раками.  Долгое время являлась объектом промысла из-за ценного меха. </vt:lpstr>
      <vt:lpstr> Мех у европейской норки короткий, густой, плотный, с очень густой подпушью, которая не намокает даже при длительном пребывании в воде. </vt:lpstr>
      <vt:lpstr>Норка плохо бегает, а лазать не умеет совсем, зато она отлично плавает и великолепно ныряет. Живет она в тихих, уединенных местах, стараясь избегать человека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Первоцветы</dc:title>
  <dc:creator>allusers</dc:creator>
  <cp:lastModifiedBy>Пользователь Windows</cp:lastModifiedBy>
  <cp:revision>67</cp:revision>
  <dcterms:created xsi:type="dcterms:W3CDTF">2016-03-03T08:30:10Z</dcterms:created>
  <dcterms:modified xsi:type="dcterms:W3CDTF">2022-03-28T16:19:45Z</dcterms:modified>
</cp:coreProperties>
</file>