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0" r:id="rId9"/>
    <p:sldId id="263" r:id="rId10"/>
    <p:sldId id="299" r:id="rId11"/>
    <p:sldId id="264" r:id="rId12"/>
    <p:sldId id="265" r:id="rId13"/>
    <p:sldId id="266" r:id="rId14"/>
    <p:sldId id="267" r:id="rId15"/>
    <p:sldId id="268" r:id="rId16"/>
    <p:sldId id="29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гор Александрович Большаков" initials="ЕАБ" lastIdx="1" clrIdx="0">
    <p:extLst>
      <p:ext uri="{19B8F6BF-5375-455C-9EA6-DF929625EA0E}">
        <p15:presenceInfo xmlns:p15="http://schemas.microsoft.com/office/powerpoint/2012/main" userId="Егор Александрович Большаков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747E"/>
    <a:srgbClr val="223268"/>
    <a:srgbClr val="A19DAA"/>
    <a:srgbClr val="FEE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Егор Большаков" userId="6c86740732098872" providerId="LiveId" clId="{462940A6-BA87-4FF2-B4CB-18D2FB62569D}"/>
    <pc:docChg chg="addSld modSld">
      <pc:chgData name="Егор Большаков" userId="6c86740732098872" providerId="LiveId" clId="{462940A6-BA87-4FF2-B4CB-18D2FB62569D}" dt="2021-02-21T10:34:56.483" v="1" actId="14100"/>
      <pc:docMkLst>
        <pc:docMk/>
      </pc:docMkLst>
      <pc:sldChg chg="modSp mod">
        <pc:chgData name="Егор Большаков" userId="6c86740732098872" providerId="LiveId" clId="{462940A6-BA87-4FF2-B4CB-18D2FB62569D}" dt="2021-02-21T10:34:56.483" v="1" actId="14100"/>
        <pc:sldMkLst>
          <pc:docMk/>
          <pc:sldMk cId="2113139799" sldId="256"/>
        </pc:sldMkLst>
        <pc:spChg chg="mod">
          <ac:chgData name="Егор Большаков" userId="6c86740732098872" providerId="LiveId" clId="{462940A6-BA87-4FF2-B4CB-18D2FB62569D}" dt="2021-02-21T10:34:56.483" v="1" actId="14100"/>
          <ac:spMkLst>
            <pc:docMk/>
            <pc:sldMk cId="2113139799" sldId="256"/>
            <ac:spMk id="12" creationId="{75BDD6BC-3866-40ED-A49D-5E4D091D57B8}"/>
          </ac:spMkLst>
        </pc:spChg>
      </pc:sldChg>
      <pc:sldChg chg="add">
        <pc:chgData name="Егор Большаков" userId="6c86740732098872" providerId="LiveId" clId="{462940A6-BA87-4FF2-B4CB-18D2FB62569D}" dt="2021-02-21T10:09:48.232" v="0" actId="22"/>
        <pc:sldMkLst>
          <pc:docMk/>
          <pc:sldMk cId="3079373457" sldId="3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188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60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054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52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61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64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18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61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53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00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833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2/21/2021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4" r:id="rId4"/>
    <p:sldLayoutId id="2147483695" r:id="rId5"/>
    <p:sldLayoutId id="2147483700" r:id="rId6"/>
    <p:sldLayoutId id="2147483696" r:id="rId7"/>
    <p:sldLayoutId id="2147483697" r:id="rId8"/>
    <p:sldLayoutId id="2147483698" r:id="rId9"/>
    <p:sldLayoutId id="2147483699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F8A656C-0806-4677-A38B-DA5DF0F3C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8467"/>
            <a:ext cx="12191999" cy="6866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8D52E9B-9C8B-448D-B3A8-93EC4CF14396}"/>
              </a:ext>
            </a:extLst>
          </p:cNvPr>
          <p:cNvSpPr/>
          <p:nvPr/>
        </p:nvSpPr>
        <p:spPr>
          <a:xfrm>
            <a:off x="6602931" y="-25431"/>
            <a:ext cx="5589049" cy="6900375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4264F4C-428E-463F-B802-0F2A61589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70" y="1595650"/>
            <a:ext cx="6864911" cy="387914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5BDD6BC-3866-40ED-A49D-5E4D091D57B8}"/>
              </a:ext>
            </a:extLst>
          </p:cNvPr>
          <p:cNvSpPr/>
          <p:nvPr/>
        </p:nvSpPr>
        <p:spPr>
          <a:xfrm rot="5400000">
            <a:off x="3288986" y="1857169"/>
            <a:ext cx="1728786" cy="8306763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CCF842A-4810-449B-B107-48A01BF71273}"/>
              </a:ext>
            </a:extLst>
          </p:cNvPr>
          <p:cNvSpPr/>
          <p:nvPr/>
        </p:nvSpPr>
        <p:spPr>
          <a:xfrm rot="16200000">
            <a:off x="3226832" y="-3264443"/>
            <a:ext cx="1840930" cy="8318947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BEF8C6D-8BB3-473A-9607-D7381CC5C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27537" y="643467"/>
            <a:ext cx="5520995" cy="5215839"/>
          </a:xfrm>
          <a:prstGeom prst="roundRect">
            <a:avLst>
              <a:gd name="adj" fmla="val 265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0435A-E10D-4000-9B89-97E5A1823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9226" y="2096820"/>
            <a:ext cx="5037616" cy="2309131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управления базами данных.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«1С: Предприятие»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CFDFFB9-D302-4A05-A770-D33232254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06764" y="906791"/>
            <a:ext cx="2987899" cy="2987899"/>
          </a:xfrm>
          <a:prstGeom prst="arc">
            <a:avLst>
              <a:gd name="adj1" fmla="val 16200000"/>
              <a:gd name="adj2" fmla="val 114657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4DC7526-F58E-4D0F-B579-385DDBA09A9A}"/>
              </a:ext>
            </a:extLst>
          </p:cNvPr>
          <p:cNvSpPr/>
          <p:nvPr/>
        </p:nvSpPr>
        <p:spPr>
          <a:xfrm>
            <a:off x="-87169" y="-25433"/>
            <a:ext cx="1731453" cy="6940452"/>
          </a:xfrm>
          <a:prstGeom prst="rect">
            <a:avLst/>
          </a:prstGeom>
          <a:solidFill>
            <a:srgbClr val="FEE5DD"/>
          </a:solidFill>
          <a:ln>
            <a:solidFill>
              <a:srgbClr val="FE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139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331516" y="3753036"/>
            <a:ext cx="2232248" cy="26907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издания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744070" y="4437112"/>
            <a:ext cx="4549572" cy="156968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Издательства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			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		Т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екстовый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331516" y="537239"/>
          <a:ext cx="9316090" cy="25317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3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7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8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5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5333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Издательство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издания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768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Муму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Тургенев И.С.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Записки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охотника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Тургенев И.С.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Информатика.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класс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Босова Л.Л.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Информатика. 10 класс.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Угринович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Н.Д.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Руслан и Людмила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Пушкин А.С.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>
            <a:cxnSpLocks/>
          </p:cNvCxnSpPr>
          <p:nvPr/>
        </p:nvCxnSpPr>
        <p:spPr>
          <a:xfrm flipV="1">
            <a:off x="3384884" y="5468545"/>
            <a:ext cx="3359186" cy="370781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694828" y="3220924"/>
            <a:ext cx="648053" cy="49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9779" y="3220924"/>
            <a:ext cx="648020" cy="49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15A1092-36A9-447E-9FCA-7188C024B19B}"/>
              </a:ext>
            </a:extLst>
          </p:cNvPr>
          <p:cNvSpPr txBox="1">
            <a:spLocks/>
          </p:cNvSpPr>
          <p:nvPr/>
        </p:nvSpPr>
        <p:spPr>
          <a:xfrm>
            <a:off x="4009342" y="3753036"/>
            <a:ext cx="2232246" cy="2690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Счётчик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Числовой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DBBD51-67E8-40DF-A105-5CAA544918CD}"/>
              </a:ext>
            </a:extLst>
          </p:cNvPr>
          <p:cNvSpPr txBox="1"/>
          <p:nvPr/>
        </p:nvSpPr>
        <p:spPr>
          <a:xfrm>
            <a:off x="2591656" y="370698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Книги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627EFEC-753E-473B-AD68-EC11E18D05F1}"/>
              </a:ext>
            </a:extLst>
          </p:cNvPr>
          <p:cNvCxnSpPr>
            <a:cxnSpLocks/>
          </p:cNvCxnSpPr>
          <p:nvPr/>
        </p:nvCxnSpPr>
        <p:spPr>
          <a:xfrm flipH="1">
            <a:off x="2447640" y="4795867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029B4FB7-8D24-4540-AD6C-7FF5AAF8CD49}"/>
              </a:ext>
            </a:extLst>
          </p:cNvPr>
          <p:cNvCxnSpPr>
            <a:cxnSpLocks/>
          </p:cNvCxnSpPr>
          <p:nvPr/>
        </p:nvCxnSpPr>
        <p:spPr>
          <a:xfrm flipH="1">
            <a:off x="3445749" y="5098391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EDD48A70-EF0B-420D-A10F-FA796B554633}"/>
              </a:ext>
            </a:extLst>
          </p:cNvPr>
          <p:cNvCxnSpPr>
            <a:cxnSpLocks/>
          </p:cNvCxnSpPr>
          <p:nvPr/>
        </p:nvCxnSpPr>
        <p:spPr>
          <a:xfrm flipH="1">
            <a:off x="2471830" y="5528058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A091EBA-013A-4C7D-A117-FA95FFC25722}"/>
              </a:ext>
            </a:extLst>
          </p:cNvPr>
          <p:cNvCxnSpPr>
            <a:cxnSpLocks/>
          </p:cNvCxnSpPr>
          <p:nvPr/>
        </p:nvCxnSpPr>
        <p:spPr>
          <a:xfrm flipH="1">
            <a:off x="3421559" y="6229359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2E3F94C4-B0F2-49FE-A021-094630DC3831}"/>
              </a:ext>
            </a:extLst>
          </p:cNvPr>
          <p:cNvCxnSpPr>
            <a:cxnSpLocks/>
          </p:cNvCxnSpPr>
          <p:nvPr/>
        </p:nvCxnSpPr>
        <p:spPr>
          <a:xfrm flipH="1">
            <a:off x="7824192" y="5089647"/>
            <a:ext cx="12601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5FFB82BB-7899-406D-BC0B-D15A3E9405BF}"/>
              </a:ext>
            </a:extLst>
          </p:cNvPr>
          <p:cNvCxnSpPr>
            <a:cxnSpLocks/>
          </p:cNvCxnSpPr>
          <p:nvPr/>
        </p:nvCxnSpPr>
        <p:spPr>
          <a:xfrm flipH="1">
            <a:off x="8773720" y="5409295"/>
            <a:ext cx="572442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D7C15956-5FCF-4047-9993-6077731CCF9C}"/>
              </a:ext>
            </a:extLst>
          </p:cNvPr>
          <p:cNvCxnSpPr>
            <a:cxnSpLocks/>
          </p:cNvCxnSpPr>
          <p:nvPr/>
        </p:nvCxnSpPr>
        <p:spPr>
          <a:xfrm flipV="1">
            <a:off x="9018855" y="3816734"/>
            <a:ext cx="0" cy="663346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209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01AC4-5B4B-4664-A94E-A63826D5E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средах разрабатывают БД?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89BEBF-B4E1-49B9-BB25-FE2ACA77B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управления базами данных: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Oracle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DB2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Access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dBase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1С:Предприятие</a:t>
            </a:r>
          </a:p>
          <a:p>
            <a:pPr marL="0" indent="0" algn="ctr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6" descr="https://4.bp.blogspot.com/-ibyoYABz-JI/V5e8vwqOqrI/AAAAAAAAAWE/3W3c9C54V_MLE1CbrLQBX1JSZ7p5vWPuACKgB/s200/oracle-privileges.png">
            <a:extLst>
              <a:ext uri="{FF2B5EF4-FFF2-40B4-BE49-F238E27FC236}">
                <a16:creationId xmlns:a16="http://schemas.microsoft.com/office/drawing/2014/main" id="{AAE7E8C3-FF7A-48C6-8652-3C591DACED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1" r="14607"/>
          <a:stretch/>
        </p:blipFill>
        <p:spPr bwMode="auto">
          <a:xfrm>
            <a:off x="4058652" y="2746501"/>
            <a:ext cx="2037347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delovsaite.ru/upload/resize_cache/iblock/ca1/720_480_2/ca1fd72e8d58e73662c0978fc6c6ae98.jpg">
            <a:extLst>
              <a:ext uri="{FF2B5EF4-FFF2-40B4-BE49-F238E27FC236}">
                <a16:creationId xmlns:a16="http://schemas.microsoft.com/office/drawing/2014/main" id="{B2668847-A525-487C-B582-6A70A42F8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079" y="2657687"/>
            <a:ext cx="1913969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yt3.ggpht.com/a/AATXAJwcgs6cjU9Y5LuqStNXPLuSEJ13wouJZcDVeQPe=s100-c-k-c0xffffffff-no-rj-mo">
            <a:extLst>
              <a:ext uri="{FF2B5EF4-FFF2-40B4-BE49-F238E27FC236}">
                <a16:creationId xmlns:a16="http://schemas.microsoft.com/office/drawing/2014/main" id="{5A913BDF-1B6B-40E3-92D5-39436A24C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128" y="2657687"/>
            <a:ext cx="1364997" cy="136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cdn.specialist.ru/Content/Image/News/Small/icondb2.jpg">
            <a:extLst>
              <a:ext uri="{FF2B5EF4-FFF2-40B4-BE49-F238E27FC236}">
                <a16:creationId xmlns:a16="http://schemas.microsoft.com/office/drawing/2014/main" id="{BD275CBC-ACCF-4183-B344-6326B7CD3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527" y="4249770"/>
            <a:ext cx="1435596" cy="143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s://vse-kassi.ru/wp-content/uploads/2018/07/1S.png">
            <a:extLst>
              <a:ext uri="{FF2B5EF4-FFF2-40B4-BE49-F238E27FC236}">
                <a16:creationId xmlns:a16="http://schemas.microsoft.com/office/drawing/2014/main" id="{86E855D8-1453-4919-B5B9-D2B98FA27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975" y="4175480"/>
            <a:ext cx="1584175" cy="15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mg.scoop.it/fOhZav7JNjGPm0pIs9bMpIXXXL4j3HpexhjNOf_P3YmryPKwJ94QGRtDb3Sbc6KY">
            <a:extLst>
              <a:ext uri="{FF2B5EF4-FFF2-40B4-BE49-F238E27FC236}">
                <a16:creationId xmlns:a16="http://schemas.microsoft.com/office/drawing/2014/main" id="{43FE844D-4131-4B05-B387-514655541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798" y="4223668"/>
            <a:ext cx="1584174" cy="153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24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0B5EA-CBC4-4AB0-9910-73AB1286E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новой БД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D539D6-396F-45CF-8F5F-6B3615134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Запустите программу «1С: Предприятие»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Создайте новую базу данных:</a:t>
            </a:r>
          </a:p>
          <a:p>
            <a:pPr marL="0" indent="0" algn="just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i?id=42f3d80ef344f05063bc08cb8e908444-66-144&amp;n=21">
            <a:extLst>
              <a:ext uri="{FF2B5EF4-FFF2-40B4-BE49-F238E27FC236}">
                <a16:creationId xmlns:a16="http://schemas.microsoft.com/office/drawing/2014/main" id="{403F0FDE-3655-4C98-A6C9-1A771BBA8D9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386" y="1496633"/>
            <a:ext cx="962527" cy="989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52DA54-4E19-4C02-BF86-D2DAE6C22D2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"/>
          <a:stretch/>
        </p:blipFill>
        <p:spPr>
          <a:xfrm>
            <a:off x="838200" y="2865841"/>
            <a:ext cx="4567989" cy="3063322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C52E6BE-4744-4D46-9EFD-46ABC5EC1B34}"/>
              </a:ext>
            </a:extLst>
          </p:cNvPr>
          <p:cNvSpPr/>
          <p:nvPr/>
        </p:nvSpPr>
        <p:spPr>
          <a:xfrm>
            <a:off x="4152014" y="4087427"/>
            <a:ext cx="1151506" cy="205439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Рисунок 6" descr="Стрелка: прямо со сплошной заливкой">
            <a:extLst>
              <a:ext uri="{FF2B5EF4-FFF2-40B4-BE49-F238E27FC236}">
                <a16:creationId xmlns:a16="http://schemas.microsoft.com/office/drawing/2014/main" id="{4445258E-0AF6-42AB-BC84-D0F24FC1D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643615" y="1639152"/>
            <a:ext cx="704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1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01C4E7-08F4-4C17-9C60-23DE95A8D3C1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" b="1840"/>
          <a:stretch/>
        </p:blipFill>
        <p:spPr bwMode="auto">
          <a:xfrm>
            <a:off x="1074821" y="1182729"/>
            <a:ext cx="4620126" cy="44925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562E6B86-6FB3-442A-8C42-E17964B7CD77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"/>
          <a:stretch>
            <a:fillRect/>
          </a:stretch>
        </p:blipFill>
        <p:spPr bwMode="auto">
          <a:xfrm>
            <a:off x="6497054" y="1182729"/>
            <a:ext cx="4620125" cy="4492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Стрелка: прямо со сплошной заливкой">
            <a:extLst>
              <a:ext uri="{FF2B5EF4-FFF2-40B4-BE49-F238E27FC236}">
                <a16:creationId xmlns:a16="http://schemas.microsoft.com/office/drawing/2014/main" id="{B168BDF8-7097-4F4D-A5BD-371A2EAB7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743575" y="3076575"/>
            <a:ext cx="704850" cy="704850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D021692-0887-4FAE-A8B9-C51F48A344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54179" y="2617136"/>
            <a:ext cx="398997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0B85F6E-1069-47A1-BF06-0DB531A05D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83004" y="4953167"/>
            <a:ext cx="42386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67F2800-9ECB-4605-BD1C-EA205F9B304C}"/>
              </a:ext>
            </a:extLst>
          </p:cNvPr>
          <p:cNvSpPr/>
          <p:nvPr/>
        </p:nvSpPr>
        <p:spPr>
          <a:xfrm>
            <a:off x="3836970" y="5313147"/>
            <a:ext cx="802407" cy="192504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E45EE9AA-174C-4F08-9821-8C34C1645F76}"/>
              </a:ext>
            </a:extLst>
          </p:cNvPr>
          <p:cNvSpPr/>
          <p:nvPr/>
        </p:nvSpPr>
        <p:spPr>
          <a:xfrm>
            <a:off x="9266939" y="5245782"/>
            <a:ext cx="810712" cy="259870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3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7F40751-315A-4487-B1B3-5190B1C205E6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74" y="1459357"/>
            <a:ext cx="5538537" cy="3939286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FEFAF864-53C6-4B0E-B56D-6BA49C2C1AC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341" y="1118560"/>
            <a:ext cx="4833196" cy="4620879"/>
          </a:xfrm>
          <a:prstGeom prst="rect">
            <a:avLst/>
          </a:prstGeom>
        </p:spPr>
      </p:pic>
      <p:pic>
        <p:nvPicPr>
          <p:cNvPr id="7" name="Рисунок 6" descr="Стрелка: прямо со сплошной заливкой">
            <a:extLst>
              <a:ext uri="{FF2B5EF4-FFF2-40B4-BE49-F238E27FC236}">
                <a16:creationId xmlns:a16="http://schemas.microsoft.com/office/drawing/2014/main" id="{715A31D2-9707-4227-A568-2D39F05EF4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6096491" y="3076574"/>
            <a:ext cx="704850" cy="704850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739ACCC-CCC8-4AE4-AFD0-47FDEAFD54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49829" y="2373296"/>
            <a:ext cx="35528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2AEBDB0-724A-4C3E-B0D5-9B235090CBD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26054" y="2811245"/>
            <a:ext cx="32766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D05925D-F68F-4F18-9466-3FAADF0BE506}"/>
              </a:ext>
            </a:extLst>
          </p:cNvPr>
          <p:cNvSpPr/>
          <p:nvPr/>
        </p:nvSpPr>
        <p:spPr>
          <a:xfrm>
            <a:off x="3732614" y="5056471"/>
            <a:ext cx="677261" cy="185988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0D1D313-CDAD-45B6-8073-4A64A7C59739}"/>
              </a:ext>
            </a:extLst>
          </p:cNvPr>
          <p:cNvSpPr/>
          <p:nvPr/>
        </p:nvSpPr>
        <p:spPr>
          <a:xfrm>
            <a:off x="9724239" y="5398643"/>
            <a:ext cx="839186" cy="243075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49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0AA2152B-29A4-43EF-8C8F-4B745EE1D868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35" y="1094497"/>
            <a:ext cx="4889545" cy="4669005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06FE388F-3F1F-498D-B174-2DDCB9A037E0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833" y="1551695"/>
            <a:ext cx="5342732" cy="3754606"/>
          </a:xfrm>
          <a:prstGeom prst="rect">
            <a:avLst/>
          </a:prstGeom>
        </p:spPr>
      </p:pic>
      <p:pic>
        <p:nvPicPr>
          <p:cNvPr id="7" name="Рисунок 6" descr="Стрелка: прямо со сплошной заливкой">
            <a:extLst>
              <a:ext uri="{FF2B5EF4-FFF2-40B4-BE49-F238E27FC236}">
                <a16:creationId xmlns:a16="http://schemas.microsoft.com/office/drawing/2014/main" id="{DCA0FBCE-C65D-4812-8E09-513E95F8DC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516980" y="3076574"/>
            <a:ext cx="704850" cy="70485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8EB300C-CCAD-41FC-B4E0-2D066DE55939}"/>
              </a:ext>
            </a:extLst>
          </p:cNvPr>
          <p:cNvSpPr/>
          <p:nvPr/>
        </p:nvSpPr>
        <p:spPr>
          <a:xfrm>
            <a:off x="3582202" y="5397970"/>
            <a:ext cx="866775" cy="245142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D85DC6EB-AE5A-4005-A0FE-C3E9503783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9423" y="2621046"/>
            <a:ext cx="352425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56176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CFEE80-733D-409F-B4B8-F012FFB63E52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62" b="2"/>
          <a:stretch/>
        </p:blipFill>
        <p:spPr>
          <a:xfrm>
            <a:off x="5101771" y="10"/>
            <a:ext cx="7094361" cy="6857989"/>
          </a:xfrm>
          <a:prstGeom prst="rect">
            <a:avLst/>
          </a:prstGeom>
        </p:spPr>
      </p:pic>
      <p:sp>
        <p:nvSpPr>
          <p:cNvPr id="12" name="Rectangle 16">
            <a:extLst>
              <a:ext uri="{FF2B5EF4-FFF2-40B4-BE49-F238E27FC236}">
                <a16:creationId xmlns:a16="http://schemas.microsoft.com/office/drawing/2014/main" id="{A34066D6-1B59-4642-A86D-39464CEE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527208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c 18">
            <a:extLst>
              <a:ext uri="{FF2B5EF4-FFF2-40B4-BE49-F238E27FC236}">
                <a16:creationId xmlns:a16="http://schemas.microsoft.com/office/drawing/2014/main" id="{18E928D9-3091-4385-B979-265D55AD0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3011">
            <a:off x="1718653" y="70086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C013-0BA7-4E11-84A2-0D1741462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795509"/>
            <a:ext cx="4092525" cy="23846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«</a:t>
            </a:r>
            <a:r>
              <a:rPr lang="ru-RU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Издательства</a:t>
            </a:r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C410944F-F53B-4AF6-8614-38E444700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3467" y="3594113"/>
            <a:ext cx="4092525" cy="238465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Откройте информационную базу «Моя библиотека» в «Конфигураторе».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D602432-D774-4CF5-94E8-7D52D0105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1186" y="4626633"/>
            <a:ext cx="491961" cy="4919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F9EBB4-5078-47B2-AAA0-DF4A88D81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932" y="5011563"/>
            <a:ext cx="731558" cy="731558"/>
          </a:xfrm>
          <a:prstGeom prst="rect">
            <a:avLst/>
          </a:prstGeom>
          <a:noFill/>
          <a:ln w="127000">
            <a:solidFill>
              <a:schemeClr val="accent2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1493063-733A-4F81-9BDD-B19D1444850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096000" y="1681462"/>
            <a:ext cx="513348" cy="51334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Объект 3">
            <a:extLst>
              <a:ext uri="{FF2B5EF4-FFF2-40B4-BE49-F238E27FC236}">
                <a16:creationId xmlns:a16="http://schemas.microsoft.com/office/drawing/2014/main" id="{E0BDB6DF-2E9B-4DDA-A1CC-CA90ECCA4C43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t="982" b="1052"/>
          <a:stretch/>
        </p:blipFill>
        <p:spPr>
          <a:xfrm>
            <a:off x="5272088" y="-4"/>
            <a:ext cx="6919912" cy="6858004"/>
          </a:xfrm>
          <a:prstGeom prst="rect">
            <a:avLst/>
          </a:prstGeom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281B607-CAB0-43CE-8FFC-33C6FEF26577}"/>
              </a:ext>
            </a:extLst>
          </p:cNvPr>
          <p:cNvSpPr/>
          <p:nvPr/>
        </p:nvSpPr>
        <p:spPr>
          <a:xfrm>
            <a:off x="10303040" y="1447151"/>
            <a:ext cx="1757563" cy="410525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15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953B31CA-79E7-4E87-A9AB-6988C581A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81572" y="2176126"/>
            <a:ext cx="3701717" cy="250574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Откройте конфигурацию: «Конфигурация»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«Открыть конфигурацию»</a:t>
            </a:r>
            <a:endParaRPr lang="ru-RU" sz="2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7216F6B-2760-4B7A-9BED-B1B5CB616F6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" y="885948"/>
            <a:ext cx="5394159" cy="5086100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8FC5BB5-4E66-497E-B946-4A7733C534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86414" y="1538305"/>
            <a:ext cx="29337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E676AD8-A78E-4288-8ADE-012757FC2CDE}"/>
              </a:ext>
            </a:extLst>
          </p:cNvPr>
          <p:cNvSpPr/>
          <p:nvPr/>
        </p:nvSpPr>
        <p:spPr>
          <a:xfrm>
            <a:off x="1986414" y="1170032"/>
            <a:ext cx="685800" cy="147972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0" name="Рисунок 9" descr="Стрелка: прямо со сплошной заливкой">
            <a:extLst>
              <a:ext uri="{FF2B5EF4-FFF2-40B4-BE49-F238E27FC236}">
                <a16:creationId xmlns:a16="http://schemas.microsoft.com/office/drawing/2014/main" id="{F26772C7-F935-4B47-A22D-31904E810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8762999" y="3023194"/>
            <a:ext cx="1138865" cy="11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14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FEB0A173-B3F1-49BE-82C4-44C24BF6F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81230" y="660034"/>
            <a:ext cx="8682955" cy="80481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дереве конфигурации выделите «справочники» и на панели действий нажмите «добавить».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C2A378-6882-4E38-AD12-3079E42C2017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84"/>
          <a:stretch/>
        </p:blipFill>
        <p:spPr>
          <a:xfrm>
            <a:off x="627815" y="681037"/>
            <a:ext cx="2157161" cy="5495926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2BC1D88-33B6-4E78-A98E-3DDB47ACE16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554012" y="1999129"/>
            <a:ext cx="570230" cy="46037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2089780-079C-4C2B-A219-7FE2F9D266C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1230" y="1540042"/>
            <a:ext cx="5071413" cy="4636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5B5A20-9505-4E39-A9A4-DA9D015E61E5}"/>
              </a:ext>
            </a:extLst>
          </p:cNvPr>
          <p:cNvSpPr txBox="1"/>
          <p:nvPr/>
        </p:nvSpPr>
        <p:spPr>
          <a:xfrm>
            <a:off x="7952643" y="2459504"/>
            <a:ext cx="3894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окне разработки справочника введите имя «Издательства».</a:t>
            </a:r>
          </a:p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Поле «Синоним» заполняется автоматически.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4D367DF-82ED-4E62-9C8F-719F172A5B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8000" y="2988511"/>
            <a:ext cx="79057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AB9630AA-9D41-4D14-AD58-4443AFBF79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4204" y="2807536"/>
            <a:ext cx="1447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50901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C67DB16-81EF-4A02-A50D-AB95664DF5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721894"/>
            <a:ext cx="10582416" cy="545506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Перейдите в режим «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1C: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Предприятие»: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603A7E-9657-4D5E-858D-638877AF284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"/>
          <a:stretch/>
        </p:blipFill>
        <p:spPr>
          <a:xfrm>
            <a:off x="845178" y="1340269"/>
            <a:ext cx="5109652" cy="4836694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39637D3-2723-474A-865A-2AD1D0F67852}"/>
              </a:ext>
            </a:extLst>
          </p:cNvPr>
          <p:cNvSpPr/>
          <p:nvPr/>
        </p:nvSpPr>
        <p:spPr>
          <a:xfrm>
            <a:off x="2291431" y="3940935"/>
            <a:ext cx="721277" cy="194720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D7915CC-DA01-48E7-BAC5-2D4436AE671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832443" y="2145360"/>
            <a:ext cx="570230" cy="46037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Объект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9A6CCB0-2C76-4B36-936B-46D2FC7E8D28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"/>
          <a:stretch/>
        </p:blipFill>
        <p:spPr>
          <a:xfrm>
            <a:off x="6237171" y="1299412"/>
            <a:ext cx="5183445" cy="4877551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ECE0060-967E-4C11-BA73-F02DD37A527E}"/>
              </a:ext>
            </a:extLst>
          </p:cNvPr>
          <p:cNvSpPr/>
          <p:nvPr/>
        </p:nvSpPr>
        <p:spPr>
          <a:xfrm>
            <a:off x="9329104" y="2605735"/>
            <a:ext cx="600959" cy="153507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235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380338-C3C4-4A79-9230-6273E98E0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" y="2262"/>
            <a:ext cx="12186096" cy="685347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4BA6E-A0E4-4BFF-8881-E6F5B1B2003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база данных?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22E773-664F-42BE-A347-826ECB71F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4"/>
            <a:ext cx="10515600" cy="3442652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 данных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набор сведений, хранящихся некоторым упорядоченным способом. Базу данных можно сравнить: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библиотеки;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Регистратура поликлиники: медкарты и персонал;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Клиенты, ассортимент и заказы интернет магазина;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Школьники, учителя и др. работники образовательного учреждения;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Аптечный склад и т.д.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017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6A75EE2-ED57-47A2-A9A9-06795C2DC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5976"/>
            <a:ext cx="10515600" cy="1325563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справочник «Издательства», нажмите «Создать»: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5E7623B-064E-4B33-86BA-967C19EA192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384" y="1561539"/>
            <a:ext cx="7327232" cy="4474168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4212E04-2ECF-40BC-BA08-BEB4CA607FD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36154" y="2807211"/>
            <a:ext cx="916940" cy="736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4874F00F-E8FF-4671-8B77-7B91930933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30206" y="1977257"/>
            <a:ext cx="916940" cy="736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04426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560187-61C7-474C-AAF5-BA874EDC1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окне ввода заполните поле «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Наименование»,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нажмите «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Записать и закрыть»: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A4A84D4-73CF-4B65-BAAC-F0B3A2C86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литература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9377F2DD-2146-4DD1-A303-391D10276A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БИНОМ</a:t>
            </a:r>
          </a:p>
        </p:txBody>
      </p:sp>
      <p:pic>
        <p:nvPicPr>
          <p:cNvPr id="9" name="Объект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AD9E845-0485-49BD-B8A2-CB6A43E274AF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3352526"/>
            <a:ext cx="5157787" cy="1989685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91F61AB-9AA1-4792-9F06-E6BBC0775CFF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426" y="3337696"/>
            <a:ext cx="5160961" cy="2004515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15CB136-C8FA-479A-A635-5426A08CFEF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343151" y="4210050"/>
            <a:ext cx="619124" cy="3143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9CC0F56-7465-4CB6-BEC6-02FA5C4EC56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743826" y="4210050"/>
            <a:ext cx="619124" cy="3143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5293582-9CB8-4459-AA05-50AF453E9D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00225" y="4826635"/>
            <a:ext cx="367665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B7C80EC-B106-4F89-9878-27BF20C42D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15175" y="4814570"/>
            <a:ext cx="372427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Рисунок 12" descr="Стрелка: прямо со сплошной заливкой">
            <a:extLst>
              <a:ext uri="{FF2B5EF4-FFF2-40B4-BE49-F238E27FC236}">
                <a16:creationId xmlns:a16="http://schemas.microsoft.com/office/drawing/2014/main" id="{744FB25B-DEE5-4419-BE17-78D1CF035C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3049343" y="2505075"/>
            <a:ext cx="738676" cy="738676"/>
          </a:xfrm>
          <a:prstGeom prst="rect">
            <a:avLst/>
          </a:prstGeom>
        </p:spPr>
      </p:pic>
      <p:pic>
        <p:nvPicPr>
          <p:cNvPr id="15" name="Рисунок 14" descr="Стрелка: прямо со сплошной заливкой">
            <a:extLst>
              <a:ext uri="{FF2B5EF4-FFF2-40B4-BE49-F238E27FC236}">
                <a16:creationId xmlns:a16="http://schemas.microsoft.com/office/drawing/2014/main" id="{88F9E8FD-C450-41F1-AA14-B6C54CF93E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392026" y="2505074"/>
            <a:ext cx="738676" cy="73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13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DC93E-EEB4-4542-9745-EF226404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Полученный результат:</a:t>
            </a:r>
          </a:p>
        </p:txBody>
      </p:sp>
      <p:pic>
        <p:nvPicPr>
          <p:cNvPr id="4" name="Объект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EAF9D28-F2FF-4526-9AB7-4CB15D608ED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029" y="1690688"/>
            <a:ext cx="7015942" cy="40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45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A34066D6-1B59-4642-A86D-39464CEE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527208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c 18">
            <a:extLst>
              <a:ext uri="{FF2B5EF4-FFF2-40B4-BE49-F238E27FC236}">
                <a16:creationId xmlns:a16="http://schemas.microsoft.com/office/drawing/2014/main" id="{18E928D9-3091-4385-B979-265D55AD0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3011">
            <a:off x="1718653" y="70086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9C013-0BA7-4E11-84A2-0D1741462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795509"/>
            <a:ext cx="4092525" cy="23846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«Книги»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C410944F-F53B-4AF6-8614-38E444700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3467" y="3400523"/>
            <a:ext cx="4092525" cy="257824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дереве конфигурации выдели</a:t>
            </a:r>
            <a:r>
              <a:rPr lang="ru-RU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lang="en-US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«справочники» и на панели действий нажм</a:t>
            </a:r>
            <a:r>
              <a:rPr lang="ru-RU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ите</a:t>
            </a:r>
            <a:r>
              <a:rPr lang="en-US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«добавить»</a:t>
            </a:r>
            <a:r>
              <a:rPr lang="ru-RU" sz="2400" kern="12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D602432-D774-4CF5-94E8-7D52D0105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1186" y="4626633"/>
            <a:ext cx="491961" cy="4919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F9EBB4-5078-47B2-AAA0-DF4A88D81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932" y="5011563"/>
            <a:ext cx="731558" cy="731558"/>
          </a:xfrm>
          <a:prstGeom prst="rect">
            <a:avLst/>
          </a:prstGeom>
          <a:noFill/>
          <a:ln w="127000">
            <a:solidFill>
              <a:schemeClr val="accent2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CFEE80-733D-409F-B4B8-F012FFB63E52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62" b="2"/>
          <a:stretch/>
        </p:blipFill>
        <p:spPr>
          <a:xfrm>
            <a:off x="5101771" y="10"/>
            <a:ext cx="7094361" cy="6857989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1493063-733A-4F81-9BDD-B19D1444850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096000" y="1681462"/>
            <a:ext cx="513348" cy="51334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3130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7F8CE673-94E3-4C13-BD93-1C6D472EA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88479" y="2994057"/>
            <a:ext cx="4744454" cy="8698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окне разработки справочника введите имя «Книги».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B112744-2ABA-477F-9D43-FB0380298ADD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67" y="681036"/>
            <a:ext cx="6224335" cy="5495926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D7D989C-EFFE-4734-9BEB-880BE910A1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8705" y="2217086"/>
            <a:ext cx="177165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000069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382942E8-4958-46A0-AB6E-BB2DB7835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961" y="2308239"/>
            <a:ext cx="5181600" cy="274074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Перейдите на вкладку </a:t>
            </a:r>
            <a:r>
              <a:rPr lang="ru-RU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Поле </a:t>
            </a:r>
            <a:r>
              <a:rPr lang="ru-RU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уже содержится в справочнике.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 </a:t>
            </a:r>
            <a:r>
              <a:rPr lang="ru-RU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наименования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150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так как книги могут иметь длинные названия.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чего добавьте реквизиты.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48821C9-0557-45FA-9718-E7EB69B21310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2" t="15718" b="7584"/>
          <a:stretch/>
        </p:blipFill>
        <p:spPr>
          <a:xfrm>
            <a:off x="739441" y="1306178"/>
            <a:ext cx="5181600" cy="4245643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944758C2-E5EF-42B6-A96B-D1AF543E7F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8675" y="2112010"/>
            <a:ext cx="98107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1734409-850E-4F61-9475-4A8BB3774C2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566737" y="3080084"/>
            <a:ext cx="320843" cy="59852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215432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DD29B0D-EC02-4998-B670-401E93D87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42790" y="2909920"/>
            <a:ext cx="4920916" cy="1215959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окне свойств введите имя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Тип: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Строка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Длин: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30.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A69FA3F-6294-4374-833F-BAB87EBAB4D4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5" t="5175"/>
          <a:stretch/>
        </p:blipFill>
        <p:spPr>
          <a:xfrm>
            <a:off x="728294" y="1264822"/>
            <a:ext cx="5594684" cy="4351338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6B3B3FE-3C7B-427D-998C-AB2AB90E81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4900" y="3622814"/>
            <a:ext cx="27527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C254E99E-1A1D-4B30-8BAA-DEED7A7385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31150" y="2833504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79B08F2-6574-4001-AB28-82572551EC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6735" y="3512952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3CC836E-9DAF-47C6-9162-4BFB81D994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07278" y="3672401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FA45358-BD69-45B6-9923-70EBA77EDFCC}"/>
              </a:ext>
            </a:extLst>
          </p:cNvPr>
          <p:cNvSpPr/>
          <p:nvPr/>
        </p:nvSpPr>
        <p:spPr>
          <a:xfrm>
            <a:off x="843331" y="3305185"/>
            <a:ext cx="261569" cy="323535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247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DD29B0D-EC02-4998-B670-401E93D87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8143" y="2627312"/>
            <a:ext cx="4734326" cy="1603376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окне свойств введите имя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Издательство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Тип: </a:t>
            </a:r>
            <a:r>
              <a:rPr lang="ru-RU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СправочникСсылка.Издательства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7" name="Объект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58B1B28-A809-4FEF-B871-8B48014115D8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4" t="4891" r="441"/>
          <a:stretch/>
        </p:blipFill>
        <p:spPr>
          <a:xfrm>
            <a:off x="758090" y="1253330"/>
            <a:ext cx="5556083" cy="4351339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2E5C622-F837-426E-AB20-0B1281D08C23}"/>
              </a:ext>
            </a:extLst>
          </p:cNvPr>
          <p:cNvSpPr/>
          <p:nvPr/>
        </p:nvSpPr>
        <p:spPr>
          <a:xfrm>
            <a:off x="843331" y="3305185"/>
            <a:ext cx="261569" cy="323535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E88D059-66A9-4EE2-91A1-5FCDDC55A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4900" y="3628720"/>
            <a:ext cx="27527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D42D265-5ED2-425E-861F-7469EE64C6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81500" y="2851484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042AED7-14AF-4F05-A268-233C8F95F7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09987" y="3628720"/>
            <a:ext cx="1986013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784699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BDD29B0D-EC02-4998-B670-401E93D87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710" y="2782519"/>
            <a:ext cx="4491789" cy="12929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окне свойств введите имя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Тип: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</a:rPr>
              <a:t>Длина: </a:t>
            </a:r>
            <a:r>
              <a:rPr lang="ru-RU" sz="2400" i="1" dirty="0">
                <a:latin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8" name="Объект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246A998-F911-4305-B9C2-CEBFB8E73F5C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1" t="5523" b="444"/>
          <a:stretch/>
        </p:blipFill>
        <p:spPr>
          <a:xfrm>
            <a:off x="737854" y="1265130"/>
            <a:ext cx="5642811" cy="432773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2A0D2A9-6B17-4D59-8C3B-8FC27CC768E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2500" y="3628720"/>
            <a:ext cx="287655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BD61520-6660-40C6-B719-AF8897BE75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2937" y="2870735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28A2DB5-CF77-42C6-AB38-3C5FF56C3A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3647" y="3499385"/>
            <a:ext cx="409575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49E74582-A4AB-4129-A0B8-A0BDCC4E8AB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48689" y="3699706"/>
            <a:ext cx="374533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C18B962-2D52-4DC6-A85C-0014CBFEE91C}"/>
              </a:ext>
            </a:extLst>
          </p:cNvPr>
          <p:cNvSpPr/>
          <p:nvPr/>
        </p:nvSpPr>
        <p:spPr>
          <a:xfrm>
            <a:off x="843331" y="3305185"/>
            <a:ext cx="261569" cy="323535"/>
          </a:xfrm>
          <a:prstGeom prst="roundRect">
            <a:avLst/>
          </a:prstGeom>
          <a:noFill/>
          <a:ln w="3810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389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EC8A3-F763-4B08-8BDF-9DEE3A93E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Перейдите в режим «1С: Предприятие». </a:t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Вам будет предложено обновить конфигурацию базы данных:</a:t>
            </a:r>
            <a:endParaRPr lang="ru-RU" sz="2400" dirty="0"/>
          </a:p>
        </p:txBody>
      </p:sp>
      <p:pic>
        <p:nvPicPr>
          <p:cNvPr id="4" name="Объект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119A716-B422-4E4A-86AC-400BA770987A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0293"/>
            <a:ext cx="4724400" cy="3318669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4B3C3E1-D223-409C-BABC-851318097DC4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t="88" r="41968" b="-88"/>
          <a:stretch/>
        </p:blipFill>
        <p:spPr>
          <a:xfrm>
            <a:off x="6629402" y="1900294"/>
            <a:ext cx="3810000" cy="3318669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F52673A-CDCC-48AF-98CA-D8F1D5FAA9BE}"/>
              </a:ext>
            </a:extLst>
          </p:cNvPr>
          <p:cNvSpPr/>
          <p:nvPr/>
        </p:nvSpPr>
        <p:spPr>
          <a:xfrm>
            <a:off x="2501073" y="3697993"/>
            <a:ext cx="428444" cy="179614"/>
          </a:xfrm>
          <a:prstGeom prst="roundRect">
            <a:avLst/>
          </a:prstGeom>
          <a:noFill/>
          <a:ln w="1905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05577BB-FCFE-42F1-90B5-D08CCD795155}"/>
              </a:ext>
            </a:extLst>
          </p:cNvPr>
          <p:cNvSpPr/>
          <p:nvPr/>
        </p:nvSpPr>
        <p:spPr>
          <a:xfrm>
            <a:off x="9486900" y="2966987"/>
            <a:ext cx="522514" cy="130629"/>
          </a:xfrm>
          <a:prstGeom prst="roundRect">
            <a:avLst/>
          </a:prstGeom>
          <a:noFill/>
          <a:ln w="1905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43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E530A3-E030-4934-854D-CE1EA5F300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t="-12050" r="23" b="34444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E535E-0A8D-41FD-A6C8-B717665FE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307" y="379024"/>
            <a:ext cx="9090945" cy="6858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баз данных</a:t>
            </a:r>
          </a:p>
        </p:txBody>
      </p:sp>
    </p:spTree>
    <p:extLst>
      <p:ext uri="{BB962C8B-B14F-4D97-AF65-F5344CB8AC3E}">
        <p14:creationId xmlns:p14="http://schemas.microsoft.com/office/powerpoint/2010/main" val="1839365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6B2E3B9-47CB-4E73-951C-932A711D7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Откройте справочник «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Книги»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нажмите «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Создать»:</a:t>
            </a:r>
            <a:endParaRPr lang="ru-RU" sz="24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45BE51E-E8AF-4ED2-BF1D-1810EB34AD9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919" y="1435894"/>
            <a:ext cx="6552161" cy="3986212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47CE6C61-FE44-4912-A34C-34C9E6436E7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914274" y="1778760"/>
            <a:ext cx="916940" cy="736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E2AF23D-EA8C-42E6-B5B1-32ECBDA06FA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914274" y="2545148"/>
            <a:ext cx="916940" cy="736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68730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BDCB5-2D5E-4A5E-B2D4-85353D08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окне ввода заполните поля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нажмите «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Записать и закрыть»: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33BCB-E8BC-4424-954E-B97F3DDC47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69490"/>
            <a:ext cx="5181600" cy="4351338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Наименование: Муму.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Тургенев И. С.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Издательство (автоматически): Детская литература.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Год: 2010.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Наименование: Записки охотника.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Тургенев И. С.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Издательство (автоматически): Детская литература.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Год: 2016.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Информатика.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Босова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 Л.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БИНОМ.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2019.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1C3259-BA58-4343-A93C-960EF9FD9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1469490"/>
            <a:ext cx="5181600" cy="4351338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Информатика. </a:t>
            </a:r>
            <a:endParaRPr lang="ru-RU" sz="1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Угринович Н. Д. 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БИНОМ. 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2019.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Наименование: Руслан и Людмила. </a:t>
            </a:r>
            <a:endParaRPr lang="ru-RU" sz="1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Пушкин А. С. 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Издательство (автоматически): Детская литература. 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Год: 2012.</a:t>
            </a:r>
          </a:p>
        </p:txBody>
      </p:sp>
    </p:spTree>
    <p:extLst>
      <p:ext uri="{BB962C8B-B14F-4D97-AF65-F5344CB8AC3E}">
        <p14:creationId xmlns:p14="http://schemas.microsoft.com/office/powerpoint/2010/main" val="4022781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4B5A399-E894-4159-9C91-C8954EC15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Полученный результат:</a:t>
            </a:r>
            <a:endParaRPr lang="ru-RU" sz="2400" dirty="0"/>
          </a:p>
        </p:txBody>
      </p:sp>
      <p:pic>
        <p:nvPicPr>
          <p:cNvPr id="7" name="Объект 6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35C33E3F-FED7-4759-BB17-217F90E8411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2" y="1378744"/>
            <a:ext cx="6924675" cy="410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19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21862-115C-4CF9-B6C2-6A0DE4D60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AA230F-1C11-44E4-AA6A-48A7EE183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244495"/>
            <a:ext cx="5181600" cy="236901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Отсортируйте фамилии авторов по алфавиту. Для этого нажмите на серое поле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рядом отобразится знак ↓ или ↑. Так как фамилии должны быть отсортированы по алфавиту, то рядом стоящий знак должен быть ↓.</a:t>
            </a:r>
          </a:p>
          <a:p>
            <a:endParaRPr lang="ru-RU" dirty="0"/>
          </a:p>
        </p:txBody>
      </p:sp>
      <p:pic>
        <p:nvPicPr>
          <p:cNvPr id="5" name="Объект 4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3D340C9E-F84B-428D-8326-4F1362414B38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18243" r="48993" b="29543"/>
          <a:stretch/>
        </p:blipFill>
        <p:spPr>
          <a:xfrm>
            <a:off x="838200" y="1831223"/>
            <a:ext cx="5181600" cy="3195554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3587DED-47F5-48B0-8D20-A146F838E0C0}"/>
              </a:ext>
            </a:extLst>
          </p:cNvPr>
          <p:cNvSpPr/>
          <p:nvPr/>
        </p:nvSpPr>
        <p:spPr>
          <a:xfrm>
            <a:off x="4501816" y="2833553"/>
            <a:ext cx="1517984" cy="2058470"/>
          </a:xfrm>
          <a:prstGeom prst="roundRect">
            <a:avLst/>
          </a:prstGeom>
          <a:noFill/>
          <a:ln w="5715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98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E07D84E5-3BB3-4C25-A244-732154E16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185752"/>
            <a:ext cx="5289881" cy="248649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Отсортируйте записи по годам от минимального к максимальному. Для этого нажмите на серое поле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рядом отобразится знак ↓ или ↑. Так как года должны быть отсортированы от минимального к максимальному, то рядом стоящий знак должен быть ↓.</a:t>
            </a:r>
          </a:p>
          <a:p>
            <a:endParaRPr lang="ru-RU" dirty="0"/>
          </a:p>
        </p:txBody>
      </p:sp>
      <p:pic>
        <p:nvPicPr>
          <p:cNvPr id="6" name="Объект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074D5EE0-1CB7-4956-96D8-7F47694A862D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5" t="34158" r="1839" b="32119"/>
          <a:stretch/>
        </p:blipFill>
        <p:spPr>
          <a:xfrm>
            <a:off x="806119" y="2311478"/>
            <a:ext cx="5084542" cy="223504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3934EDF-3248-4666-AC99-0E1F41ACFFD1}"/>
              </a:ext>
            </a:extLst>
          </p:cNvPr>
          <p:cNvSpPr/>
          <p:nvPr/>
        </p:nvSpPr>
        <p:spPr>
          <a:xfrm>
            <a:off x="5053263" y="2311477"/>
            <a:ext cx="856649" cy="2235041"/>
          </a:xfrm>
          <a:prstGeom prst="roundRect">
            <a:avLst/>
          </a:prstGeom>
          <a:noFill/>
          <a:ln w="57150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9183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F4B22-4071-4C29-87D7-D84FF3EB1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192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Фильтры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5EB21E6-AF60-4C9D-AED5-5D8D42DA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4422"/>
            <a:ext cx="10515600" cy="400094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Примените фильтр «БИНОМ» на основе значения поля «Издательство»: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6" name="Рисунок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86E98A70-FED7-4B50-9978-B33E401F05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502" y="2301474"/>
            <a:ext cx="6322996" cy="3383893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86D51ED-8257-43F8-A106-4BD05F34243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144000" y="3162835"/>
            <a:ext cx="916940" cy="736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521974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14ACA836-7D7F-42AC-A253-BCB4D3755D8D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73" t="35723"/>
          <a:stretch/>
        </p:blipFill>
        <p:spPr>
          <a:xfrm>
            <a:off x="1453528" y="1713955"/>
            <a:ext cx="3995057" cy="3430087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271118C-078E-4FD3-A368-CE39C3B2AF8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997970" y="4744969"/>
            <a:ext cx="614245" cy="14511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1662D99-784C-4F1A-95D1-EE1F76FDF146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" r="58034"/>
          <a:stretch/>
        </p:blipFill>
        <p:spPr>
          <a:xfrm>
            <a:off x="6743416" y="1403840"/>
            <a:ext cx="3380874" cy="4050318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5A63750-1E7B-40F7-9535-1BB9BFFE7B78}"/>
              </a:ext>
            </a:extLst>
          </p:cNvPr>
          <p:cNvSpPr/>
          <p:nvPr/>
        </p:nvSpPr>
        <p:spPr>
          <a:xfrm>
            <a:off x="7289360" y="2820053"/>
            <a:ext cx="630238" cy="172402"/>
          </a:xfrm>
          <a:prstGeom prst="roundRect">
            <a:avLst/>
          </a:prstGeom>
          <a:noFill/>
          <a:ln w="28575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C4C27D2-A8C8-4ED4-A77C-155B63EB6A4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482627" y="2244637"/>
            <a:ext cx="426561" cy="121908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4B910B0-B6A9-4F84-84DD-C9A0F06133F2}"/>
              </a:ext>
            </a:extLst>
          </p:cNvPr>
          <p:cNvSpPr/>
          <p:nvPr/>
        </p:nvSpPr>
        <p:spPr>
          <a:xfrm>
            <a:off x="6802914" y="1828800"/>
            <a:ext cx="503238" cy="172403"/>
          </a:xfrm>
          <a:prstGeom prst="roundRect">
            <a:avLst/>
          </a:prstGeom>
          <a:noFill/>
          <a:ln w="28575">
            <a:solidFill>
              <a:srgbClr val="EC4AD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1847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83D3F89-B8AD-4E8F-8B88-C2B80C2E901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613" y="1292433"/>
            <a:ext cx="6944774" cy="4273133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99D1DC2-67F7-40BF-BB1C-E9D6CC2C98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99284" y="2849245"/>
            <a:ext cx="4908884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3637450-E551-42FE-A274-DC72D579B85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625389" y="3035093"/>
            <a:ext cx="2582780" cy="193796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988495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1CB84E-EABC-4DBA-9E7F-94BEDDF77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005"/>
            <a:ext cx="10515600" cy="1607419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Результат, полученный при применении фильтра «БИНОМ»:</a:t>
            </a:r>
            <a:endParaRPr lang="ru-RU" sz="24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C59F54A-6F62-4E80-85BA-01F85C0477F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451" y="1375172"/>
            <a:ext cx="8181097" cy="410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946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33248-50D3-4C60-BD16-5A7369B39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Снимите фильтр с поля «Издательство»:</a:t>
            </a:r>
            <a:endParaRPr lang="ru-RU" sz="24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2EEE407-4572-4575-97E6-718FF39F63F4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6" t="35625"/>
          <a:stretch/>
        </p:blipFill>
        <p:spPr>
          <a:xfrm>
            <a:off x="838200" y="1638718"/>
            <a:ext cx="4251158" cy="3580564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9EE2F337-A2A5-4316-9E45-193329905B1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647832" y="4752891"/>
            <a:ext cx="883051" cy="247232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Объект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B3891B3-6BCA-4DC7-882B-446EB37354DA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768" y="1638718"/>
            <a:ext cx="5727032" cy="3580563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9F4403F-26D8-4A9D-9641-83DEA3CDBC7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861942" y="3606716"/>
            <a:ext cx="0" cy="114617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46722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19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rc 21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23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5687BD-4C90-4968-9C3A-59535EDFB5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" t="-10462" r="58" b="43079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Rectangle 25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0DC9F-A816-468E-8EF8-D8FEACE7E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68" y="413762"/>
            <a:ext cx="6709229" cy="65106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just"/>
            <a:r>
              <a:rPr lang="en-US" sz="4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баз данных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BC3173-462E-4E80-88A4-F3C5F2884F95}"/>
              </a:ext>
            </a:extLst>
          </p:cNvPr>
          <p:cNvSpPr txBox="1"/>
          <p:nvPr/>
        </p:nvSpPr>
        <p:spPr>
          <a:xfrm>
            <a:off x="466809" y="2463798"/>
            <a:ext cx="3711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+mj-lt"/>
              </a:rPr>
              <a:t>Москва (все вокзалы)</a:t>
            </a:r>
          </a:p>
        </p:txBody>
      </p:sp>
    </p:spTree>
    <p:extLst>
      <p:ext uri="{BB962C8B-B14F-4D97-AF65-F5344CB8AC3E}">
        <p14:creationId xmlns:p14="http://schemas.microsoft.com/office/powerpoint/2010/main" val="4228199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10AB272-6487-43EF-9373-1E79DF96C09B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" t="2242" b="2036"/>
          <a:stretch/>
        </p:blipFill>
        <p:spPr bwMode="auto">
          <a:xfrm>
            <a:off x="953703" y="2129749"/>
            <a:ext cx="4538046" cy="25985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C2D41B98-7FDA-42FB-AEC7-80F34D1BAE07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1" t="14987" r="842" b="-30"/>
          <a:stretch/>
        </p:blipFill>
        <p:spPr>
          <a:xfrm>
            <a:off x="5804034" y="1134978"/>
            <a:ext cx="5434263" cy="4588042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DA44268-01C7-4AE7-9A81-E0F8F93B344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521407" y="4851934"/>
            <a:ext cx="688975" cy="46545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40984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33DB5-A94E-417C-9571-40A3B3B81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Отборы (Запросы)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EA74603F-2678-4932-9DCB-0A7B4C47FEF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61" y="1613380"/>
            <a:ext cx="7213077" cy="3631239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C73A45A-F4F3-467A-9BF7-F95CB5F7BE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498833" y="5017051"/>
            <a:ext cx="1029335" cy="11176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52917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564A6BA-465A-46FA-91A0-B3B87B75681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937" y="1082706"/>
            <a:ext cx="8344125" cy="4692588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9FD848D7-0E9F-4286-A483-D671854C223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112837" y="2765258"/>
            <a:ext cx="1254760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1F6A9AA-5FD0-41D5-A382-C8B510BD24A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936374" y="3037974"/>
            <a:ext cx="1254760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5A44C7A-2D34-40E0-AA04-C360416235E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563754" y="4080711"/>
            <a:ext cx="1254760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A4061C8-EF7C-441B-9C2F-04D2EA66171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63418" y="4642820"/>
            <a:ext cx="919480" cy="68453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01604A6-B6F6-44EE-97D3-93C98631AAEA}"/>
              </a:ext>
            </a:extLst>
          </p:cNvPr>
          <p:cNvSpPr txBox="1"/>
          <p:nvPr/>
        </p:nvSpPr>
        <p:spPr>
          <a:xfrm>
            <a:off x="7593397" y="1530650"/>
            <a:ext cx="1935613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отбора: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8BD09E-E811-468D-A3D6-1D3A188805E0}"/>
              </a:ext>
            </a:extLst>
          </p:cNvPr>
          <p:cNvSpPr txBox="1"/>
          <p:nvPr/>
        </p:nvSpPr>
        <p:spPr>
          <a:xfrm>
            <a:off x="5580245" y="2765258"/>
            <a:ext cx="5157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2625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2C5BA-C055-445C-A0FA-B52D91338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507"/>
            <a:ext cx="10515600" cy="142118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применения отбора (запроса):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2D12F6E-539C-4D45-81C6-8417F1BAA49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180" y="1258428"/>
            <a:ext cx="8283640" cy="43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899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8F48EE-2D37-4015-8650-61EC1B70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5E2355-F5D3-4230-B500-78C4DCCDE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7706" y="2837230"/>
            <a:ext cx="4356588" cy="79852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 вас всё получилось, как было показано, то вы 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445539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EE430D47-FE5E-4C6E-8731-4178C3A4F6B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524" y="2211679"/>
            <a:ext cx="8212951" cy="464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01C2D931-D81D-46D4-82BD-5E3B8AEE7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960699"/>
            <a:ext cx="10515602" cy="1250981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баз данных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специалист, который занимается созданием баз данных, их отладкой, модернизацией, обслуживанием. 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49AEFF7C-0F6C-40FA-A844-9165CCD9811F}"/>
              </a:ext>
            </a:extLst>
          </p:cNvPr>
          <p:cNvCxnSpPr>
            <a:cxnSpLocks/>
          </p:cNvCxnSpPr>
          <p:nvPr/>
        </p:nvCxnSpPr>
        <p:spPr>
          <a:xfrm flipH="1">
            <a:off x="6539696" y="5503762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DFD76B-9D18-4A0F-B3C8-3F475DBEFB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474" y="4780723"/>
            <a:ext cx="1838503" cy="1116578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1308098-81D0-43A6-9884-97CBB68699DA}"/>
              </a:ext>
            </a:extLst>
          </p:cNvPr>
          <p:cNvCxnSpPr>
            <a:cxnSpLocks/>
          </p:cNvCxnSpPr>
          <p:nvPr/>
        </p:nvCxnSpPr>
        <p:spPr>
          <a:xfrm>
            <a:off x="6776978" y="5503761"/>
            <a:ext cx="700268" cy="1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7523427-6786-4797-B869-6002B66994DD}"/>
              </a:ext>
            </a:extLst>
          </p:cNvPr>
          <p:cNvCxnSpPr>
            <a:cxnSpLocks/>
          </p:cNvCxnSpPr>
          <p:nvPr/>
        </p:nvCxnSpPr>
        <p:spPr>
          <a:xfrm flipH="1">
            <a:off x="6623612" y="5532699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6FED2BB4-C923-4652-A196-7FD68174A9FF}"/>
              </a:ext>
            </a:extLst>
          </p:cNvPr>
          <p:cNvCxnSpPr>
            <a:cxnSpLocks/>
          </p:cNvCxnSpPr>
          <p:nvPr/>
        </p:nvCxnSpPr>
        <p:spPr>
          <a:xfrm flipH="1">
            <a:off x="6652547" y="5555851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7F010608-B588-4098-ACBD-90FFFC73E8E5}"/>
              </a:ext>
            </a:extLst>
          </p:cNvPr>
          <p:cNvCxnSpPr>
            <a:cxnSpLocks/>
          </p:cNvCxnSpPr>
          <p:nvPr/>
        </p:nvCxnSpPr>
        <p:spPr>
          <a:xfrm flipH="1">
            <a:off x="6638080" y="5579000"/>
            <a:ext cx="190982" cy="688692"/>
          </a:xfrm>
          <a:prstGeom prst="line">
            <a:avLst/>
          </a:prstGeom>
          <a:ln w="28575">
            <a:solidFill>
              <a:srgbClr val="2232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948AF07-3D74-4D9D-9601-5B0F67179077}"/>
              </a:ext>
            </a:extLst>
          </p:cNvPr>
          <p:cNvCxnSpPr>
            <a:cxnSpLocks/>
          </p:cNvCxnSpPr>
          <p:nvPr/>
        </p:nvCxnSpPr>
        <p:spPr>
          <a:xfrm flipH="1">
            <a:off x="6564289" y="5497973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EB0C55F-B2B0-4173-94FF-2CD323B43F7F}"/>
              </a:ext>
            </a:extLst>
          </p:cNvPr>
          <p:cNvCxnSpPr>
            <a:cxnSpLocks/>
          </p:cNvCxnSpPr>
          <p:nvPr/>
        </p:nvCxnSpPr>
        <p:spPr>
          <a:xfrm flipH="1">
            <a:off x="6546554" y="5497972"/>
            <a:ext cx="237281" cy="816015"/>
          </a:xfrm>
          <a:prstGeom prst="line">
            <a:avLst/>
          </a:prstGeom>
          <a:ln w="28575">
            <a:solidFill>
              <a:srgbClr val="A19D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99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E5FD4-CCE6-4BB5-A177-84071FBB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программистов на рынке труда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F7B102-E58C-4696-8119-AD1207613A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" t="1190"/>
          <a:stretch/>
        </p:blipFill>
        <p:spPr>
          <a:xfrm>
            <a:off x="2414294" y="1690688"/>
            <a:ext cx="7363412" cy="4357186"/>
          </a:xfrm>
        </p:spPr>
      </p:pic>
    </p:spTree>
    <p:extLst>
      <p:ext uri="{BB962C8B-B14F-4D97-AF65-F5344CB8AC3E}">
        <p14:creationId xmlns:p14="http://schemas.microsoft.com/office/powerpoint/2010/main" val="1592489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19">
            <a:extLst>
              <a:ext uri="{FF2B5EF4-FFF2-40B4-BE49-F238E27FC236}">
                <a16:creationId xmlns:a16="http://schemas.microsoft.com/office/drawing/2014/main" id="{AA5ED585-FEBB-4DAD-84C0-97BEE6C36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8933" y="4841194"/>
            <a:ext cx="1737401" cy="959536"/>
          </a:xfrm>
          <a:custGeom>
            <a:avLst/>
            <a:gdLst/>
            <a:ahLst/>
            <a:cxnLst/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: Shape 21">
            <a:extLst>
              <a:ext uri="{FF2B5EF4-FFF2-40B4-BE49-F238E27FC236}">
                <a16:creationId xmlns:a16="http://schemas.microsoft.com/office/drawing/2014/main" id="{EF6AC352-A720-4DB3-87CA-A33B0607C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94433" y="2"/>
            <a:ext cx="849328" cy="357668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2" name="Rectangle 23">
            <a:extLst>
              <a:ext uri="{FF2B5EF4-FFF2-40B4-BE49-F238E27FC236}">
                <a16:creationId xmlns:a16="http://schemas.microsoft.com/office/drawing/2014/main" id="{8ECBFEF8-9038-4E5E-A5F1-E4DC23035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Arc 25">
            <a:extLst>
              <a:ext uri="{FF2B5EF4-FFF2-40B4-BE49-F238E27FC236}">
                <a16:creationId xmlns:a16="http://schemas.microsoft.com/office/drawing/2014/main" id="{F37E8EB2-7BE0-4F3D-921C-F4E9C2C149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7715">
            <a:off x="8958979" y="368138"/>
            <a:ext cx="2987899" cy="2987899"/>
          </a:xfrm>
          <a:prstGeom prst="arc">
            <a:avLst>
              <a:gd name="adj1" fmla="val 16200000"/>
              <a:gd name="adj2" fmla="val 2287352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" descr="https://www.pvsm.ru/images/kak-ponyat-skolko-ty-stoish-ili-zarplatnye-klastery-v-deistvii-4.png">
            <a:extLst>
              <a:ext uri="{FF2B5EF4-FFF2-40B4-BE49-F238E27FC236}">
                <a16:creationId xmlns:a16="http://schemas.microsoft.com/office/drawing/2014/main" id="{11B72493-E110-4437-A436-5B9316AE1F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" t="3274" r="1123" b="3036"/>
          <a:stretch/>
        </p:blipFill>
        <p:spPr bwMode="auto">
          <a:xfrm>
            <a:off x="172159" y="617609"/>
            <a:ext cx="11847684" cy="544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Oval 27">
            <a:extLst>
              <a:ext uri="{FF2B5EF4-FFF2-40B4-BE49-F238E27FC236}">
                <a16:creationId xmlns:a16="http://schemas.microsoft.com/office/drawing/2014/main" id="{E77AE46B-A945-4A7E-9911-903176079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69" y="5694291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479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3213" y="330552"/>
            <a:ext cx="7545572" cy="850106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хранится информация в БД?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012" y="1632259"/>
            <a:ext cx="6331974" cy="431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373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C355ED-C1D3-421B-84AD-B5133BDDC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система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библиотека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3C9EDE-B3D0-4489-9844-836788F7C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7106" y="1690688"/>
            <a:ext cx="5157787" cy="570999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Книги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2358B7D-5B37-4D4C-9C56-DA139DFA62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3477" t="32684" r="7811" b="17432"/>
          <a:stretch/>
        </p:blipFill>
        <p:spPr>
          <a:xfrm>
            <a:off x="1224808" y="2261687"/>
            <a:ext cx="9742384" cy="3978532"/>
          </a:xfrm>
        </p:spPr>
      </p:pic>
      <p:sp>
        <p:nvSpPr>
          <p:cNvPr id="10" name="Прямоугольная выноска 7">
            <a:extLst>
              <a:ext uri="{FF2B5EF4-FFF2-40B4-BE49-F238E27FC236}">
                <a16:creationId xmlns:a16="http://schemas.microsoft.com/office/drawing/2014/main" id="{F866716C-EFE7-444B-84BB-7A34D2FC3436}"/>
              </a:ext>
            </a:extLst>
          </p:cNvPr>
          <p:cNvSpPr/>
          <p:nvPr/>
        </p:nvSpPr>
        <p:spPr>
          <a:xfrm>
            <a:off x="1224807" y="1690688"/>
            <a:ext cx="1800200" cy="432048"/>
          </a:xfrm>
          <a:prstGeom prst="wedgeRectCallout">
            <a:avLst>
              <a:gd name="adj1" fmla="val 48348"/>
              <a:gd name="adj2" fmla="val 10500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Имя поля</a:t>
            </a:r>
          </a:p>
        </p:txBody>
      </p:sp>
      <p:sp>
        <p:nvSpPr>
          <p:cNvPr id="11" name="Прямоугольная выноска 9">
            <a:extLst>
              <a:ext uri="{FF2B5EF4-FFF2-40B4-BE49-F238E27FC236}">
                <a16:creationId xmlns:a16="http://schemas.microsoft.com/office/drawing/2014/main" id="{6C52358B-1996-493E-A939-EF6417316C4A}"/>
              </a:ext>
            </a:extLst>
          </p:cNvPr>
          <p:cNvSpPr/>
          <p:nvPr/>
        </p:nvSpPr>
        <p:spPr>
          <a:xfrm>
            <a:off x="3517106" y="6307002"/>
            <a:ext cx="1440160" cy="318387"/>
          </a:xfrm>
          <a:prstGeom prst="wedgeRectCallout">
            <a:avLst>
              <a:gd name="adj1" fmla="val -64928"/>
              <a:gd name="adj2" fmla="val -11678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поле</a:t>
            </a:r>
          </a:p>
        </p:txBody>
      </p:sp>
    </p:spTree>
    <p:extLst>
      <p:ext uri="{BB962C8B-B14F-4D97-AF65-F5344CB8AC3E}">
        <p14:creationId xmlns:p14="http://schemas.microsoft.com/office/powerpoint/2010/main" val="1990430935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Стандартная">
      <a:dk1>
        <a:srgbClr val="000000"/>
      </a:dk1>
      <a:lt1>
        <a:srgbClr val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Festival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739</Words>
  <Application>Microsoft Office PowerPoint</Application>
  <PresentationFormat>Широкоэкранный</PresentationFormat>
  <Paragraphs>148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Aharoni</vt:lpstr>
      <vt:lpstr>Arial</vt:lpstr>
      <vt:lpstr>Avenir Next LT Pro</vt:lpstr>
      <vt:lpstr>Calibri</vt:lpstr>
      <vt:lpstr>Times New Roman</vt:lpstr>
      <vt:lpstr>ShapesVTI</vt:lpstr>
      <vt:lpstr>Система управления базами данных. Платформа  «1С: Предприятие»</vt:lpstr>
      <vt:lpstr>Что такое база данных?</vt:lpstr>
      <vt:lpstr>Примеры баз данных</vt:lpstr>
      <vt:lpstr>Примеры баз данных</vt:lpstr>
      <vt:lpstr>Презентация PowerPoint</vt:lpstr>
      <vt:lpstr>Потребность программистов на рынке труда</vt:lpstr>
      <vt:lpstr>Презентация PowerPoint</vt:lpstr>
      <vt:lpstr>Как хранится информация в БД?</vt:lpstr>
      <vt:lpstr>Информационная система  Моя библиотека</vt:lpstr>
      <vt:lpstr>Презентация PowerPoint</vt:lpstr>
      <vt:lpstr>В каких средах разрабатывают БД?</vt:lpstr>
      <vt:lpstr>Создание новой БД</vt:lpstr>
      <vt:lpstr>Презентация PowerPoint</vt:lpstr>
      <vt:lpstr>Презентация PowerPoint</vt:lpstr>
      <vt:lpstr>Презентация PowerPoint</vt:lpstr>
      <vt:lpstr>Таблица «Издательства»</vt:lpstr>
      <vt:lpstr>Презентация PowerPoint</vt:lpstr>
      <vt:lpstr>Презентация PowerPoint</vt:lpstr>
      <vt:lpstr>Презентация PowerPoint</vt:lpstr>
      <vt:lpstr>Откройте справочник «Издательства», нажмите «Создать»:</vt:lpstr>
      <vt:lpstr>В окне ввода заполните поле «Наименование», нажмите «Записать и закрыть»:</vt:lpstr>
      <vt:lpstr>Полученный результат:</vt:lpstr>
      <vt:lpstr>Таблица «Книги»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Перейдите в режим «1С: Предприятие».  Вам будет предложено обновить конфигурацию базы данных:</vt:lpstr>
      <vt:lpstr>Откройте справочник «Книги», нажмите «Создать»:</vt:lpstr>
      <vt:lpstr>В окне ввода заполните поля, нажмите «Записать и закрыть»:</vt:lpstr>
      <vt:lpstr>Полученный результат:</vt:lpstr>
      <vt:lpstr>Сортировки</vt:lpstr>
      <vt:lpstr>Презентация PowerPoint</vt:lpstr>
      <vt:lpstr>Фильтры</vt:lpstr>
      <vt:lpstr>Презентация PowerPoint</vt:lpstr>
      <vt:lpstr>Презентация PowerPoint</vt:lpstr>
      <vt:lpstr>Результат, полученный при применении фильтра «БИНОМ»:</vt:lpstr>
      <vt:lpstr>Снимите фильтр с поля «Издательство»:</vt:lpstr>
      <vt:lpstr>Презентация PowerPoint</vt:lpstr>
      <vt:lpstr>Отборы (Запросы)</vt:lpstr>
      <vt:lpstr>Презентация PowerPoint</vt:lpstr>
      <vt:lpstr>Результат применения отбора (запроса):</vt:lpstr>
      <vt:lpstr>Если у вас всё получилось, как было показано, то вы 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управления базами данных. Платформа  «1С: Предприятие»</dc:title>
  <dc:creator>Егор Александрович Большаков</dc:creator>
  <cp:lastModifiedBy>Егор Большаков</cp:lastModifiedBy>
  <cp:revision>7</cp:revision>
  <dcterms:created xsi:type="dcterms:W3CDTF">2020-11-29T13:41:15Z</dcterms:created>
  <dcterms:modified xsi:type="dcterms:W3CDTF">2021-02-21T11:38:41Z</dcterms:modified>
</cp:coreProperties>
</file>