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5143500" type="screen16x9"/>
  <p:notesSz cx="6858000" cy="9144000"/>
  <p:embeddedFontLs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Times" panose="02020603050405020304" pitchFamily="18" charset="0"/>
      <p:regular r:id="rId26"/>
      <p:bold r:id="rId27"/>
      <p:italic r:id="rId28"/>
      <p:boldItalic r:id="rId29"/>
    </p:embeddedFont>
    <p:embeddedFont>
      <p:font typeface="Inter" panose="020B0604020202020204" charset="0"/>
      <p:regular r:id="rId30"/>
      <p:bold r:id="rId31"/>
    </p:embeddedFont>
    <p:embeddedFont>
      <p:font typeface="League Spartan" panose="020B060402020202020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DABEAC03-59C3-4507-9E10-C66343F7ACBD}">
  <a:tblStyle styleId="{DABEAC03-59C3-4507-9E10-C66343F7ACB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2" d="100"/>
          <a:sy n="102" d="100"/>
        </p:scale>
        <p:origin x="-456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48860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c6e99c5f2d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c6e99c5f2d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c6e99c5f2d_1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c6e99c5f2d_1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c6e99c5f2d_1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c6e99c5f2d_1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c6e99c5f2d_1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c6e99c5f2d_1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c6e99c5f2d_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c6e99c5f2d_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SLIDES_API1598183394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SLIDES_API1598183394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c6e99c5f2d_1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c6e99c5f2d_1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c6e99c5f2d_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c6e99c5f2d_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c6e99c5f2d_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c6e99c5f2d_1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SLIDES_API159818339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SLIDES_API159818339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SLIDES_API159818339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SLIDES_API1598183394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c6e99c5f2d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c6e99c5f2d_1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c6e99c5f2d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c6e99c5f2d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c6e99c5f2d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c6e99c5f2d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c6e99c5f2d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c6e99c5f2d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c6e99c5f2d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c6e99c5f2d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c6e99c5f2d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c6e99c5f2d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Google Shape;7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26;p3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rgbClr val="CFE2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2;&#1086;&#1083;&#1086;&#1085;&#1090;&#1105;&#1088;&#1099;%20&#1076;&#1086;&#1084;&#1072;-&#1080;&#1085;&#1090;&#1077;&#1088;&#1085;&#1072;&#1090;&#1072;.mp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ctrTitle"/>
          </p:nvPr>
        </p:nvSpPr>
        <p:spPr>
          <a:xfrm>
            <a:off x="458400" y="792600"/>
            <a:ext cx="8227200" cy="325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500">
                <a:solidFill>
                  <a:srgbClr val="0000FF"/>
                </a:solidFill>
              </a:rPr>
              <a:t>Социальный проект</a:t>
            </a:r>
            <a:endParaRPr sz="35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500">
                <a:solidFill>
                  <a:srgbClr val="0000FF"/>
                </a:solidFill>
              </a:rPr>
              <a:t>“Вместе весело шагать!”</a:t>
            </a:r>
            <a:endParaRPr sz="350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700" b="0">
                <a:solidFill>
                  <a:srgbClr val="0000FF"/>
                </a:solidFill>
              </a:rPr>
              <a:t>Сотрудничество МОУ “Шугозерская СОШ” с ЛОГБУ “Тихвинский дом-интернат”, как основа активного долголетия старшего поколения, нравственного воспитания обучающихся и получения навыков социального поведения</a:t>
            </a:r>
            <a:endParaRPr sz="5200" b="0">
              <a:solidFill>
                <a:srgbClr val="0000FF"/>
              </a:solidFill>
            </a:endParaRPr>
          </a:p>
        </p:txBody>
      </p:sp>
      <p:sp>
        <p:nvSpPr>
          <p:cNvPr id="92" name="Google Shape;92;p14"/>
          <p:cNvSpPr txBox="1">
            <a:spLocks noGrp="1"/>
          </p:cNvSpPr>
          <p:nvPr>
            <p:ph type="subTitle" idx="1"/>
          </p:nvPr>
        </p:nvSpPr>
        <p:spPr>
          <a:xfrm>
            <a:off x="311700" y="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73763"/>
                </a:solidFill>
              </a:rPr>
              <a:t>МОУ “Шугозерская СОШ”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4986900" y="4276225"/>
            <a:ext cx="3845400" cy="6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rPr>
              <a:t>Дровнева Оксана Юрьевна</a:t>
            </a:r>
            <a:endParaRPr sz="2200">
              <a:solidFill>
                <a:srgbClr val="07376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Сотрудничество МОУ “Шугозерская СОШ” </a:t>
            </a:r>
            <a:endParaRPr sz="2000" b="1">
              <a:solidFill>
                <a:srgbClr val="0000FF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с ЛОГБУ “Тихвинский дом-интернат”</a:t>
            </a:r>
            <a:endParaRPr sz="2660" b="1">
              <a:solidFill>
                <a:srgbClr val="0000FF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id="148" name="Google Shape;148;p23"/>
          <p:cNvPicPr preferRelativeResize="0"/>
          <p:nvPr/>
        </p:nvPicPr>
        <p:blipFill rotWithShape="1">
          <a:blip r:embed="rId3">
            <a:alphaModFix/>
          </a:blip>
          <a:srcRect b="18039"/>
          <a:stretch/>
        </p:blipFill>
        <p:spPr>
          <a:xfrm>
            <a:off x="1255138" y="772250"/>
            <a:ext cx="6633725" cy="407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>
            <a:spLocks noGrp="1"/>
          </p:cNvSpPr>
          <p:nvPr>
            <p:ph type="title"/>
          </p:nvPr>
        </p:nvSpPr>
        <p:spPr>
          <a:xfrm>
            <a:off x="311700" y="9682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Этапы реализации</a:t>
            </a:r>
            <a:endParaRPr sz="3900">
              <a:solidFill>
                <a:srgbClr val="0000FF"/>
              </a:solidFill>
            </a:endParaRPr>
          </a:p>
        </p:txBody>
      </p:sp>
      <p:sp>
        <p:nvSpPr>
          <p:cNvPr id="154" name="Google Shape;154;p24"/>
          <p:cNvSpPr txBox="1">
            <a:spLocks noGrp="1"/>
          </p:cNvSpPr>
          <p:nvPr>
            <p:ph type="body" idx="1"/>
          </p:nvPr>
        </p:nvSpPr>
        <p:spPr>
          <a:xfrm>
            <a:off x="311700" y="795025"/>
            <a:ext cx="8520600" cy="377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 u="sng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1 этап:</a:t>
            </a:r>
            <a:r>
              <a:rPr lang="ru" sz="27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r>
              <a:rPr lang="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выбор темы проекта, форм и методов ее реализации.</a:t>
            </a:r>
            <a:endParaRPr sz="26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u="sng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этап:</a:t>
            </a:r>
            <a:r>
              <a:rPr lang="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встреча с проживающими дома-интерната и культорганизатора, определение плана работы.</a:t>
            </a:r>
            <a:endParaRPr sz="26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u="sng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 этап:</a:t>
            </a:r>
            <a:r>
              <a:rPr lang="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разработка мероприятий для обучающихся и получателей услуг дома-интерната.</a:t>
            </a:r>
            <a:endParaRPr sz="26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u="sng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 этап:</a:t>
            </a:r>
            <a:r>
              <a:rPr lang="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реализация проекта.</a:t>
            </a:r>
            <a:endParaRPr sz="26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u="sng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 этап:</a:t>
            </a:r>
            <a:r>
              <a:rPr lang="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подведение итогов деятельности.</a:t>
            </a:r>
            <a:endParaRPr sz="3100">
              <a:solidFill>
                <a:srgbClr val="07376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/>
          </p:nvPr>
        </p:nvSpPr>
        <p:spPr>
          <a:xfrm>
            <a:off x="311700" y="8477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Календарный план мероприятий</a:t>
            </a:r>
            <a:endParaRPr sz="3900">
              <a:solidFill>
                <a:srgbClr val="0000FF"/>
              </a:solidFill>
            </a:endParaRPr>
          </a:p>
        </p:txBody>
      </p:sp>
      <p:graphicFrame>
        <p:nvGraphicFramePr>
          <p:cNvPr id="160" name="Google Shape;160;p25"/>
          <p:cNvGraphicFramePr/>
          <p:nvPr/>
        </p:nvGraphicFramePr>
        <p:xfrm>
          <a:off x="440625" y="764850"/>
          <a:ext cx="8262750" cy="3825240"/>
        </p:xfrm>
        <a:graphic>
          <a:graphicData uri="http://schemas.openxmlformats.org/drawingml/2006/table">
            <a:tbl>
              <a:tblPr>
                <a:noFill/>
                <a:tableStyleId>{DABEAC03-59C3-4507-9E10-C66343F7ACBD}</a:tableStyleId>
              </a:tblPr>
              <a:tblGrid>
                <a:gridCol w="6968500"/>
                <a:gridCol w="1294250"/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Мероприятие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Сроки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Мероприятие ко Дню пожилого человека “Согреем ладошки, разгладим морщинки”.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сентябрь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Создание мультфильма “Антошкина радость”.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октябрь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“Весёлые старты”.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октябрь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Экскурсия в центр гуманитарного и цифрового профилей “Точка роста”.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октябрь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Интеллектуальная игра ко Дню народного единства.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ноябрь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Концерт ко Дню матери.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ноябрь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Тематическая беседа и возложение цветов к братскому захоронению в честь дня освобождения г.Тихвина от немецко-фашистских захватчиков.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декабрь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Подготовка украшений к Новому году.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декабрь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>
            <a:spLocks noGrp="1"/>
          </p:cNvSpPr>
          <p:nvPr>
            <p:ph type="title"/>
          </p:nvPr>
        </p:nvSpPr>
        <p:spPr>
          <a:xfrm>
            <a:off x="311700" y="8477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Календарный план мероприятий</a:t>
            </a:r>
            <a:endParaRPr sz="3900">
              <a:solidFill>
                <a:srgbClr val="0000FF"/>
              </a:solidFill>
            </a:endParaRPr>
          </a:p>
        </p:txBody>
      </p:sp>
      <p:graphicFrame>
        <p:nvGraphicFramePr>
          <p:cNvPr id="166" name="Google Shape;166;p26"/>
          <p:cNvGraphicFramePr/>
          <p:nvPr/>
        </p:nvGraphicFramePr>
        <p:xfrm>
          <a:off x="526150" y="692575"/>
          <a:ext cx="8091675" cy="4079240"/>
        </p:xfrm>
        <a:graphic>
          <a:graphicData uri="http://schemas.openxmlformats.org/drawingml/2006/table">
            <a:tbl>
              <a:tblPr>
                <a:noFill/>
                <a:tableStyleId>{DABEAC03-59C3-4507-9E10-C66343F7ACBD}</a:tableStyleId>
              </a:tblPr>
              <a:tblGrid>
                <a:gridCol w="6128250"/>
                <a:gridCol w="1963425"/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Мероприятие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Сроки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Рождественские посиделки.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январь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Конкурс стихов о блокадном Ленинграде.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январь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Мастерская ко Дню влюбленных.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февраль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Концерт ко Дню Защитника Отечества с чаепитием.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февраль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Интерактивная дискотека к Международному женскому дню.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март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“Весёлые старты”.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март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Конкурсно-развлекательная программа ко Дню смеха.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апрель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Мастерская рисунков к Дню рождения школы.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апрель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Концерт к Дню Победы.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май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Спортивно-развлекательная игра 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600">
                          <a:solidFill>
                            <a:srgbClr val="073763"/>
                          </a:solidFill>
                          <a:latin typeface="Times"/>
                          <a:ea typeface="Times"/>
                          <a:cs typeface="Times"/>
                          <a:sym typeface="Times"/>
                        </a:rPr>
                        <a:t>май</a:t>
                      </a:r>
                      <a:endParaRPr sz="1600">
                        <a:solidFill>
                          <a:srgbClr val="073763"/>
                        </a:solidFill>
                        <a:latin typeface="Times"/>
                        <a:ea typeface="Times"/>
                        <a:cs typeface="Times"/>
                        <a:sym typeface="Times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7">
            <a:hlinkClick r:id="rId3" action="ppaction://hlinkfile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075" y="345125"/>
            <a:ext cx="8391850" cy="4123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/>
        </p:nvSpPr>
        <p:spPr>
          <a:xfrm>
            <a:off x="381000" y="128050"/>
            <a:ext cx="82551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 b="1">
                <a:solidFill>
                  <a:srgbClr val="0000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Заключение</a:t>
            </a:r>
            <a:endParaRPr sz="2900" b="1">
              <a:solidFill>
                <a:srgbClr val="0000F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77" name="Google Shape;177;p28"/>
          <p:cNvSpPr txBox="1"/>
          <p:nvPr/>
        </p:nvSpPr>
        <p:spPr>
          <a:xfrm>
            <a:off x="200325" y="944775"/>
            <a:ext cx="4064100" cy="35484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28"/>
          <p:cNvSpPr txBox="1"/>
          <p:nvPr/>
        </p:nvSpPr>
        <p:spPr>
          <a:xfrm>
            <a:off x="4861075" y="944775"/>
            <a:ext cx="4064100" cy="3548400"/>
          </a:xfrm>
          <a:prstGeom prst="rect">
            <a:avLst/>
          </a:prstGeom>
          <a:solidFill>
            <a:srgbClr val="EA999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9" name="Google Shape;179;p28"/>
          <p:cNvSpPr txBox="1"/>
          <p:nvPr/>
        </p:nvSpPr>
        <p:spPr>
          <a:xfrm>
            <a:off x="227775" y="944775"/>
            <a:ext cx="4009200" cy="35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"/>
                <a:ea typeface="Times"/>
                <a:cs typeface="Times"/>
                <a:sym typeface="Times"/>
              </a:rPr>
              <a:t>Ребята горят желанием самостоятельно готовить творческие поздравления для престарелых друзей из дома-интерната, называют их “друзьями”, поют им песни, готовят концерты, ходят к ним в гости, не стесняются танцевать вместе с ними на дискотеке, своими руками изготавливают поделки, открытки и даже сами пекли блины на Масленицу. В общем, меняются на глазах. </a:t>
            </a:r>
            <a:endParaRPr sz="1500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0" name="Google Shape;180;p28"/>
          <p:cNvSpPr txBox="1"/>
          <p:nvPr/>
        </p:nvSpPr>
        <p:spPr>
          <a:xfrm>
            <a:off x="4888525" y="944775"/>
            <a:ext cx="4009200" cy="35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"/>
                <a:ea typeface="Times"/>
                <a:cs typeface="Times"/>
                <a:sym typeface="Times"/>
              </a:rPr>
              <a:t>Пожилые люди настолько прониклись к детям, что постоянно мастерят для них подарки (которых у ребят уже целая коллекция), с нетерпением ждут их в гости, передают им приветы, активно участвуют во всех мероприятиях, акциях, которые предлагают ребята.</a:t>
            </a:r>
            <a:endParaRPr sz="1800"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"/>
                <a:ea typeface="Times"/>
                <a:cs typeface="Times"/>
                <a:sym typeface="Times"/>
              </a:rPr>
              <a:t>У них появляются общие темы для разговоров и даже шутки, над которыми они вместе смеются. </a:t>
            </a:r>
            <a:endParaRPr sz="180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9"/>
          <p:cNvPicPr preferRelativeResize="0"/>
          <p:nvPr/>
        </p:nvPicPr>
        <p:blipFill rotWithShape="1">
          <a:blip r:embed="rId3">
            <a:alphaModFix/>
          </a:blip>
          <a:srcRect l="22171" r="21398"/>
          <a:stretch/>
        </p:blipFill>
        <p:spPr>
          <a:xfrm>
            <a:off x="132475" y="56050"/>
            <a:ext cx="4854426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9"/>
          <p:cNvPicPr preferRelativeResize="0"/>
          <p:nvPr/>
        </p:nvPicPr>
        <p:blipFill rotWithShape="1">
          <a:blip r:embed="rId4">
            <a:alphaModFix/>
          </a:blip>
          <a:srcRect l="21788" r="31356"/>
          <a:stretch/>
        </p:blipFill>
        <p:spPr>
          <a:xfrm>
            <a:off x="4986900" y="56050"/>
            <a:ext cx="4030672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0"/>
          <p:cNvPicPr preferRelativeResize="0"/>
          <p:nvPr/>
        </p:nvPicPr>
        <p:blipFill rotWithShape="1">
          <a:blip r:embed="rId3">
            <a:alphaModFix/>
          </a:blip>
          <a:srcRect r="6959"/>
          <a:stretch/>
        </p:blipFill>
        <p:spPr>
          <a:xfrm>
            <a:off x="2731600" y="-15975"/>
            <a:ext cx="3023476" cy="5219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0"/>
          <p:cNvPicPr preferRelativeResize="0"/>
          <p:nvPr/>
        </p:nvPicPr>
        <p:blipFill rotWithShape="1">
          <a:blip r:embed="rId4">
            <a:alphaModFix/>
          </a:blip>
          <a:srcRect r="9730"/>
          <a:stretch/>
        </p:blipFill>
        <p:spPr>
          <a:xfrm>
            <a:off x="5502125" y="-15975"/>
            <a:ext cx="3700750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1600" y="0"/>
            <a:ext cx="27432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plo.team/media/promo/logo/2024/1/852b85e60ca4b0c45ae6d2166a0d9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90" y="201386"/>
            <a:ext cx="2021246" cy="134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1905" y="2110085"/>
            <a:ext cx="6340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добро_шугозеро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21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</a:t>
            </a:r>
            <a:endParaRPr sz="8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sz="8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/>
        </p:nvSpPr>
        <p:spPr>
          <a:xfrm>
            <a:off x="597825" y="1017750"/>
            <a:ext cx="7834200" cy="29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Социальная забота о пожилых людях является важной задачей современного общества. Она направлена на обеспечение достойного уровня жизни пожилых людей, их социальной адаптации и интеграции в общество, а также на нравственное воспитание школьников.</a:t>
            </a:r>
            <a:endParaRPr sz="2600">
              <a:solidFill>
                <a:srgbClr val="073763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/>
        </p:nvSpPr>
        <p:spPr>
          <a:xfrm>
            <a:off x="393050" y="61250"/>
            <a:ext cx="82551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>
                <a:solidFill>
                  <a:srgbClr val="0000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Цель проекта</a:t>
            </a:r>
            <a:endParaRPr sz="2400" b="1">
              <a:solidFill>
                <a:srgbClr val="0000FF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353850" y="551450"/>
            <a:ext cx="8436300" cy="19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формирование навыков нравственного воспитания детей, принципов активного долголетия пожилых людей и социального поведения взрослых и школьников через организацию социально-значимой деятельности.</a:t>
            </a:r>
            <a:endParaRPr sz="24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7376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6" name="Google Shape;106;p16"/>
          <p:cNvPicPr preferRelativeResize="0"/>
          <p:nvPr/>
        </p:nvPicPr>
        <p:blipFill rotWithShape="1">
          <a:blip r:embed="rId3">
            <a:alphaModFix/>
          </a:blip>
          <a:srcRect t="10578"/>
          <a:stretch/>
        </p:blipFill>
        <p:spPr>
          <a:xfrm>
            <a:off x="1994913" y="2348725"/>
            <a:ext cx="5051376" cy="2618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/>
        </p:nvSpPr>
        <p:spPr>
          <a:xfrm>
            <a:off x="115200" y="0"/>
            <a:ext cx="4456800" cy="49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Задачи:</a:t>
            </a:r>
            <a:endParaRPr sz="1800" b="1">
              <a:solidFill>
                <a:srgbClr val="0000FF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1) организовать школьников на активную благотворительную деятельность,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направленную на психологическую поддержку и социальную адаптацию пожилых людей через общение и взаимодействие;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2) формировать у школьников чувств милосердия, отзывчивости, сострадания,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доброго отношения друг к другу;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3) помочь пожилым людям и инвалидам повысить социальную активность;</a:t>
            </a:r>
            <a:endParaRPr sz="1550">
              <a:solidFill>
                <a:srgbClr val="073763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4) укрепить значимость и важность роли старшего поколения в сегодняшнем дне;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5) укрепить духовную связь между поколениями.</a:t>
            </a:r>
            <a:endParaRPr sz="18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3">
            <a:alphaModFix/>
          </a:blip>
          <a:srcRect l="28454" r="12003"/>
          <a:stretch/>
        </p:blipFill>
        <p:spPr>
          <a:xfrm>
            <a:off x="5060699" y="0"/>
            <a:ext cx="408330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>
            <a:spLocks noGrp="1"/>
          </p:cNvSpPr>
          <p:nvPr>
            <p:ph type="title"/>
          </p:nvPr>
        </p:nvSpPr>
        <p:spPr>
          <a:xfrm>
            <a:off x="311700" y="13295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Координаторы проекта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118" name="Google Shape;118;p18"/>
          <p:cNvSpPr txBox="1">
            <a:spLocks noGrp="1"/>
          </p:cNvSpPr>
          <p:nvPr>
            <p:ph type="body" idx="1"/>
          </p:nvPr>
        </p:nvSpPr>
        <p:spPr>
          <a:xfrm>
            <a:off x="311700" y="740750"/>
            <a:ext cx="8520600" cy="38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u="sng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Дровнева Оксана Юрьевна</a:t>
            </a:r>
            <a:r>
              <a:rPr lang="ru" sz="2400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, автор проекта, куратор волонтёрского отряда “Волонтеры Шугозерья, учитель английского языка МОУ “Шугозерская СОШ”;</a:t>
            </a:r>
            <a:endParaRPr sz="2400" dirty="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u="sng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Иванова Ирина Борисовна</a:t>
            </a:r>
            <a:r>
              <a:rPr lang="ru" sz="2400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, учитель физической культуры МОУ “Шугозерская СОШ”, </a:t>
            </a:r>
            <a:r>
              <a:rPr lang="ru" sz="2400" dirty="0" smtClean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педагог </a:t>
            </a:r>
            <a:r>
              <a:rPr lang="ru" sz="2400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курса “Первая помощь” центра цифрового и гуманитарного профилей “Точка роста”;</a:t>
            </a:r>
            <a:endParaRPr sz="2400" dirty="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u="sng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Фельде Наталья Ивановна</a:t>
            </a:r>
            <a:r>
              <a:rPr lang="ru" sz="2400" dirty="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, культорганизатор ЛОГБУ “Тихвинский дом-интернат для престарелых и инвалидов”.</a:t>
            </a:r>
            <a:endParaRPr sz="2800" dirty="0">
              <a:solidFill>
                <a:srgbClr val="07376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title"/>
          </p:nvPr>
        </p:nvSpPr>
        <p:spPr>
          <a:xfrm>
            <a:off x="311700" y="132500"/>
            <a:ext cx="8520600" cy="88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16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Участники проекта:</a:t>
            </a:r>
            <a:r>
              <a:rPr lang="ru" sz="2160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r>
              <a:rPr lang="ru" sz="216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ученики МОУ “Шугозерская СОШ” и проживающие ЛОГБУ «Тихвинский дом-интернат для престарелых и инвалидов».</a:t>
            </a:r>
            <a:endParaRPr sz="216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600"/>
          </a:p>
        </p:txBody>
      </p:sp>
      <p:pic>
        <p:nvPicPr>
          <p:cNvPr id="124" name="Google Shape;124;p19"/>
          <p:cNvPicPr preferRelativeResize="0"/>
          <p:nvPr/>
        </p:nvPicPr>
        <p:blipFill rotWithShape="1">
          <a:blip r:embed="rId3">
            <a:alphaModFix/>
          </a:blip>
          <a:srcRect t="6467" b="4943"/>
          <a:stretch/>
        </p:blipFill>
        <p:spPr>
          <a:xfrm>
            <a:off x="3042300" y="1240725"/>
            <a:ext cx="3059425" cy="3613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>
            <a:spLocks noGrp="1"/>
          </p:cNvSpPr>
          <p:nvPr>
            <p:ph type="title"/>
          </p:nvPr>
        </p:nvSpPr>
        <p:spPr>
          <a:xfrm>
            <a:off x="311700" y="72725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000FF"/>
                </a:solidFill>
              </a:rPr>
              <a:t>Проблемы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130" name="Google Shape;130;p20"/>
          <p:cNvSpPr txBox="1">
            <a:spLocks noGrp="1"/>
          </p:cNvSpPr>
          <p:nvPr>
            <p:ph type="body" idx="1"/>
          </p:nvPr>
        </p:nvSpPr>
        <p:spPr>
          <a:xfrm>
            <a:off x="311700" y="680525"/>
            <a:ext cx="8520600" cy="38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1. Недостаток психологического и эмоционального общения у проживающих  Тихвинского дома-интерната с молодым поколением. </a:t>
            </a:r>
            <a:endParaRPr sz="23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2. Отсутствие или низкий уровень взаимодействия школьников с людьми пожилого возраста (коммуникация, совместные мероприятия), что влияет на сохранение и передачу культурного наследия будущим поколениям.</a:t>
            </a:r>
            <a:endParaRPr sz="23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3. Низкая физическая активность. Многие ведут сидячий образ жизни, что вызывает проблемы со здоровьем и отрицательно сказывается на общем благополучии и жизнеспособности сообщества.</a:t>
            </a:r>
            <a:endParaRPr sz="2700">
              <a:solidFill>
                <a:srgbClr val="07376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6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Ожидаемые результаты социального проекта </a:t>
            </a:r>
            <a:endParaRPr sz="2060" b="1">
              <a:solidFill>
                <a:srgbClr val="0000FF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6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и показатели его эффективности:</a:t>
            </a:r>
            <a:endParaRPr sz="3500">
              <a:solidFill>
                <a:srgbClr val="0000FF"/>
              </a:solidFill>
            </a:endParaRPr>
          </a:p>
        </p:txBody>
      </p:sp>
      <p:sp>
        <p:nvSpPr>
          <p:cNvPr id="136" name="Google Shape;136;p21"/>
          <p:cNvSpPr txBox="1">
            <a:spLocks noGrp="1"/>
          </p:cNvSpPr>
          <p:nvPr>
            <p:ph type="body" idx="1"/>
          </p:nvPr>
        </p:nvSpPr>
        <p:spPr>
          <a:xfrm>
            <a:off x="311700" y="1025100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Times"/>
              <a:buAutoNum type="arabicPeriod"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Улучшение физического и эмоционально-психологического состояния участников проекта.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Times"/>
              <a:buAutoNum type="arabicPeriod"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Увеличение количества желающих среди проживающих дома-интерната участвовать в проведении мероприятий в рамках проекта.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Times"/>
              <a:buAutoNum type="arabicPeriod"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Сформировать новые интересы у людей старшего поколения, позволяющие заполнить досуг, расширить кругозор, адаптироваться к меняющемуся миру.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Times"/>
              <a:buAutoNum type="arabicPeriod"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Расширить круг общения пожилых людей, избавиться от одиночества.</a:t>
            </a:r>
            <a:endParaRPr sz="2400">
              <a:solidFill>
                <a:srgbClr val="07376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6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Ожидаемые результаты социального проекта </a:t>
            </a:r>
            <a:endParaRPr sz="2060" b="1">
              <a:solidFill>
                <a:srgbClr val="0000FF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060" b="1">
                <a:solidFill>
                  <a:srgbClr val="0000FF"/>
                </a:solidFill>
                <a:latin typeface="Times"/>
                <a:ea typeface="Times"/>
                <a:cs typeface="Times"/>
                <a:sym typeface="Times"/>
              </a:rPr>
              <a:t>и показатели его эффективности:</a:t>
            </a:r>
            <a:endParaRPr sz="3500">
              <a:solidFill>
                <a:srgbClr val="0000FF"/>
              </a:solidFill>
            </a:endParaRPr>
          </a:p>
        </p:txBody>
      </p:sp>
      <p:sp>
        <p:nvSpPr>
          <p:cNvPr id="142" name="Google Shape;142;p22"/>
          <p:cNvSpPr txBox="1">
            <a:spLocks noGrp="1"/>
          </p:cNvSpPr>
          <p:nvPr>
            <p:ph type="body" idx="1"/>
          </p:nvPr>
        </p:nvSpPr>
        <p:spPr>
          <a:xfrm>
            <a:off x="311700" y="1011825"/>
            <a:ext cx="8520600" cy="355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5. Удовлетворить образовательные потребности пенсионеров, развить их творческую активность.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6. Активизировать жизненную позицию граждан пожилого возраста и инвалидов, привлечь их в общественную жизнь.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7. Формируется положительный образ старшего поколения.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8. Рост мотивации учащихся к помощи и общению с пожилыми людьми.</a:t>
            </a:r>
            <a:endParaRPr sz="2000">
              <a:solidFill>
                <a:srgbClr val="073763"/>
              </a:solidFill>
              <a:latin typeface="Times"/>
              <a:ea typeface="Times"/>
              <a:cs typeface="Times"/>
              <a:sym typeface="Time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73763"/>
                </a:solidFill>
                <a:latin typeface="Times"/>
                <a:ea typeface="Times"/>
                <a:cs typeface="Times"/>
                <a:sym typeface="Times"/>
              </a:rPr>
              <a:t>9. Удовлетворенность родителей обучающихся и участников проекта от его реализации.</a:t>
            </a:r>
            <a:endParaRPr sz="2400">
              <a:solidFill>
                <a:srgbClr val="07376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810</Words>
  <Application>Microsoft Office PowerPoint</Application>
  <PresentationFormat>Экран (16:9)</PresentationFormat>
  <Paragraphs>95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Times New Roman</vt:lpstr>
      <vt:lpstr>Roboto</vt:lpstr>
      <vt:lpstr>Times</vt:lpstr>
      <vt:lpstr>Inter</vt:lpstr>
      <vt:lpstr>League Spartan</vt:lpstr>
      <vt:lpstr>Geometric</vt:lpstr>
      <vt:lpstr>Социальный проект “Вместе весело шагать!” Сотрудничество МОУ “Шугозерская СОШ” с ЛОГБУ “Тихвинский дом-интернат”, как основа активного долголетия старшего поколения, нравственного воспитания обучающихся и получения навыков социального поведения</vt:lpstr>
      <vt:lpstr>Презентация PowerPoint</vt:lpstr>
      <vt:lpstr>Презентация PowerPoint</vt:lpstr>
      <vt:lpstr>Презентация PowerPoint</vt:lpstr>
      <vt:lpstr>Координаторы проекта</vt:lpstr>
      <vt:lpstr>Участники проекта: ученики МОУ “Шугозерская СОШ” и проживающие ЛОГБУ «Тихвинский дом-интернат для престарелых и инвалидов». </vt:lpstr>
      <vt:lpstr>Проблемы</vt:lpstr>
      <vt:lpstr>Ожидаемые результаты социального проекта  и показатели его эффективности:</vt:lpstr>
      <vt:lpstr>Ожидаемые результаты социального проекта  и показатели его эффективности:</vt:lpstr>
      <vt:lpstr>Сотрудничество МОУ “Шугозерская СОШ”  с ЛОГБУ “Тихвинский дом-интернат”</vt:lpstr>
      <vt:lpstr>Этапы реализации</vt:lpstr>
      <vt:lpstr>Календарный план мероприятий</vt:lpstr>
      <vt:lpstr>Календарный план мероприятий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 “Вместе весело шагать!” Сотрудничество МОУ “Шугозерская СОШ” с ЛОГБУ “Тихвинский дом-интернат”, как основа активного долголетия старшего поколения, нравственного воспитания обучающихся и получения навыков социального поведения</dc:title>
  <dc:creator>Оксана Дровнева</dc:creator>
  <cp:lastModifiedBy>Оксана Дровнева</cp:lastModifiedBy>
  <cp:revision>6</cp:revision>
  <dcterms:modified xsi:type="dcterms:W3CDTF">2024-03-28T08:47:45Z</dcterms:modified>
</cp:coreProperties>
</file>