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2" r:id="rId3"/>
    <p:sldId id="274" r:id="rId4"/>
    <p:sldId id="293" r:id="rId5"/>
    <p:sldId id="276" r:id="rId6"/>
    <p:sldId id="294" r:id="rId7"/>
    <p:sldId id="262" r:id="rId8"/>
    <p:sldId id="260" r:id="rId9"/>
    <p:sldId id="259" r:id="rId10"/>
    <p:sldId id="263" r:id="rId11"/>
    <p:sldId id="268" r:id="rId12"/>
    <p:sldId id="266" r:id="rId13"/>
    <p:sldId id="267" r:id="rId14"/>
    <p:sldId id="269" r:id="rId15"/>
    <p:sldId id="270" r:id="rId16"/>
    <p:sldId id="278" r:id="rId17"/>
    <p:sldId id="296" r:id="rId18"/>
    <p:sldId id="282" r:id="rId19"/>
    <p:sldId id="272" r:id="rId20"/>
    <p:sldId id="271" r:id="rId21"/>
    <p:sldId id="284" r:id="rId22"/>
    <p:sldId id="273" r:id="rId23"/>
    <p:sldId id="280" r:id="rId24"/>
    <p:sldId id="281" r:id="rId25"/>
    <p:sldId id="283" r:id="rId26"/>
    <p:sldId id="285" r:id="rId27"/>
    <p:sldId id="289" r:id="rId28"/>
    <p:sldId id="287" r:id="rId29"/>
    <p:sldId id="297" r:id="rId30"/>
    <p:sldId id="298" r:id="rId31"/>
    <p:sldId id="290" r:id="rId32"/>
    <p:sldId id="299" r:id="rId33"/>
    <p:sldId id="300" r:id="rId34"/>
    <p:sldId id="302" r:id="rId35"/>
    <p:sldId id="30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2" cstate="print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3" cstate="print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0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89DBE9D5-6F29-4C48-8303-CE279E9E1634}" type="datetimeFigureOut">
              <a:rPr lang="ru-RU"/>
              <a:pPr>
                <a:defRPr/>
              </a:pPr>
              <a:t>09.03.2022</a:t>
            </a:fld>
            <a:endParaRPr 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13" cy="365125"/>
          </a:xfrm>
        </p:spPr>
        <p:txBody>
          <a:bodyPr/>
          <a:lstStyle>
            <a:lvl1pPr>
              <a:defRPr smtClean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78E54362-8255-41C9-A40C-B67117466C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BCE02-FBD8-45B3-A418-B8C90893A43E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99728-C954-4D37-BEC4-CA5A58169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E3412-0D9B-4CA8-A92E-D2DFCE8AEF59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DBD4F-2F1D-48E0-9DE8-4F8EC78EF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900A1-46CE-43AD-ACAD-E9ADB5B2A88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43164-A5EA-40DD-B25F-BB1B8D394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BC85C-79FA-4772-A9FE-D5BE524296C1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F9BAF-E770-4D70-BD94-A5A0203C4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9DBCF-83C5-4BA8-A6A4-5950E174FA9C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E6503-1B48-454E-9BAC-BEF296B1F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19DB-2D4F-42B7-B6BD-7146ABE6267C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5785-DF53-45E3-992B-B9B9CF1D2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2FF45-3A4C-41F7-92EF-E1A066BC645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D2929-D4FC-46E4-8624-82355016C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9E5D1-33CD-4309-8A79-60F57EA85C58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2AFDB-FBC4-4FD0-921F-4CE98661A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904D7-7EA1-40DD-A87B-8E3360B975A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0B0DA-9EAE-4648-8596-026BD55F9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E4ADF-1C5F-43BA-A4E7-8C783856C6CE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7818D-14CB-4BA0-A3A9-6269962F4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print"/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print"/>
          <a:srcRect l="11539" b="11938"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print"/>
          <a:srcRect r="11858"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3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45AF3A6-66AF-4FFC-BD5D-08590A555712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E1B18E-E580-4A73-B8DA-FE65562D5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F2F2F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maps/?ll=62.841199,61.190365&amp;z=11&amp;from=1org_map&amp;mode=search&amp;ol=biz&amp;oid=1009506030" TargetMode="External"/><Relationship Id="rId2" Type="http://schemas.openxmlformats.org/officeDocument/2006/relationships/hyperlink" Target="http://admpioner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" TargetMode="External"/><Relationship Id="rId5" Type="http://schemas.openxmlformats.org/officeDocument/2006/relationships/hyperlink" Target="http://86sch-pi.edusite.ru/" TargetMode="External"/><Relationship Id="rId4" Type="http://schemas.openxmlformats.org/officeDocument/2006/relationships/hyperlink" Target="https://ru.wikipedia.org/wiki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312"/>
            <a:ext cx="9144000" cy="2854647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Проектная работа по математике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«Числа </a:t>
            </a:r>
            <a:r>
              <a:rPr lang="ru-RU" dirty="0" smtClean="0">
                <a:solidFill>
                  <a:srgbClr val="002060"/>
                </a:solidFill>
              </a:rPr>
              <a:t>вокруг </a:t>
            </a:r>
            <a:r>
              <a:rPr lang="ru-RU" dirty="0" smtClean="0">
                <a:solidFill>
                  <a:srgbClr val="002060"/>
                </a:solidFill>
              </a:rPr>
              <a:t>нас»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356992"/>
            <a:ext cx="7272808" cy="2448271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rgbClr val="00206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Справочник                                                        «Наш поселок в числах и величинах»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Руководитель проекта: О. Р. Иванова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Выполнили: учащиеся 4 б класса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Водоемы 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00807"/>
            <a:ext cx="3898776" cy="4608513"/>
          </a:xfrm>
        </p:spPr>
        <p:txBody>
          <a:bodyPr/>
          <a:lstStyle/>
          <a:p>
            <a:pPr>
              <a:buNone/>
            </a:pP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 территории Советского </a:t>
            </a:r>
          </a:p>
          <a:p>
            <a:pPr>
              <a:buNone/>
            </a:pP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района и нашего поселка в </a:t>
            </a:r>
          </a:p>
          <a:p>
            <a:pPr>
              <a:buNone/>
            </a:pP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том числе протекает река </a:t>
            </a:r>
          </a:p>
          <a:p>
            <a:pPr>
              <a:buNone/>
            </a:pPr>
            <a:r>
              <a:rPr lang="ru-RU" sz="2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Ейтья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 Устье реки находится </a:t>
            </a:r>
          </a:p>
          <a:p>
            <a:pPr>
              <a:buNone/>
            </a:pP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 </a:t>
            </a:r>
            <a:r>
              <a:rPr lang="ru-RU" sz="32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892 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км реки </a:t>
            </a:r>
            <a:r>
              <a:rPr lang="ru-RU" sz="2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Конды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 Длина реки-</a:t>
            </a:r>
            <a:r>
              <a:rPr lang="ru-RU" sz="32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176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 км, площадь её водосборного бассейна-</a:t>
            </a:r>
            <a:r>
              <a:rPr lang="ru-RU" sz="32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1220</a:t>
            </a:r>
            <a:r>
              <a:rPr lang="ru-RU" sz="36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км². Рядом с поселком есть озера: </a:t>
            </a:r>
            <a:r>
              <a:rPr lang="ru-RU" sz="2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Окунево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Щучье, Светлое, </a:t>
            </a:r>
            <a:r>
              <a:rPr lang="ru-RU" sz="2000" b="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Арантур</a:t>
            </a:r>
            <a:r>
              <a:rPr lang="ru-RU" sz="2000" b="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000" b="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Users\Ofeliya\Desktop\фотоальбом\image (6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060848"/>
            <a:ext cx="3528392" cy="4097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Ofeliya\Desktop\maxresdefault (1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573016"/>
            <a:ext cx="4038600" cy="2952328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0" y="-531440"/>
            <a:ext cx="9144000" cy="38884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Улицы  нашего поселка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2700" b="0" dirty="0" smtClean="0">
                <a:solidFill>
                  <a:srgbClr val="002060"/>
                </a:solidFill>
              </a:rPr>
              <a:t>У нас всего: </a:t>
            </a:r>
            <a:r>
              <a:rPr lang="ru-RU" sz="3600" dirty="0" smtClean="0">
                <a:solidFill>
                  <a:srgbClr val="002060"/>
                </a:solidFill>
              </a:rPr>
              <a:t>34</a:t>
            </a:r>
            <a:r>
              <a:rPr lang="ru-RU" sz="2700" b="0" dirty="0" smtClean="0">
                <a:solidFill>
                  <a:srgbClr val="002060"/>
                </a:solidFill>
              </a:rPr>
              <a:t> улицы, </a:t>
            </a:r>
            <a:r>
              <a:rPr lang="ru-RU" sz="3600" dirty="0" smtClean="0">
                <a:solidFill>
                  <a:srgbClr val="002060"/>
                </a:solidFill>
              </a:rPr>
              <a:t>12</a:t>
            </a:r>
            <a:r>
              <a:rPr lang="ru-RU" sz="2700" b="0" dirty="0" smtClean="0">
                <a:solidFill>
                  <a:srgbClr val="002060"/>
                </a:solidFill>
              </a:rPr>
              <a:t> переулков и </a:t>
            </a:r>
            <a:r>
              <a:rPr lang="ru-RU" sz="3600" dirty="0" smtClean="0">
                <a:solidFill>
                  <a:srgbClr val="002060"/>
                </a:solidFill>
              </a:rPr>
              <a:t>5</a:t>
            </a:r>
            <a:r>
              <a:rPr lang="ru-RU" sz="2700" b="0" dirty="0" smtClean="0">
                <a:solidFill>
                  <a:srgbClr val="002060"/>
                </a:solidFill>
              </a:rPr>
              <a:t> промышленных зон.</a:t>
            </a:r>
            <a:br>
              <a:rPr lang="ru-RU" sz="2700" b="0" dirty="0" smtClean="0">
                <a:solidFill>
                  <a:srgbClr val="002060"/>
                </a:solidFill>
              </a:rPr>
            </a:br>
            <a:endParaRPr lang="ru-RU" sz="2700" b="0" dirty="0"/>
          </a:p>
        </p:txBody>
      </p:sp>
      <p:pic>
        <p:nvPicPr>
          <p:cNvPr id="1026" name="Picture 2" descr="C:\Users\Ofeliya\Desktop\фото пионерский для проекта\3743737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7301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6223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образования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764704"/>
            <a:ext cx="4400228" cy="2448272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В  </a:t>
            </a:r>
            <a:r>
              <a:rPr lang="ru-RU" sz="3200" dirty="0" smtClean="0">
                <a:solidFill>
                  <a:srgbClr val="002060"/>
                </a:solidFill>
              </a:rPr>
              <a:t>1969</a:t>
            </a:r>
            <a:r>
              <a:rPr lang="ru-RU" sz="2000" dirty="0" smtClean="0">
                <a:solidFill>
                  <a:srgbClr val="002060"/>
                </a:solidFill>
              </a:rPr>
              <a:t> году построено здание новой школы, в которой работает  </a:t>
            </a:r>
            <a:r>
              <a:rPr lang="ru-RU" sz="3200" dirty="0" smtClean="0">
                <a:solidFill>
                  <a:srgbClr val="002060"/>
                </a:solidFill>
              </a:rPr>
              <a:t>64</a:t>
            </a:r>
            <a:r>
              <a:rPr lang="ru-RU" sz="2000" dirty="0" smtClean="0">
                <a:solidFill>
                  <a:srgbClr val="002060"/>
                </a:solidFill>
              </a:rPr>
              <a:t> педагога и обучается </a:t>
            </a:r>
            <a:r>
              <a:rPr lang="ru-RU" sz="3200" dirty="0" smtClean="0">
                <a:solidFill>
                  <a:srgbClr val="002060"/>
                </a:solidFill>
              </a:rPr>
              <a:t>594</a:t>
            </a:r>
            <a:r>
              <a:rPr lang="ru-RU" sz="2000" dirty="0" smtClean="0">
                <a:solidFill>
                  <a:srgbClr val="002060"/>
                </a:solidFill>
              </a:rPr>
              <a:t> учеников.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340768"/>
            <a:ext cx="4247455" cy="1944216"/>
          </a:xfrm>
        </p:spPr>
        <p:txBody>
          <a:bodyPr/>
          <a:lstStyle/>
          <a:p>
            <a:r>
              <a:rPr lang="ru-RU" sz="200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1983</a:t>
            </a:r>
            <a:r>
              <a:rPr lang="ru-RU" sz="2000" dirty="0" smtClean="0">
                <a:solidFill>
                  <a:srgbClr val="002060"/>
                </a:solidFill>
              </a:rPr>
              <a:t> году открыт Пионерский УПК, в котором работает </a:t>
            </a:r>
            <a:r>
              <a:rPr lang="ru-RU" sz="3200" dirty="0" smtClean="0">
                <a:solidFill>
                  <a:srgbClr val="002060"/>
                </a:solidFill>
              </a:rPr>
              <a:t>4 </a:t>
            </a:r>
            <a:r>
              <a:rPr lang="ru-RU" sz="2000" dirty="0" smtClean="0">
                <a:solidFill>
                  <a:srgbClr val="002060"/>
                </a:solidFill>
              </a:rPr>
              <a:t>педагога и обучается </a:t>
            </a:r>
            <a:r>
              <a:rPr lang="ru-RU" sz="3200" dirty="0" smtClean="0">
                <a:solidFill>
                  <a:srgbClr val="002060"/>
                </a:solidFill>
              </a:rPr>
              <a:t>300</a:t>
            </a:r>
            <a:r>
              <a:rPr lang="ru-RU" sz="2000" dirty="0" smtClean="0">
                <a:solidFill>
                  <a:srgbClr val="002060"/>
                </a:solidFill>
              </a:rPr>
              <a:t> учеников.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6146" name="Picture 2" descr="C:\Users\Ofeliya\Desktop\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221088"/>
            <a:ext cx="3960440" cy="2448272"/>
          </a:xfrm>
          <a:prstGeom prst="rect">
            <a:avLst/>
          </a:prstGeom>
          <a:noFill/>
        </p:spPr>
      </p:pic>
      <p:pic>
        <p:nvPicPr>
          <p:cNvPr id="1026" name="Picture 2" descr="C:\Users\Ofeliya\Desktop\проекты по математике\фото от Алеши Замараева\20180225_1348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221088"/>
            <a:ext cx="4041775" cy="23990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550391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образования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330824" cy="2304256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1970</a:t>
            </a:r>
            <a:r>
              <a:rPr lang="ru-RU" b="0" dirty="0" smtClean="0">
                <a:solidFill>
                  <a:srgbClr val="002060"/>
                </a:solidFill>
              </a:rPr>
              <a:t> году открыта первая музыкальная школа. Сейчас она в новом здании КСК «Импульс» В ней преподают </a:t>
            </a:r>
            <a:r>
              <a:rPr lang="ru-RU" sz="3200" dirty="0" smtClean="0">
                <a:solidFill>
                  <a:srgbClr val="002060"/>
                </a:solidFill>
              </a:rPr>
              <a:t>11</a:t>
            </a:r>
            <a:r>
              <a:rPr lang="ru-RU" b="0" dirty="0" smtClean="0">
                <a:solidFill>
                  <a:srgbClr val="002060"/>
                </a:solidFill>
              </a:rPr>
              <a:t> учителей и обучаются </a:t>
            </a:r>
            <a:r>
              <a:rPr lang="ru-RU" sz="3200" dirty="0" smtClean="0">
                <a:solidFill>
                  <a:srgbClr val="002060"/>
                </a:solidFill>
              </a:rPr>
              <a:t>104</a:t>
            </a:r>
            <a:r>
              <a:rPr lang="ru-RU" b="0" dirty="0" smtClean="0">
                <a:solidFill>
                  <a:srgbClr val="002060"/>
                </a:solidFill>
              </a:rPr>
              <a:t> человека. 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48064" y="1124744"/>
            <a:ext cx="3538736" cy="2376264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1983</a:t>
            </a:r>
            <a:r>
              <a:rPr lang="ru-RU" b="0" dirty="0" smtClean="0">
                <a:solidFill>
                  <a:srgbClr val="002060"/>
                </a:solidFill>
              </a:rPr>
              <a:t> году открылся новый детский сад «Росинка», который посещает </a:t>
            </a:r>
            <a:r>
              <a:rPr lang="ru-RU" sz="3200" dirty="0" smtClean="0">
                <a:solidFill>
                  <a:srgbClr val="002060"/>
                </a:solidFill>
              </a:rPr>
              <a:t>130</a:t>
            </a:r>
            <a:r>
              <a:rPr lang="ru-RU" b="0" dirty="0" smtClean="0">
                <a:solidFill>
                  <a:srgbClr val="002060"/>
                </a:solidFill>
              </a:rPr>
              <a:t> детей и работает в нем </a:t>
            </a:r>
            <a:r>
              <a:rPr lang="ru-RU" sz="3200" dirty="0" smtClean="0">
                <a:solidFill>
                  <a:srgbClr val="002060"/>
                </a:solidFill>
              </a:rPr>
              <a:t>15 </a:t>
            </a:r>
            <a:r>
              <a:rPr lang="ru-RU" b="0" dirty="0" smtClean="0">
                <a:solidFill>
                  <a:srgbClr val="002060"/>
                </a:solidFill>
              </a:rPr>
              <a:t>воспитателей.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Ofeliya\Desktop\проекты по математике\дашины фото\Проект\IPdw4YGDlgQ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077072"/>
            <a:ext cx="4041775" cy="2376264"/>
          </a:xfrm>
          <a:prstGeom prst="rect">
            <a:avLst/>
          </a:prstGeom>
          <a:noFill/>
        </p:spPr>
      </p:pic>
      <p:pic>
        <p:nvPicPr>
          <p:cNvPr id="2050" name="Picture 2" descr="C:\Users\Ofeliya\Desktop\проекты по математике\дашины фото\DSC_008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05064"/>
            <a:ext cx="4040188" cy="24774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982439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Сфера культуры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3178696" cy="2304256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1962</a:t>
            </a:r>
            <a:r>
              <a:rPr lang="ru-RU" b="0" dirty="0" smtClean="0">
                <a:solidFill>
                  <a:srgbClr val="002060"/>
                </a:solidFill>
              </a:rPr>
              <a:t> году открылась первая поселковая библиотека. В настоящее время ее посещает </a:t>
            </a:r>
            <a:r>
              <a:rPr lang="ru-RU" sz="3200" dirty="0" smtClean="0">
                <a:solidFill>
                  <a:srgbClr val="002060"/>
                </a:solidFill>
              </a:rPr>
              <a:t>450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6" y="1340768"/>
            <a:ext cx="4402832" cy="2088232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1968</a:t>
            </a:r>
            <a:r>
              <a:rPr lang="ru-RU" b="0" dirty="0" smtClean="0">
                <a:solidFill>
                  <a:srgbClr val="002060"/>
                </a:solidFill>
              </a:rPr>
              <a:t> году открылась детская библиотека. Ее посещает </a:t>
            </a:r>
            <a:r>
              <a:rPr lang="ru-RU" sz="3200" dirty="0" smtClean="0">
                <a:solidFill>
                  <a:srgbClr val="002060"/>
                </a:solidFill>
              </a:rPr>
              <a:t>1330</a:t>
            </a:r>
            <a:r>
              <a:rPr lang="ru-RU" b="0" dirty="0" smtClean="0">
                <a:solidFill>
                  <a:srgbClr val="002060"/>
                </a:solidFill>
              </a:rPr>
              <a:t> детей. Сейчас оба филиала находятся в здании КСК «Импульс»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Ofeliya\Desktop\проекты по математике\дашины фото\IMG_20180207_1530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149080"/>
            <a:ext cx="4040188" cy="2526085"/>
          </a:xfrm>
          <a:prstGeom prst="rect">
            <a:avLst/>
          </a:prstGeom>
          <a:noFill/>
        </p:spPr>
      </p:pic>
      <p:pic>
        <p:nvPicPr>
          <p:cNvPr id="2051" name="Picture 3" descr="C:\Users\Ofeliya\Desktop\проекты по математике\дашины фото\IMG_20180207_15141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21088"/>
            <a:ext cx="4041775" cy="24552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910431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Сфера культуры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340768"/>
            <a:ext cx="4104456" cy="2664296"/>
          </a:xfrm>
        </p:spPr>
        <p:txBody>
          <a:bodyPr/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1963</a:t>
            </a:r>
            <a:r>
              <a:rPr lang="ru-RU" b="0" dirty="0" smtClean="0">
                <a:solidFill>
                  <a:srgbClr val="002060"/>
                </a:solidFill>
              </a:rPr>
              <a:t> году были  построены первый кинотеатр «Восход»  и в </a:t>
            </a:r>
            <a:r>
              <a:rPr lang="ru-RU" sz="3200" dirty="0" smtClean="0">
                <a:solidFill>
                  <a:srgbClr val="002060"/>
                </a:solidFill>
              </a:rPr>
              <a:t>1968</a:t>
            </a:r>
            <a:r>
              <a:rPr lang="ru-RU" b="0" dirty="0" smtClean="0">
                <a:solidFill>
                  <a:srgbClr val="002060"/>
                </a:solidFill>
              </a:rPr>
              <a:t> дом культуры «Импульс» Сейчас это-  КСК «Импульс», который открылся в </a:t>
            </a:r>
            <a:r>
              <a:rPr lang="ru-RU" sz="3200" dirty="0" smtClean="0">
                <a:solidFill>
                  <a:srgbClr val="002060"/>
                </a:solidFill>
              </a:rPr>
              <a:t>2013</a:t>
            </a:r>
            <a:r>
              <a:rPr lang="ru-RU" b="0" dirty="0" smtClean="0">
                <a:solidFill>
                  <a:srgbClr val="002060"/>
                </a:solidFill>
              </a:rPr>
              <a:t> году.</a:t>
            </a:r>
            <a:endParaRPr lang="ru-RU" b="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412776"/>
            <a:ext cx="4041775" cy="2520280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Сейчас в КСК «Импульс» работает </a:t>
            </a:r>
            <a:r>
              <a:rPr lang="ru-RU" sz="3200" dirty="0" smtClean="0">
                <a:solidFill>
                  <a:srgbClr val="002060"/>
                </a:solidFill>
              </a:rPr>
              <a:t>6</a:t>
            </a:r>
            <a:r>
              <a:rPr lang="ru-RU" b="0" dirty="0" smtClean="0">
                <a:solidFill>
                  <a:srgbClr val="002060"/>
                </a:solidFill>
              </a:rPr>
              <a:t> кружков и его посещает </a:t>
            </a:r>
            <a:r>
              <a:rPr lang="ru-RU" sz="3200" dirty="0" smtClean="0">
                <a:solidFill>
                  <a:srgbClr val="002060"/>
                </a:solidFill>
              </a:rPr>
              <a:t>251 </a:t>
            </a:r>
            <a:r>
              <a:rPr lang="ru-RU" b="0" dirty="0" smtClean="0">
                <a:solidFill>
                  <a:srgbClr val="002060"/>
                </a:solidFill>
              </a:rPr>
              <a:t>человек. В нем проходят все поселковые мероприятия, на которые </a:t>
            </a:r>
            <a:r>
              <a:rPr lang="ru-RU" sz="2000" b="0" dirty="0" smtClean="0">
                <a:solidFill>
                  <a:srgbClr val="002060"/>
                </a:solidFill>
              </a:rPr>
              <a:t>собираются и взрослые, и дети.</a:t>
            </a:r>
            <a:endParaRPr lang="ru-RU" sz="2000" b="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Ofeliya\Desktop\проекты по математике\дашины фото\20180208_15233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21088"/>
            <a:ext cx="4040188" cy="2448272"/>
          </a:xfrm>
          <a:prstGeom prst="rect">
            <a:avLst/>
          </a:prstGeom>
          <a:noFill/>
        </p:spPr>
      </p:pic>
      <p:pic>
        <p:nvPicPr>
          <p:cNvPr id="3075" name="Picture 3" descr="C:\Users\Ofeliya\Desktop\проекты по математике\дашины фото\20160901_11462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1" y="4077072"/>
            <a:ext cx="3960440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Памятники и объекты архитектуры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3754760" cy="1872208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нашем поселке  есть памятник В. И. Ленину, который был поставлен  в </a:t>
            </a:r>
            <a:r>
              <a:rPr lang="ru-RU" sz="3200" dirty="0" smtClean="0">
                <a:solidFill>
                  <a:srgbClr val="002060"/>
                </a:solidFill>
              </a:rPr>
              <a:t>1961 </a:t>
            </a:r>
            <a:r>
              <a:rPr lang="ru-RU" b="0" dirty="0" smtClean="0">
                <a:solidFill>
                  <a:srgbClr val="002060"/>
                </a:solidFill>
              </a:rPr>
              <a:t>году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55976" y="1340768"/>
            <a:ext cx="4536504" cy="1728192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Памятник покорителям тайги – лесозаготовителям нашего поселка, который тоже поставили в </a:t>
            </a:r>
            <a:r>
              <a:rPr lang="ru-RU" sz="3200" dirty="0" smtClean="0">
                <a:solidFill>
                  <a:srgbClr val="002060"/>
                </a:solidFill>
              </a:rPr>
              <a:t>1961</a:t>
            </a:r>
            <a:r>
              <a:rPr lang="ru-RU" b="0" dirty="0" smtClean="0">
                <a:solidFill>
                  <a:srgbClr val="002060"/>
                </a:solidFill>
              </a:rPr>
              <a:t> году.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Ofeliya\Desktop\проекты по математике\дашины фото\20180205_14032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212976"/>
            <a:ext cx="2376264" cy="3345235"/>
          </a:xfrm>
          <a:prstGeom prst="rect">
            <a:avLst/>
          </a:prstGeom>
          <a:noFill/>
        </p:spPr>
      </p:pic>
      <p:pic>
        <p:nvPicPr>
          <p:cNvPr id="10" name="Picture 2" descr="C:\Users\Ofeliya\Desktop\проекты по математике\дашины фото\20180205_14093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068960"/>
            <a:ext cx="2222860" cy="340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Памятники и объекты архитектуры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556792"/>
            <a:ext cx="4392488" cy="2736304"/>
          </a:xfrm>
        </p:spPr>
        <p:txBody>
          <a:bodyPr/>
          <a:lstStyle/>
          <a:p>
            <a:endParaRPr lang="ru-RU" sz="2000" b="0" dirty="0" smtClean="0">
              <a:solidFill>
                <a:srgbClr val="002060"/>
              </a:solidFill>
            </a:endParaRPr>
          </a:p>
          <a:p>
            <a:endParaRPr lang="ru-RU" sz="2000" b="0" dirty="0" smtClean="0">
              <a:solidFill>
                <a:srgbClr val="002060"/>
              </a:solidFill>
            </a:endParaRPr>
          </a:p>
          <a:p>
            <a:endParaRPr lang="ru-RU" sz="2000" b="0" dirty="0" smtClean="0">
              <a:solidFill>
                <a:srgbClr val="002060"/>
              </a:solidFill>
            </a:endParaRPr>
          </a:p>
          <a:p>
            <a:r>
              <a:rPr lang="ru-RU" sz="2000" b="0" dirty="0" smtClean="0">
                <a:solidFill>
                  <a:srgbClr val="002060"/>
                </a:solidFill>
              </a:rPr>
              <a:t>Мемориальная доска  и стела  воинам боевых действий в ВОВ</a:t>
            </a:r>
            <a:r>
              <a:rPr lang="ru-RU" sz="2000" dirty="0" smtClean="0">
                <a:solidFill>
                  <a:srgbClr val="002060"/>
                </a:solidFill>
              </a:rPr>
              <a:t> 1941 – 1945 </a:t>
            </a:r>
            <a:r>
              <a:rPr lang="ru-RU" sz="2000" b="0" dirty="0" err="1" smtClean="0">
                <a:solidFill>
                  <a:srgbClr val="002060"/>
                </a:solidFill>
              </a:rPr>
              <a:t>гг</a:t>
            </a:r>
            <a:r>
              <a:rPr lang="ru-RU" sz="2000" b="0" dirty="0" smtClean="0">
                <a:solidFill>
                  <a:srgbClr val="002060"/>
                </a:solidFill>
              </a:rPr>
              <a:t>, участникам боевых действий в Афганистане и Чечне. Есть на здании школы мемориальная доска заслуженному учителю России </a:t>
            </a:r>
            <a:r>
              <a:rPr lang="ru-RU" sz="2000" b="0" dirty="0" err="1" smtClean="0">
                <a:solidFill>
                  <a:srgbClr val="002060"/>
                </a:solidFill>
              </a:rPr>
              <a:t>Багаеву</a:t>
            </a:r>
            <a:r>
              <a:rPr lang="ru-RU" sz="2000" b="0" dirty="0" smtClean="0">
                <a:solidFill>
                  <a:srgbClr val="002060"/>
                </a:solidFill>
              </a:rPr>
              <a:t> П. К.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88024" y="1124744"/>
            <a:ext cx="3898776" cy="2592288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2011</a:t>
            </a:r>
            <a:r>
              <a:rPr lang="ru-RU" b="0" dirty="0" smtClean="0">
                <a:solidFill>
                  <a:srgbClr val="002060"/>
                </a:solidFill>
              </a:rPr>
              <a:t> году  в честь </a:t>
            </a:r>
            <a:r>
              <a:rPr lang="ru-RU" sz="3200" dirty="0" smtClean="0">
                <a:solidFill>
                  <a:srgbClr val="002060"/>
                </a:solidFill>
              </a:rPr>
              <a:t>50 </a:t>
            </a:r>
            <a:r>
              <a:rPr lang="ru-RU" b="0" dirty="0" smtClean="0">
                <a:solidFill>
                  <a:srgbClr val="002060"/>
                </a:solidFill>
              </a:rPr>
              <a:t>летнего юбилея нашего поселка была открыта аллея первопроходцев и установлена мемориальная доска.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5123" name="Picture 3" descr="C:\Users\Ofeliya\Desktop\проекты по математике\дашины фото\20180205_1408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717032"/>
            <a:ext cx="2664296" cy="2727152"/>
          </a:xfrm>
          <a:prstGeom prst="rect">
            <a:avLst/>
          </a:prstGeom>
          <a:noFill/>
        </p:spPr>
      </p:pic>
      <p:pic>
        <p:nvPicPr>
          <p:cNvPr id="8" name="Содержимое 7" descr="C:\Users\Ofeliya\Desktop\проекты по математике\дашины фото\20180208_153727.jpg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93096"/>
            <a:ext cx="4039985" cy="231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910431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Духовная сфера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24744"/>
            <a:ext cx="4256212" cy="1656184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поселке 2 храма. Мусульманская мечеть была открыта в </a:t>
            </a:r>
            <a:r>
              <a:rPr lang="ru-RU" sz="3200" dirty="0" smtClean="0">
                <a:solidFill>
                  <a:srgbClr val="002060"/>
                </a:solidFill>
              </a:rPr>
              <a:t>2008 году</a:t>
            </a:r>
            <a:r>
              <a:rPr lang="ru-RU" b="0" dirty="0" smtClean="0">
                <a:solidFill>
                  <a:srgbClr val="002060"/>
                </a:solidFill>
              </a:rPr>
              <a:t>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12776"/>
            <a:ext cx="4041775" cy="762099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Православная церковь построена в </a:t>
            </a:r>
            <a:r>
              <a:rPr lang="ru-RU" sz="3200" dirty="0" smtClean="0">
                <a:solidFill>
                  <a:srgbClr val="002060"/>
                </a:solidFill>
              </a:rPr>
              <a:t>2016 году.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149" name="Picture 5" descr="C:\Users\Ofeliya\Desktop\проекты по математике\дашины фото\20180208_1734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79893" y="3544392"/>
            <a:ext cx="3543145" cy="2304256"/>
          </a:xfrm>
          <a:prstGeom prst="rect">
            <a:avLst/>
          </a:prstGeom>
          <a:noFill/>
        </p:spPr>
      </p:pic>
      <p:pic>
        <p:nvPicPr>
          <p:cNvPr id="6150" name="Picture 6" descr="C:\Users\Ofeliya\Desktop\проекты по математике\дашины фото\DSC_007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924944"/>
            <a:ext cx="2520280" cy="35612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здравоохранения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268760"/>
            <a:ext cx="3312368" cy="2304256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1966 </a:t>
            </a:r>
            <a:r>
              <a:rPr lang="ru-RU" b="0" dirty="0" smtClean="0">
                <a:solidFill>
                  <a:srgbClr val="002060"/>
                </a:solidFill>
              </a:rPr>
              <a:t>году сдана в эксплуатацию первая амбулатория. Это новое здание поликлиники.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563888" y="1196752"/>
            <a:ext cx="5256583" cy="2952328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2004 </a:t>
            </a:r>
            <a:r>
              <a:rPr lang="ru-RU" b="0" dirty="0" smtClean="0">
                <a:solidFill>
                  <a:srgbClr val="002060"/>
                </a:solidFill>
              </a:rPr>
              <a:t>году появился 4 -  </a:t>
            </a:r>
            <a:r>
              <a:rPr lang="ru-RU" b="0" dirty="0" err="1" smtClean="0">
                <a:solidFill>
                  <a:srgbClr val="002060"/>
                </a:solidFill>
              </a:rPr>
              <a:t>х</a:t>
            </a:r>
            <a:r>
              <a:rPr lang="ru-RU" b="0" dirty="0" smtClean="0">
                <a:solidFill>
                  <a:srgbClr val="002060"/>
                </a:solidFill>
              </a:rPr>
              <a:t> этажный корпус  новой больницы. В нем работает  </a:t>
            </a:r>
            <a:r>
              <a:rPr lang="ru-RU" sz="3200" dirty="0" smtClean="0">
                <a:solidFill>
                  <a:srgbClr val="002060"/>
                </a:solidFill>
              </a:rPr>
              <a:t>475 </a:t>
            </a:r>
            <a:r>
              <a:rPr lang="ru-RU" b="0" dirty="0" smtClean="0">
                <a:solidFill>
                  <a:srgbClr val="002060"/>
                </a:solidFill>
              </a:rPr>
              <a:t>человек. Из них врачей – </a:t>
            </a:r>
            <a:r>
              <a:rPr lang="ru-RU" sz="3200" b="0" dirty="0" smtClean="0">
                <a:solidFill>
                  <a:srgbClr val="002060"/>
                </a:solidFill>
              </a:rPr>
              <a:t>54</a:t>
            </a:r>
            <a:r>
              <a:rPr lang="ru-RU" b="0" dirty="0" smtClean="0">
                <a:solidFill>
                  <a:srgbClr val="002060"/>
                </a:solidFill>
              </a:rPr>
              <a:t>, мед. персонал – </a:t>
            </a:r>
            <a:r>
              <a:rPr lang="ru-RU" sz="3200" dirty="0" smtClean="0">
                <a:solidFill>
                  <a:srgbClr val="002060"/>
                </a:solidFill>
              </a:rPr>
              <a:t>210</a:t>
            </a:r>
            <a:r>
              <a:rPr lang="ru-RU" b="0" dirty="0" smtClean="0">
                <a:solidFill>
                  <a:srgbClr val="002060"/>
                </a:solidFill>
              </a:rPr>
              <a:t>, младшие </a:t>
            </a:r>
            <a:r>
              <a:rPr lang="ru-RU" b="0" dirty="0" err="1" smtClean="0">
                <a:solidFill>
                  <a:srgbClr val="002060"/>
                </a:solidFill>
              </a:rPr>
              <a:t>мед.сестры</a:t>
            </a:r>
            <a:r>
              <a:rPr lang="ru-RU" b="0" dirty="0" smtClean="0">
                <a:solidFill>
                  <a:srgbClr val="002060"/>
                </a:solidFill>
              </a:rPr>
              <a:t> – </a:t>
            </a:r>
            <a:r>
              <a:rPr lang="ru-RU" sz="3200" dirty="0" smtClean="0">
                <a:solidFill>
                  <a:srgbClr val="002060"/>
                </a:solidFill>
              </a:rPr>
              <a:t>52</a:t>
            </a:r>
            <a:r>
              <a:rPr lang="ru-RU" b="0" dirty="0" smtClean="0">
                <a:solidFill>
                  <a:srgbClr val="002060"/>
                </a:solidFill>
              </a:rPr>
              <a:t>, фармацевты – </a:t>
            </a:r>
            <a:r>
              <a:rPr lang="ru-RU" sz="3200" dirty="0" smtClean="0">
                <a:solidFill>
                  <a:srgbClr val="002060"/>
                </a:solidFill>
              </a:rPr>
              <a:t>2</a:t>
            </a:r>
            <a:r>
              <a:rPr lang="ru-RU" b="0" dirty="0" smtClean="0">
                <a:solidFill>
                  <a:srgbClr val="002060"/>
                </a:solidFill>
              </a:rPr>
              <a:t>, прочие – </a:t>
            </a:r>
            <a:r>
              <a:rPr lang="ru-RU" sz="3200" dirty="0" smtClean="0">
                <a:solidFill>
                  <a:srgbClr val="002060"/>
                </a:solidFill>
              </a:rPr>
              <a:t>157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Ofeliya\Desktop\image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77072"/>
            <a:ext cx="3744416" cy="2448272"/>
          </a:xfrm>
          <a:prstGeom prst="rect">
            <a:avLst/>
          </a:prstGeom>
          <a:noFill/>
        </p:spPr>
      </p:pic>
      <p:pic>
        <p:nvPicPr>
          <p:cNvPr id="9219" name="Picture 3" descr="C:\Users\Ofeliya\Desktop\fa67b3726c69ba19d5baa382d570bc2b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93096"/>
            <a:ext cx="360040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dirty="0" smtClean="0">
                <a:solidFill>
                  <a:srgbClr val="002060"/>
                </a:solidFill>
              </a:rPr>
              <a:t>Актуальность  данной темы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229600" cy="4986586"/>
          </a:xfrm>
        </p:spPr>
        <p:txBody>
          <a:bodyPr/>
          <a:lstStyle/>
          <a:p>
            <a:pPr>
              <a:buNone/>
            </a:pPr>
            <a:r>
              <a:rPr lang="ru-RU" altLang="ru-RU" sz="2800" b="0" dirty="0" smtClean="0">
                <a:solidFill>
                  <a:srgbClr val="002060"/>
                </a:solidFill>
              </a:rPr>
              <a:t>собранная нами информация будет использоваться:  1) на уроках математики при составлении задач и                при проведении конкурса на самую интересную задачу                                                                                     2) на уроках окружающего мира, информатики, обществознания, истории, технологии, изобразительного искусства в качестве дидактического материала                                         3) на библиотечных уроках                                             4) на классных часах, проводимых  совместно с учениками других классов и родителями.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здравоохранения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535112"/>
            <a:ext cx="4245868" cy="1965895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b="0" dirty="0" smtClean="0">
                <a:solidFill>
                  <a:srgbClr val="002060"/>
                </a:solidFill>
              </a:rPr>
              <a:t>1963</a:t>
            </a:r>
            <a:r>
              <a:rPr lang="ru-RU" b="0" dirty="0" smtClean="0">
                <a:solidFill>
                  <a:srgbClr val="002060"/>
                </a:solidFill>
              </a:rPr>
              <a:t> году открыта первая аптека, которая находилась в переулке Зеленом. На фото новое здание аптеки.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2520280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Сейчас в поселке всего </a:t>
            </a:r>
            <a:r>
              <a:rPr lang="ru-RU" sz="3200" dirty="0" smtClean="0">
                <a:solidFill>
                  <a:srgbClr val="002060"/>
                </a:solidFill>
              </a:rPr>
              <a:t>3 </a:t>
            </a:r>
            <a:r>
              <a:rPr lang="ru-RU" b="0" dirty="0" smtClean="0">
                <a:solidFill>
                  <a:srgbClr val="002060"/>
                </a:solidFill>
              </a:rPr>
              <a:t>аптеки. В здании поликлиники. Еще открылась аптека в здании торгового центра. В них работает </a:t>
            </a:r>
            <a:r>
              <a:rPr lang="ru-RU" sz="3200" dirty="0" smtClean="0">
                <a:solidFill>
                  <a:srgbClr val="002060"/>
                </a:solidFill>
              </a:rPr>
              <a:t>19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Ofeliya\Desktop\проекты по математике\фото от Алеши Замараева\20180225_1343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05064"/>
            <a:ext cx="3816424" cy="2526085"/>
          </a:xfrm>
          <a:prstGeom prst="rect">
            <a:avLst/>
          </a:prstGeom>
          <a:noFill/>
        </p:spPr>
      </p:pic>
      <p:pic>
        <p:nvPicPr>
          <p:cNvPr id="1026" name="Picture 2" descr="C:\Users\Ofeliya\Desktop\3742847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4005064"/>
            <a:ext cx="3888432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62239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Спортивная сфера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4040188" cy="3096344"/>
          </a:xfrm>
        </p:spPr>
        <p:txBody>
          <a:bodyPr/>
          <a:lstStyle/>
          <a:p>
            <a:r>
              <a:rPr lang="ru-RU" sz="2000" b="0" dirty="0" smtClean="0">
                <a:solidFill>
                  <a:srgbClr val="002060"/>
                </a:solidFill>
              </a:rPr>
              <a:t>В поселке </a:t>
            </a:r>
            <a:r>
              <a:rPr lang="ru-RU" sz="3200" dirty="0" smtClean="0">
                <a:solidFill>
                  <a:srgbClr val="002060"/>
                </a:solidFill>
              </a:rPr>
              <a:t>3</a:t>
            </a:r>
            <a:r>
              <a:rPr lang="ru-RU" sz="2000" b="0" dirty="0" smtClean="0">
                <a:solidFill>
                  <a:srgbClr val="002060"/>
                </a:solidFill>
              </a:rPr>
              <a:t> спортивных зала. Это: КСК «Энергия, который работает с </a:t>
            </a:r>
            <a:r>
              <a:rPr lang="ru-RU" sz="3200" dirty="0" smtClean="0">
                <a:solidFill>
                  <a:srgbClr val="002060"/>
                </a:solidFill>
              </a:rPr>
              <a:t>1988</a:t>
            </a:r>
            <a:r>
              <a:rPr lang="ru-RU" sz="2000" b="0" dirty="0" smtClean="0">
                <a:solidFill>
                  <a:srgbClr val="002060"/>
                </a:solidFill>
              </a:rPr>
              <a:t> года. В нем действует </a:t>
            </a:r>
            <a:r>
              <a:rPr lang="ru-RU" sz="3200" dirty="0" smtClean="0">
                <a:solidFill>
                  <a:srgbClr val="002060"/>
                </a:solidFill>
              </a:rPr>
              <a:t>26</a:t>
            </a:r>
            <a:r>
              <a:rPr lang="ru-RU" sz="2000" b="0" dirty="0" smtClean="0">
                <a:solidFill>
                  <a:srgbClr val="002060"/>
                </a:solidFill>
              </a:rPr>
              <a:t> секций и посещает </a:t>
            </a:r>
            <a:r>
              <a:rPr lang="ru-RU" sz="3200" b="0" dirty="0" smtClean="0">
                <a:solidFill>
                  <a:srgbClr val="002060"/>
                </a:solidFill>
              </a:rPr>
              <a:t>390</a:t>
            </a:r>
            <a:r>
              <a:rPr lang="ru-RU" sz="2000" b="0" dirty="0" smtClean="0">
                <a:solidFill>
                  <a:srgbClr val="002060"/>
                </a:solidFill>
              </a:rPr>
              <a:t> человек. «Зал  Единоборств» был построен в </a:t>
            </a:r>
            <a:r>
              <a:rPr lang="ru-RU" sz="3200" dirty="0" smtClean="0">
                <a:solidFill>
                  <a:srgbClr val="002060"/>
                </a:solidFill>
              </a:rPr>
              <a:t>1982</a:t>
            </a:r>
            <a:r>
              <a:rPr lang="ru-RU" sz="2000" b="0" dirty="0" smtClean="0">
                <a:solidFill>
                  <a:srgbClr val="002060"/>
                </a:solidFill>
              </a:rPr>
              <a:t> году. В нем действует 5 секций и занимается </a:t>
            </a:r>
            <a:r>
              <a:rPr lang="ru-RU" sz="3200" dirty="0" smtClean="0">
                <a:solidFill>
                  <a:srgbClr val="002060"/>
                </a:solidFill>
              </a:rPr>
              <a:t>90</a:t>
            </a:r>
            <a:r>
              <a:rPr lang="ru-RU" sz="2000" b="0" dirty="0" smtClean="0">
                <a:solidFill>
                  <a:srgbClr val="002060"/>
                </a:solidFill>
              </a:rPr>
              <a:t> человек.</a:t>
            </a:r>
            <a:endParaRPr lang="ru-RU" sz="2000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1052736"/>
            <a:ext cx="4041775" cy="2664296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«</a:t>
            </a:r>
            <a:r>
              <a:rPr lang="ru-RU" sz="2000" b="0" dirty="0" smtClean="0">
                <a:solidFill>
                  <a:srgbClr val="002060"/>
                </a:solidFill>
              </a:rPr>
              <a:t>Центр адаптивного спорта для инвалидов» открыт в </a:t>
            </a:r>
            <a:r>
              <a:rPr lang="ru-RU" sz="3200" dirty="0" smtClean="0">
                <a:solidFill>
                  <a:srgbClr val="002060"/>
                </a:solidFill>
              </a:rPr>
              <a:t>2014</a:t>
            </a:r>
            <a:r>
              <a:rPr lang="ru-RU" sz="2000" b="0" dirty="0" smtClean="0">
                <a:solidFill>
                  <a:srgbClr val="002060"/>
                </a:solidFill>
              </a:rPr>
              <a:t> году. В нем функционирует </a:t>
            </a:r>
            <a:r>
              <a:rPr lang="ru-RU" sz="3200" dirty="0" smtClean="0">
                <a:solidFill>
                  <a:srgbClr val="002060"/>
                </a:solidFill>
              </a:rPr>
              <a:t>5</a:t>
            </a:r>
            <a:r>
              <a:rPr lang="ru-RU" sz="2000" b="0" dirty="0" smtClean="0">
                <a:solidFill>
                  <a:srgbClr val="002060"/>
                </a:solidFill>
              </a:rPr>
              <a:t> секций, в которых занимается </a:t>
            </a:r>
            <a:r>
              <a:rPr lang="ru-RU" sz="3200" dirty="0" smtClean="0">
                <a:solidFill>
                  <a:srgbClr val="002060"/>
                </a:solidFill>
              </a:rPr>
              <a:t>60</a:t>
            </a:r>
            <a:r>
              <a:rPr lang="ru-RU" sz="2000" b="0" dirty="0" smtClean="0">
                <a:solidFill>
                  <a:srgbClr val="002060"/>
                </a:solidFill>
              </a:rPr>
              <a:t> человек.</a:t>
            </a:r>
            <a:endParaRPr lang="ru-RU" sz="2000" b="0" dirty="0">
              <a:solidFill>
                <a:srgbClr val="002060"/>
              </a:solidFill>
            </a:endParaRPr>
          </a:p>
        </p:txBody>
      </p:sp>
      <p:pic>
        <p:nvPicPr>
          <p:cNvPr id="8194" name="Picture 2" descr="C:\Users\Ofeliya\Desktop\проекты по математике\дашины фото\IMG_20180409_12385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365104"/>
            <a:ext cx="3672408" cy="2310061"/>
          </a:xfrm>
          <a:prstGeom prst="rect">
            <a:avLst/>
          </a:prstGeom>
          <a:noFill/>
        </p:spPr>
      </p:pic>
      <p:pic>
        <p:nvPicPr>
          <p:cNvPr id="1026" name="Picture 2" descr="C:\Users\Ofeliya\Desktop\pionerskiy_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9" y="4365104"/>
            <a:ext cx="3744416" cy="2271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2"/>
            <a:ext cx="9144000" cy="148649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988840"/>
            <a:ext cx="3754760" cy="1512167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2006 </a:t>
            </a:r>
            <a:r>
              <a:rPr lang="ru-RU" b="0" dirty="0" smtClean="0">
                <a:solidFill>
                  <a:srgbClr val="002060"/>
                </a:solidFill>
              </a:rPr>
              <a:t>году построена новая пожарная часть. В ней работает  </a:t>
            </a:r>
            <a:r>
              <a:rPr lang="ru-RU" sz="3200" dirty="0" smtClean="0">
                <a:solidFill>
                  <a:srgbClr val="002060"/>
                </a:solidFill>
              </a:rPr>
              <a:t>60 </a:t>
            </a:r>
            <a:r>
              <a:rPr lang="ru-RU" b="0" dirty="0" smtClean="0">
                <a:solidFill>
                  <a:srgbClr val="002060"/>
                </a:solidFill>
              </a:rPr>
              <a:t>сотрудников.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72816"/>
            <a:ext cx="4041775" cy="1872208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2013</a:t>
            </a:r>
            <a:r>
              <a:rPr lang="ru-RU" b="0" dirty="0" smtClean="0">
                <a:solidFill>
                  <a:srgbClr val="002060"/>
                </a:solidFill>
              </a:rPr>
              <a:t> году построено новое здание полиции. В нем работает </a:t>
            </a:r>
            <a:r>
              <a:rPr lang="ru-RU" sz="3200" dirty="0" smtClean="0">
                <a:solidFill>
                  <a:srgbClr val="002060"/>
                </a:solidFill>
              </a:rPr>
              <a:t>30</a:t>
            </a:r>
            <a:r>
              <a:rPr lang="ru-RU" b="0" dirty="0" smtClean="0">
                <a:solidFill>
                  <a:srgbClr val="002060"/>
                </a:solidFill>
              </a:rPr>
              <a:t> работнико</a:t>
            </a:r>
            <a:r>
              <a:rPr lang="ru-RU" dirty="0" smtClean="0">
                <a:solidFill>
                  <a:srgbClr val="002060"/>
                </a:solidFill>
              </a:rPr>
              <a:t>в.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Ofeliya\Desktop\проекты по математике\дашины фото\20180208_16240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933056"/>
            <a:ext cx="4040188" cy="2598093"/>
          </a:xfrm>
          <a:prstGeom prst="rect">
            <a:avLst/>
          </a:prstGeom>
          <a:noFill/>
        </p:spPr>
      </p:pic>
      <p:pic>
        <p:nvPicPr>
          <p:cNvPr id="3074" name="Picture 2" descr="C:\Users\Ofeliya\Desktop\проекты по математике\дашины фото\20180209_07431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861048"/>
            <a:ext cx="4041775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1677863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У нас есть </a:t>
            </a:r>
            <a:r>
              <a:rPr lang="ru-RU" sz="3200" dirty="0" smtClean="0">
                <a:solidFill>
                  <a:srgbClr val="002060"/>
                </a:solidFill>
              </a:rPr>
              <a:t>1</a:t>
            </a:r>
            <a:r>
              <a:rPr lang="ru-RU" b="0" dirty="0" smtClean="0">
                <a:solidFill>
                  <a:srgbClr val="002060"/>
                </a:solidFill>
              </a:rPr>
              <a:t> сбербанк, который построили в </a:t>
            </a:r>
            <a:r>
              <a:rPr lang="ru-RU" sz="3200" dirty="0" smtClean="0">
                <a:solidFill>
                  <a:srgbClr val="002060"/>
                </a:solidFill>
              </a:rPr>
              <a:t>2012</a:t>
            </a:r>
            <a:r>
              <a:rPr lang="ru-RU" b="0" dirty="0" smtClean="0">
                <a:solidFill>
                  <a:srgbClr val="002060"/>
                </a:solidFill>
              </a:rPr>
              <a:t> году, в нем работает </a:t>
            </a:r>
            <a:r>
              <a:rPr lang="ru-RU" sz="3200" dirty="0" smtClean="0">
                <a:solidFill>
                  <a:srgbClr val="002060"/>
                </a:solidFill>
              </a:rPr>
              <a:t>7 </a:t>
            </a:r>
            <a:r>
              <a:rPr lang="ru-RU" b="0" dirty="0" smtClean="0">
                <a:solidFill>
                  <a:srgbClr val="002060"/>
                </a:solidFill>
              </a:rPr>
              <a:t>сотрудников.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677863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Казенная баня, которую построили в </a:t>
            </a:r>
            <a:r>
              <a:rPr lang="ru-RU" sz="3200" dirty="0" smtClean="0">
                <a:solidFill>
                  <a:srgbClr val="002060"/>
                </a:solidFill>
              </a:rPr>
              <a:t>1974</a:t>
            </a:r>
            <a:r>
              <a:rPr lang="ru-RU" b="0" dirty="0" smtClean="0">
                <a:solidFill>
                  <a:srgbClr val="002060"/>
                </a:solidFill>
              </a:rPr>
              <a:t> году, в ней работает </a:t>
            </a:r>
            <a:r>
              <a:rPr lang="ru-RU" sz="3200" dirty="0" smtClean="0">
                <a:solidFill>
                  <a:srgbClr val="002060"/>
                </a:solidFill>
              </a:rPr>
              <a:t>3</a:t>
            </a:r>
            <a:r>
              <a:rPr lang="ru-RU" b="0" dirty="0" smtClean="0">
                <a:solidFill>
                  <a:srgbClr val="002060"/>
                </a:solidFill>
              </a:rPr>
              <a:t> человека.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Ofeliya\Desktop\проекты по математике\дашины фото\20180208_1531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861048"/>
            <a:ext cx="3744416" cy="2265437"/>
          </a:xfrm>
          <a:prstGeom prst="rect">
            <a:avLst/>
          </a:prstGeom>
          <a:noFill/>
        </p:spPr>
      </p:pic>
      <p:pic>
        <p:nvPicPr>
          <p:cNvPr id="6146" name="Picture 2" descr="C:\Users\Ofeliya\Desktop\проекты по математике\фото от Алеши Замараева\20180225_13554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789041"/>
            <a:ext cx="4041775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26235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268760"/>
            <a:ext cx="4104456" cy="2016224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поселке  </a:t>
            </a:r>
            <a:r>
              <a:rPr lang="ru-RU" sz="3200" dirty="0" smtClean="0">
                <a:solidFill>
                  <a:srgbClr val="002060"/>
                </a:solidFill>
              </a:rPr>
              <a:t>10</a:t>
            </a:r>
            <a:r>
              <a:rPr lang="ru-RU" b="0" dirty="0" smtClean="0">
                <a:solidFill>
                  <a:srgbClr val="002060"/>
                </a:solidFill>
              </a:rPr>
              <a:t> промышленных магазинов.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692696"/>
            <a:ext cx="4176464" cy="2520280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Продуктовых – </a:t>
            </a:r>
            <a:r>
              <a:rPr lang="ru-RU" sz="3200" dirty="0" smtClean="0">
                <a:solidFill>
                  <a:srgbClr val="002060"/>
                </a:solidFill>
              </a:rPr>
              <a:t>13 </a:t>
            </a:r>
            <a:r>
              <a:rPr lang="ru-RU" b="0" dirty="0" smtClean="0">
                <a:solidFill>
                  <a:srgbClr val="002060"/>
                </a:solidFill>
              </a:rPr>
              <a:t>магазинов.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4098" name="Picture 2" descr="C:\Users\Ofeliya\Desktop\проекты по математике\дашины фото\20180208_1521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01008"/>
            <a:ext cx="3744416" cy="2664296"/>
          </a:xfrm>
          <a:prstGeom prst="rect">
            <a:avLst/>
          </a:prstGeom>
          <a:noFill/>
        </p:spPr>
      </p:pic>
      <p:pic>
        <p:nvPicPr>
          <p:cNvPr id="4100" name="Picture 4" descr="C:\Users\Ofeliya\Desktop\проекты по математике\дашины фото\20180208_15223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4041775" cy="2959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3250704" cy="2160240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поселке </a:t>
            </a:r>
            <a:r>
              <a:rPr lang="ru-RU" sz="3200" dirty="0" smtClean="0">
                <a:solidFill>
                  <a:srgbClr val="002060"/>
                </a:solidFill>
              </a:rPr>
              <a:t>2</a:t>
            </a:r>
            <a:r>
              <a:rPr lang="ru-RU" b="0" dirty="0" smtClean="0">
                <a:solidFill>
                  <a:srgbClr val="002060"/>
                </a:solidFill>
              </a:rPr>
              <a:t> кафе. С </a:t>
            </a:r>
            <a:r>
              <a:rPr lang="ru-RU" sz="3200" dirty="0" smtClean="0">
                <a:solidFill>
                  <a:srgbClr val="002060"/>
                </a:solidFill>
              </a:rPr>
              <a:t>2005</a:t>
            </a:r>
            <a:r>
              <a:rPr lang="ru-RU" b="0" dirty="0" smtClean="0">
                <a:solidFill>
                  <a:srgbClr val="002060"/>
                </a:solidFill>
              </a:rPr>
              <a:t> года работает кафе «Феникс», в котором обслуживают </a:t>
            </a:r>
            <a:r>
              <a:rPr lang="ru-RU" sz="3200" dirty="0" smtClean="0">
                <a:solidFill>
                  <a:srgbClr val="002060"/>
                </a:solidFill>
              </a:rPr>
              <a:t>15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84784"/>
            <a:ext cx="4041775" cy="1944216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Кафе «Счастье» открылось в </a:t>
            </a:r>
            <a:r>
              <a:rPr lang="ru-RU" sz="3200" dirty="0" smtClean="0">
                <a:solidFill>
                  <a:srgbClr val="002060"/>
                </a:solidFill>
              </a:rPr>
              <a:t>2017</a:t>
            </a:r>
            <a:r>
              <a:rPr lang="ru-RU" b="0" dirty="0" smtClean="0">
                <a:solidFill>
                  <a:srgbClr val="002060"/>
                </a:solidFill>
              </a:rPr>
              <a:t> году и работает в нем </a:t>
            </a:r>
            <a:r>
              <a:rPr lang="ru-RU" sz="3200" dirty="0" smtClean="0">
                <a:solidFill>
                  <a:srgbClr val="002060"/>
                </a:solidFill>
              </a:rPr>
              <a:t>15 </a:t>
            </a:r>
            <a:r>
              <a:rPr lang="ru-RU" b="0" dirty="0" smtClean="0">
                <a:solidFill>
                  <a:srgbClr val="002060"/>
                </a:solidFill>
              </a:rPr>
              <a:t>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8" name="Picture 2" descr="C:\Users\Ofeliya\Desktop\проекты по математике\дашины фото\20180208_15254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645024"/>
            <a:ext cx="4040188" cy="3030141"/>
          </a:xfrm>
          <a:prstGeom prst="rect">
            <a:avLst/>
          </a:prstGeom>
          <a:noFill/>
        </p:spPr>
      </p:pic>
      <p:pic>
        <p:nvPicPr>
          <p:cNvPr id="5122" name="Picture 2" descr="C:\Users\Ofeliya\Desktop\проекты по математике\фото от Алеши Замараева\20180225_13035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3721" y="3717033"/>
            <a:ext cx="3744383" cy="28806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844824"/>
            <a:ext cx="4040188" cy="1512167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Почта открылась в </a:t>
            </a:r>
            <a:r>
              <a:rPr lang="ru-RU" sz="3200" dirty="0" smtClean="0">
                <a:solidFill>
                  <a:srgbClr val="002060"/>
                </a:solidFill>
              </a:rPr>
              <a:t>1961</a:t>
            </a:r>
            <a:r>
              <a:rPr lang="ru-RU" b="0" dirty="0" smtClean="0">
                <a:solidFill>
                  <a:srgbClr val="002060"/>
                </a:solidFill>
              </a:rPr>
              <a:t> году. В ней работает </a:t>
            </a:r>
            <a:r>
              <a:rPr lang="ru-RU" sz="3200" dirty="0" smtClean="0">
                <a:solidFill>
                  <a:srgbClr val="002060"/>
                </a:solidFill>
              </a:rPr>
              <a:t>8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72816"/>
            <a:ext cx="4041775" cy="1656183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Комбинат бытового обслуживания работает с </a:t>
            </a:r>
            <a:r>
              <a:rPr lang="ru-RU" sz="3200" dirty="0" smtClean="0">
                <a:solidFill>
                  <a:srgbClr val="002060"/>
                </a:solidFill>
              </a:rPr>
              <a:t>1961</a:t>
            </a:r>
            <a:r>
              <a:rPr lang="ru-RU" b="0" dirty="0" smtClean="0">
                <a:solidFill>
                  <a:srgbClr val="002060"/>
                </a:solidFill>
              </a:rPr>
              <a:t>года. Сейчас в нем работают </a:t>
            </a:r>
            <a:r>
              <a:rPr lang="ru-RU" sz="3200" dirty="0" smtClean="0">
                <a:solidFill>
                  <a:srgbClr val="002060"/>
                </a:solidFill>
              </a:rPr>
              <a:t>2</a:t>
            </a:r>
            <a:r>
              <a:rPr lang="ru-RU" b="0" dirty="0" smtClean="0">
                <a:solidFill>
                  <a:srgbClr val="002060"/>
                </a:solidFill>
              </a:rPr>
              <a:t> человека.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7170" name="Picture 2" descr="C:\Users\Ofeliya\Desktop\проекты по математике\фото от Алеши Замараева\20180225_13371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4040188" cy="3030141"/>
          </a:xfrm>
          <a:prstGeom prst="rect">
            <a:avLst/>
          </a:prstGeom>
          <a:noFill/>
        </p:spPr>
      </p:pic>
      <p:pic>
        <p:nvPicPr>
          <p:cNvPr id="7171" name="Picture 3" descr="C:\Users\Ofeliya\Desktop\проекты по математике\фото от Алеши Замараева\20180225_133325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573016"/>
            <a:ext cx="4041775" cy="30313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Сфера обслуживания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96752"/>
            <a:ext cx="4040188" cy="1800200"/>
          </a:xfrm>
        </p:spPr>
        <p:txBody>
          <a:bodyPr/>
          <a:lstStyle/>
          <a:p>
            <a:r>
              <a:rPr lang="ru-RU" sz="2000" b="0" dirty="0" smtClean="0">
                <a:solidFill>
                  <a:srgbClr val="002060"/>
                </a:solidFill>
              </a:rPr>
              <a:t>С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2015 </a:t>
            </a:r>
            <a:r>
              <a:rPr lang="ru-RU" sz="2000" b="0" dirty="0" smtClean="0">
                <a:solidFill>
                  <a:srgbClr val="002060"/>
                </a:solidFill>
              </a:rPr>
              <a:t>года в поселке работает филиал «ГАЗПРОМ МЕЖРЕГИОНГАЗ Север» В нем работает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3200" b="0" dirty="0" smtClean="0">
                <a:solidFill>
                  <a:srgbClr val="002060"/>
                </a:solidFill>
              </a:rPr>
              <a:t>24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0" dirty="0" smtClean="0">
                <a:solidFill>
                  <a:srgbClr val="002060"/>
                </a:solidFill>
              </a:rPr>
              <a:t>сотрудника.   </a:t>
            </a:r>
            <a:endParaRPr lang="ru-RU" sz="2000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749871"/>
          </a:xfrm>
        </p:spPr>
        <p:txBody>
          <a:bodyPr/>
          <a:lstStyle/>
          <a:p>
            <a:r>
              <a:rPr lang="ru-RU" b="0" dirty="0" smtClean="0">
                <a:solidFill>
                  <a:srgbClr val="002060"/>
                </a:solidFill>
              </a:rPr>
              <a:t>В нашем поселке   есть центр занятости населения, в котором работают </a:t>
            </a:r>
            <a:r>
              <a:rPr lang="ru-RU" sz="3200" dirty="0" smtClean="0">
                <a:solidFill>
                  <a:srgbClr val="002060"/>
                </a:solidFill>
              </a:rPr>
              <a:t>2</a:t>
            </a:r>
            <a:r>
              <a:rPr lang="ru-RU" b="0" dirty="0" smtClean="0">
                <a:solidFill>
                  <a:srgbClr val="002060"/>
                </a:solidFill>
              </a:rPr>
              <a:t> человека. 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140968"/>
            <a:ext cx="2736304" cy="351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293096"/>
            <a:ext cx="3681735" cy="2239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766415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Социальная сфера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980728"/>
            <a:ext cx="3888432" cy="2376263"/>
          </a:xfrm>
        </p:spPr>
        <p:txBody>
          <a:bodyPr/>
          <a:lstStyle/>
          <a:p>
            <a:r>
              <a:rPr lang="ru-RU" sz="2000" b="0" dirty="0" smtClean="0">
                <a:solidFill>
                  <a:srgbClr val="002060"/>
                </a:solidFill>
              </a:rPr>
              <a:t>БУ "Центр для несовершеннолетних "</a:t>
            </a:r>
            <a:r>
              <a:rPr lang="ru-RU" sz="2000" b="0" dirty="0" err="1" smtClean="0">
                <a:solidFill>
                  <a:srgbClr val="002060"/>
                </a:solidFill>
              </a:rPr>
              <a:t>Берегиня</a:t>
            </a:r>
            <a:r>
              <a:rPr lang="ru-RU" sz="2000" b="0" dirty="0" smtClean="0">
                <a:solidFill>
                  <a:srgbClr val="002060"/>
                </a:solidFill>
              </a:rPr>
              <a:t>» открылся в </a:t>
            </a:r>
            <a:r>
              <a:rPr lang="ru-RU" sz="3200" dirty="0" smtClean="0">
                <a:solidFill>
                  <a:srgbClr val="002060"/>
                </a:solidFill>
              </a:rPr>
              <a:t>1995</a:t>
            </a:r>
            <a:r>
              <a:rPr lang="ru-RU" sz="2000" b="0" dirty="0" smtClean="0">
                <a:solidFill>
                  <a:srgbClr val="002060"/>
                </a:solidFill>
              </a:rPr>
              <a:t> году. Там работает </a:t>
            </a:r>
            <a:r>
              <a:rPr lang="ru-RU" sz="3200" dirty="0" smtClean="0">
                <a:solidFill>
                  <a:srgbClr val="002060"/>
                </a:solidFill>
              </a:rPr>
              <a:t>101</a:t>
            </a:r>
            <a:r>
              <a:rPr lang="ru-RU" sz="2000" b="0" dirty="0" smtClean="0">
                <a:solidFill>
                  <a:srgbClr val="002060"/>
                </a:solidFill>
              </a:rPr>
              <a:t> сотрудник и посещают центр  </a:t>
            </a:r>
            <a:r>
              <a:rPr lang="ru-RU" sz="3200" dirty="0" smtClean="0">
                <a:solidFill>
                  <a:srgbClr val="002060"/>
                </a:solidFill>
              </a:rPr>
              <a:t>76</a:t>
            </a:r>
            <a:r>
              <a:rPr lang="ru-RU" sz="2000" b="0" dirty="0" smtClean="0">
                <a:solidFill>
                  <a:srgbClr val="002060"/>
                </a:solidFill>
              </a:rPr>
              <a:t> детей.</a:t>
            </a:r>
            <a:endParaRPr lang="ru-RU" sz="2000" b="0" dirty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844824"/>
            <a:ext cx="4042792" cy="1728192"/>
          </a:xfrm>
        </p:spPr>
        <p:txBody>
          <a:bodyPr/>
          <a:lstStyle/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 smtClean="0">
              <a:solidFill>
                <a:srgbClr val="002060"/>
              </a:solidFill>
            </a:endParaRPr>
          </a:p>
          <a:p>
            <a:endParaRPr lang="ru-RU" b="0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b="0" dirty="0" smtClean="0">
                <a:solidFill>
                  <a:srgbClr val="002060"/>
                </a:solidFill>
              </a:rPr>
              <a:t>В </a:t>
            </a:r>
            <a:r>
              <a:rPr lang="ru-RU" sz="3200" dirty="0" smtClean="0">
                <a:solidFill>
                  <a:srgbClr val="002060"/>
                </a:solidFill>
              </a:rPr>
              <a:t>2014</a:t>
            </a:r>
            <a:r>
              <a:rPr lang="ru-RU" b="0" dirty="0" smtClean="0">
                <a:solidFill>
                  <a:srgbClr val="002060"/>
                </a:solidFill>
              </a:rPr>
              <a:t> году открылся МФЦ В нем работают </a:t>
            </a:r>
            <a:r>
              <a:rPr lang="ru-RU" sz="3200" dirty="0" smtClean="0">
                <a:solidFill>
                  <a:srgbClr val="002060"/>
                </a:solidFill>
              </a:rPr>
              <a:t>15</a:t>
            </a:r>
            <a:r>
              <a:rPr lang="ru-RU" b="0" dirty="0" smtClean="0">
                <a:solidFill>
                  <a:srgbClr val="002060"/>
                </a:solidFill>
              </a:rPr>
              <a:t> человек.</a:t>
            </a:r>
            <a:endParaRPr lang="ru-RU" b="0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Ofeliya\Desktop\0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17032"/>
            <a:ext cx="3744416" cy="2736303"/>
          </a:xfrm>
          <a:prstGeom prst="rect">
            <a:avLst/>
          </a:prstGeom>
          <a:noFill/>
        </p:spPr>
      </p:pic>
      <p:pic>
        <p:nvPicPr>
          <p:cNvPr id="1027" name="Picture 3" descr="C:\Users\Ofeliya\Desktop\Фото025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5209927" y="3223121"/>
            <a:ext cx="2963466" cy="395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Основной этап реализации проекта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Отбор и обработка материалов для  справочника.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Дизайн, шрифт и фото  для справочника.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Оформление справочника . 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351912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Цель проекта: создать справочник о нашем поселке.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456937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Задачи:</a:t>
            </a:r>
          </a:p>
          <a:p>
            <a:r>
              <a:rPr lang="ru-RU" b="0" dirty="0" smtClean="0">
                <a:solidFill>
                  <a:srgbClr val="002060"/>
                </a:solidFill>
              </a:rPr>
              <a:t>Узнать историю возникновения родного поселка.</a:t>
            </a:r>
          </a:p>
          <a:p>
            <a:r>
              <a:rPr lang="ru-RU" b="0" dirty="0" smtClean="0">
                <a:solidFill>
                  <a:srgbClr val="002060"/>
                </a:solidFill>
              </a:rPr>
              <a:t>Найти сведения о поселке в числах.</a:t>
            </a:r>
          </a:p>
          <a:p>
            <a:r>
              <a:rPr lang="ru-RU" b="0" dirty="0" smtClean="0">
                <a:solidFill>
                  <a:srgbClr val="002060"/>
                </a:solidFill>
              </a:rPr>
              <a:t>Оформить полученные сведения в виде  справочника.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Тип проекта:  </a:t>
            </a:r>
            <a:r>
              <a:rPr lang="ru-RU" b="0" dirty="0" err="1" smtClean="0">
                <a:solidFill>
                  <a:srgbClr val="002060"/>
                </a:solidFill>
              </a:rPr>
              <a:t>практико</a:t>
            </a:r>
            <a:r>
              <a:rPr lang="ru-RU" b="0" dirty="0" smtClean="0">
                <a:solidFill>
                  <a:srgbClr val="002060"/>
                </a:solidFill>
              </a:rPr>
              <a:t>–ориентированный, коллективный</a:t>
            </a:r>
            <a:endParaRPr lang="ru-RU" b="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План действий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13"/>
            <a:ext cx="8229600" cy="5240038"/>
          </a:xfrm>
        </p:spPr>
        <p:txBody>
          <a:bodyPr/>
          <a:lstStyle/>
          <a:p>
            <a:pPr marL="0" indent="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1. Распределили </a:t>
            </a:r>
            <a:r>
              <a:rPr lang="ru-RU" sz="1600" dirty="0" smtClean="0">
                <a:solidFill>
                  <a:srgbClr val="002060"/>
                </a:solidFill>
              </a:rPr>
              <a:t>весь материал по разделам: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Местонахождение нашего поселка.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История возникновения поселка.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Краткие сведения о поселке.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Водоемы.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Улицы поселка.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Образовательные учреждения.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Учреждения культуры.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Памятники и объекты архитектуры.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Учреждения здравоохранения.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Сфера обслуживания.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Духовная сфера.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Социальное обеспечение.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2. Отобрали </a:t>
            </a:r>
            <a:r>
              <a:rPr lang="ru-RU" sz="1600" dirty="0" smtClean="0">
                <a:solidFill>
                  <a:srgbClr val="002060"/>
                </a:solidFill>
              </a:rPr>
              <a:t>подходящие фотографии.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3. Продумали </a:t>
            </a:r>
            <a:r>
              <a:rPr lang="ru-RU" sz="1600" dirty="0" smtClean="0">
                <a:solidFill>
                  <a:srgbClr val="002060"/>
                </a:solidFill>
              </a:rPr>
              <a:t>дизайн справочника, подобрали шрифт. 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4. Набрали </a:t>
            </a:r>
            <a:r>
              <a:rPr lang="ru-RU" sz="1600" dirty="0" smtClean="0">
                <a:solidFill>
                  <a:srgbClr val="002060"/>
                </a:solidFill>
              </a:rPr>
              <a:t>текст сообщений на компьютере в программе </a:t>
            </a:r>
            <a:r>
              <a:rPr lang="en-US" sz="1600" dirty="0" smtClean="0">
                <a:solidFill>
                  <a:srgbClr val="002060"/>
                </a:solidFill>
              </a:rPr>
              <a:t>Microsoft Office Word</a:t>
            </a:r>
            <a:r>
              <a:rPr lang="ru-RU" sz="1600" dirty="0" smtClean="0">
                <a:solidFill>
                  <a:srgbClr val="002060"/>
                </a:solidFill>
              </a:rPr>
              <a:t>, вставили фотографии. 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rgbClr val="002060"/>
                </a:solidFill>
              </a:rPr>
              <a:t>5. Скрепили </a:t>
            </a:r>
            <a:r>
              <a:rPr lang="ru-RU" sz="1600" dirty="0" smtClean="0">
                <a:solidFill>
                  <a:srgbClr val="002060"/>
                </a:solidFill>
              </a:rPr>
              <a:t>листы формата А 4 в альбом.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Все потрудились на славу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Кабинет107\Desktop\фото от 20 марта\20180320_0755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484785"/>
            <a:ext cx="3312367" cy="248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Кабинет107\Desktop\фото от 20 марта\20180320_0756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568312"/>
            <a:ext cx="3384376" cy="236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Кабинет107\Desktop\фото от 20 марта\20180320_0757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81693"/>
            <a:ext cx="3305906" cy="24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Кабинет107\Desktop\фото от 20 марта\20180320_0755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081693"/>
            <a:ext cx="3600400" cy="247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Проектный продукт готов!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А что дальше?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Провести совместный классный час с учащимися 4 а класса на тему: «Наш поселок в числах и величинах»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Оформить выставку фотографий  по данной теме проекта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Опубликовать справочник в  сети Интернет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</a:rPr>
              <a:t>Подарить справочник школьной библиотеке</a:t>
            </a:r>
          </a:p>
          <a:p>
            <a:pPr>
              <a:buNone/>
            </a:pP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Кабинет107\Desktop\фото от 20 марта\20180320_0758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6016" y="234888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08012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Выводы: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Поработав  над сбором информации и материала  для нашего справочника мы поняли :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1)как много новой  информации мы узнали о нашем  поселке, о его людях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2)мы  научились работать в группах, парах, индивидуально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3)работали дружно, сообща. 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3) наш справочник будет актуален  </a:t>
            </a:r>
            <a:r>
              <a:rPr lang="ru-RU" altLang="ru-RU" sz="2000" dirty="0" smtClean="0">
                <a:solidFill>
                  <a:srgbClr val="002060"/>
                </a:solidFill>
              </a:rPr>
              <a:t> на уроках математики, окружающего мира, информатики, обществознания, истории, технологии, изобразительного искусства в качестве дидактического материала  </a:t>
            </a:r>
          </a:p>
          <a:p>
            <a:pPr>
              <a:buNone/>
            </a:pPr>
            <a:r>
              <a:rPr lang="ru-RU" altLang="ru-RU" sz="2000" dirty="0" smtClean="0">
                <a:solidFill>
                  <a:srgbClr val="002060"/>
                </a:solidFill>
              </a:rPr>
              <a:t>4)  выполнили социальный заказ для школьной библиотеки                                                                                5) материалы данного справочника  будем использовать на классных часах, проводимых  совместно с учениками других классов и родителями.</a:t>
            </a:r>
            <a:endParaRPr lang="ru-RU" sz="2000" dirty="0" smtClean="0">
              <a:solidFill>
                <a:srgbClr val="002060"/>
              </a:solidFill>
            </a:endParaRPr>
          </a:p>
          <a:p>
            <a:endParaRPr lang="ru-RU" sz="20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Спасибо за внимание!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Кабинет107\Desktop\фото от 20 марта\20180320_0759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641" y="1571625"/>
            <a:ext cx="6072717" cy="455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Источники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Литература: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solidFill>
                  <a:srgbClr val="002060"/>
                </a:solidFill>
              </a:rPr>
              <a:t>Казанцев А. М. «Прошлое. Настоящее.  Будущее» Издательство: Советская типография; 2001 г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solidFill>
                  <a:srgbClr val="002060"/>
                </a:solidFill>
              </a:rPr>
              <a:t>Зайцева В. А. «Так все начиналось» Издательство: ООО «ПК Артикул» 2008 г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Интернет ресурсы:</a:t>
            </a:r>
          </a:p>
          <a:p>
            <a:r>
              <a:rPr lang="en-US" sz="1800" dirty="0" smtClean="0">
                <a:solidFill>
                  <a:srgbClr val="002060"/>
                </a:solidFill>
                <a:hlinkClick r:id="rId2"/>
              </a:rPr>
              <a:t>http://admpioner.ru/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en-US" sz="1800" dirty="0" smtClean="0">
                <a:solidFill>
                  <a:srgbClr val="002060"/>
                </a:solidFill>
                <a:hlinkClick r:id="rId3"/>
              </a:rPr>
              <a:t>https://yandex.ru/maps/?ll=62.841199%2C61.190365&amp;z=11&amp;from=1org_map&amp;mode=search&amp;ol=biz&amp;oid=1009506030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en-US" sz="1800" dirty="0" smtClean="0">
                <a:solidFill>
                  <a:srgbClr val="002060"/>
                </a:solidFill>
                <a:hlinkClick r:id="rId4"/>
              </a:rPr>
              <a:t>https://ru.wikipedia.org/wiki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en-US" sz="1800" dirty="0" smtClean="0">
                <a:solidFill>
                  <a:srgbClr val="002060"/>
                </a:solidFill>
                <a:hlinkClick r:id="rId5"/>
              </a:rPr>
              <a:t>http://86sch-pi.edusite.ru/</a:t>
            </a:r>
            <a:endParaRPr lang="ru-RU" sz="1800" dirty="0" smtClean="0">
              <a:solidFill>
                <a:srgbClr val="002060"/>
              </a:solidFill>
            </a:endParaRPr>
          </a:p>
          <a:p>
            <a:r>
              <a:rPr lang="en-US" sz="1800" dirty="0" smtClean="0">
                <a:solidFill>
                  <a:srgbClr val="002060"/>
                </a:solidFill>
                <a:hlinkClick r:id="rId6"/>
              </a:rPr>
              <a:t>https://yandex.ru/images/</a:t>
            </a:r>
            <a:endParaRPr lang="ru-RU" sz="1800" dirty="0" smtClean="0">
              <a:solidFill>
                <a:srgbClr val="002060"/>
              </a:solidFill>
            </a:endParaRPr>
          </a:p>
          <a:p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2088232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Этапы работы над проектом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2"/>
          </a:xfrm>
        </p:spPr>
        <p:txBody>
          <a:bodyPr/>
          <a:lstStyle/>
          <a:p>
            <a:pPr lvl="0"/>
            <a:r>
              <a:rPr lang="ru-RU" sz="3600" dirty="0" smtClean="0">
                <a:solidFill>
                  <a:srgbClr val="002060"/>
                </a:solidFill>
              </a:rPr>
              <a:t>Подготовительный этап.</a:t>
            </a:r>
          </a:p>
          <a:p>
            <a:pPr lvl="0"/>
            <a:r>
              <a:rPr lang="ru-RU" sz="3600" dirty="0" smtClean="0">
                <a:solidFill>
                  <a:srgbClr val="002060"/>
                </a:solidFill>
              </a:rPr>
              <a:t>Основной этап реализации проекта. </a:t>
            </a:r>
          </a:p>
          <a:p>
            <a:pPr lvl="0"/>
            <a:r>
              <a:rPr lang="ru-RU" sz="3600" dirty="0" smtClean="0">
                <a:solidFill>
                  <a:srgbClr val="002060"/>
                </a:solidFill>
              </a:rPr>
              <a:t>Заключительный этап. 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ru-RU" sz="4000" dirty="0" smtClean="0">
                <a:solidFill>
                  <a:srgbClr val="002060"/>
                </a:solidFill>
              </a:rPr>
              <a:t>Формы и методы работы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ru-RU" altLang="ru-RU" sz="2400" b="0" dirty="0" smtClean="0">
                <a:solidFill>
                  <a:srgbClr val="002060"/>
                </a:solidFill>
              </a:rPr>
              <a:t>Поиск информации о поселке. Работа с художественной, научной и учебной литературой. 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b="0" dirty="0" smtClean="0">
                <a:solidFill>
                  <a:srgbClr val="002060"/>
                </a:solidFill>
              </a:rPr>
              <a:t>Поиск необходимой информации в сети Интернет.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b="0" dirty="0" smtClean="0">
                <a:solidFill>
                  <a:srgbClr val="002060"/>
                </a:solidFill>
              </a:rPr>
              <a:t>Наблюдения, беседы со знающими людьми.</a:t>
            </a:r>
          </a:p>
          <a:p>
            <a:pPr>
              <a:buFont typeface="Arial" pitchFamily="34" charset="0"/>
              <a:buChar char="•"/>
            </a:pPr>
            <a:r>
              <a:rPr lang="ru-RU" altLang="ru-RU" sz="2400" b="0" dirty="0" smtClean="0">
                <a:solidFill>
                  <a:srgbClr val="002060"/>
                </a:solidFill>
              </a:rPr>
              <a:t>Фотосъемка объектов для справочника.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0" dirty="0" smtClean="0">
                <a:solidFill>
                  <a:srgbClr val="002060"/>
                </a:solidFill>
              </a:rPr>
              <a:t>Обсуждение дизайна презентации и будущего справочника.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0" dirty="0" smtClean="0">
                <a:solidFill>
                  <a:srgbClr val="002060"/>
                </a:solidFill>
              </a:rPr>
              <a:t>Работа на компьютере в программе </a:t>
            </a:r>
            <a:r>
              <a:rPr lang="en-US" sz="2400" b="0" dirty="0" smtClean="0">
                <a:solidFill>
                  <a:srgbClr val="002060"/>
                </a:solidFill>
              </a:rPr>
              <a:t>Power Point </a:t>
            </a:r>
            <a:r>
              <a:rPr lang="ru-RU" sz="2400" b="0" dirty="0" smtClean="0">
                <a:solidFill>
                  <a:srgbClr val="002060"/>
                </a:solidFill>
              </a:rPr>
              <a:t>, </a:t>
            </a:r>
            <a:r>
              <a:rPr lang="en-US" sz="2400" b="0" dirty="0" smtClean="0">
                <a:solidFill>
                  <a:srgbClr val="002060"/>
                </a:solidFill>
              </a:rPr>
              <a:t>Microsoft Office Word</a:t>
            </a:r>
            <a:r>
              <a:rPr lang="ru-RU" sz="2400" b="0" dirty="0" smtClean="0">
                <a:solidFill>
                  <a:srgbClr val="002060"/>
                </a:solidFill>
              </a:rPr>
              <a:t>.</a:t>
            </a:r>
            <a:r>
              <a:rPr lang="en-US" sz="2400" b="0" dirty="0" smtClean="0">
                <a:solidFill>
                  <a:srgbClr val="002060"/>
                </a:solidFill>
              </a:rPr>
              <a:t> </a:t>
            </a:r>
            <a:endParaRPr lang="ru-RU" sz="2400" b="0" dirty="0" smtClean="0">
              <a:solidFill>
                <a:srgbClr val="002060"/>
              </a:solidFill>
            </a:endParaRPr>
          </a:p>
          <a:p>
            <a:pPr lvl="0">
              <a:buFont typeface="Arial" pitchFamily="34" charset="0"/>
              <a:buChar char="•"/>
            </a:pPr>
            <a:r>
              <a:rPr lang="ru-RU" altLang="ru-RU" sz="2400" b="0" dirty="0" smtClean="0">
                <a:solidFill>
                  <a:srgbClr val="002060"/>
                </a:solidFill>
              </a:rPr>
              <a:t>Р</a:t>
            </a:r>
            <a:r>
              <a:rPr lang="ru-RU" sz="2400" b="0" dirty="0" smtClean="0">
                <a:solidFill>
                  <a:srgbClr val="002060"/>
                </a:solidFill>
              </a:rPr>
              <a:t>абота со сканером и принтером.</a:t>
            </a:r>
          </a:p>
          <a:p>
            <a:pPr lvl="0">
              <a:buFont typeface="Arial" pitchFamily="34" charset="0"/>
              <a:buChar char="•"/>
            </a:pPr>
            <a:r>
              <a:rPr lang="ru-RU" sz="2400" b="0" dirty="0" smtClean="0">
                <a:solidFill>
                  <a:srgbClr val="002060"/>
                </a:solidFill>
              </a:rPr>
              <a:t>Оформление презентации и справочника. </a:t>
            </a:r>
          </a:p>
          <a:p>
            <a:pPr>
              <a:buNone/>
            </a:pPr>
            <a:endParaRPr lang="ru-RU" sz="24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9"/>
            <a:ext cx="9144000" cy="936104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Подготовительный этап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1556792"/>
            <a:ext cx="4834880" cy="5112568"/>
          </a:xfrm>
        </p:spPr>
        <p:txBody>
          <a:bodyPr/>
          <a:lstStyle/>
          <a:p>
            <a:pPr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Constantia" pitchFamily="18" charset="0"/>
              </a:rPr>
              <a:t>Работа над проектом началась  на уроке математики, после изучения  раздела «Числа от 1 до 1000» Проект «Числа вокруг нас»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002060"/>
                </a:solidFill>
                <a:latin typeface="Constantia" pitchFamily="18" charset="0"/>
              </a:rPr>
              <a:t>Работа была направлена на сбор информации и материала о возникновении  и   истории нашего поселка в числах и фактах. На основе источников литературы, статей, материалов Интернет ресурса, бесед с первооткрывателями поселка мы исследовали взаимосвязь чисел и судеб людей. Мы  старались узнать о своем поселке к можно больше.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Ofeliya\Desktop\1048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168352" cy="3870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3024336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Местонахождение нашего поселка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Россия, Тюменская область, ХМАО – </a:t>
            </a:r>
            <a:r>
              <a:rPr lang="ru-RU" sz="3100" dirty="0" err="1" smtClean="0">
                <a:solidFill>
                  <a:srgbClr val="002060"/>
                </a:solidFill>
              </a:rPr>
              <a:t>Югра</a:t>
            </a:r>
            <a:r>
              <a:rPr lang="ru-RU" sz="3100" dirty="0" smtClean="0">
                <a:solidFill>
                  <a:srgbClr val="002060"/>
                </a:solidFill>
              </a:rPr>
              <a:t>, Советский район. Координаты  поселка 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 </a:t>
            </a:r>
            <a:r>
              <a:rPr lang="ru-RU" sz="4900" dirty="0" smtClean="0">
                <a:solidFill>
                  <a:srgbClr val="002060"/>
                </a:solidFill>
              </a:rPr>
              <a:t>61°11' с. </a:t>
            </a:r>
            <a:r>
              <a:rPr lang="ru-RU" sz="4900" dirty="0" err="1" smtClean="0">
                <a:solidFill>
                  <a:srgbClr val="002060"/>
                </a:solidFill>
              </a:rPr>
              <a:t>ш</a:t>
            </a:r>
            <a:r>
              <a:rPr lang="ru-RU" sz="4900" dirty="0" smtClean="0">
                <a:solidFill>
                  <a:srgbClr val="002060"/>
                </a:solidFill>
              </a:rPr>
              <a:t>.  и 62°51' в.  д.</a:t>
            </a:r>
            <a:br>
              <a:rPr lang="ru-RU" sz="49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pic>
        <p:nvPicPr>
          <p:cNvPr id="1028" name="Picture 4" descr="C:\Users\Ofeliya\Desktop\91213283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89040"/>
            <a:ext cx="4038600" cy="2304256"/>
          </a:xfrm>
          <a:prstGeom prst="rect">
            <a:avLst/>
          </a:prstGeom>
          <a:noFill/>
        </p:spPr>
      </p:pic>
      <p:pic>
        <p:nvPicPr>
          <p:cNvPr id="1029" name="Picture 5" descr="C:\Users\Ofeliya\Desktop\maxresdefaul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61048"/>
            <a:ext cx="4038600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7745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История возникновения поселка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772816"/>
            <a:ext cx="4680520" cy="446449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В марте </a:t>
            </a:r>
            <a:r>
              <a:rPr lang="ru-RU" sz="4800" dirty="0" smtClean="0">
                <a:solidFill>
                  <a:srgbClr val="002060"/>
                </a:solidFill>
              </a:rPr>
              <a:t>1961</a:t>
            </a:r>
            <a:r>
              <a:rPr lang="ru-RU" dirty="0" smtClean="0">
                <a:solidFill>
                  <a:srgbClr val="002060"/>
                </a:solidFill>
              </a:rPr>
              <a:t> года на территории будущего </a:t>
            </a:r>
            <a:r>
              <a:rPr lang="ru-RU" dirty="0" smtClean="0">
                <a:solidFill>
                  <a:srgbClr val="002060"/>
                </a:solidFill>
              </a:rPr>
              <a:t>Советского </a:t>
            </a:r>
            <a:r>
              <a:rPr lang="ru-RU" dirty="0" smtClean="0">
                <a:solidFill>
                  <a:srgbClr val="002060"/>
                </a:solidFill>
              </a:rPr>
              <a:t>района высадился  первый десант рабочих </a:t>
            </a:r>
            <a:r>
              <a:rPr lang="ru-RU" dirty="0" err="1" smtClean="0">
                <a:solidFill>
                  <a:srgbClr val="002060"/>
                </a:solidFill>
              </a:rPr>
              <a:t>Заводоуковского</a:t>
            </a:r>
            <a:r>
              <a:rPr lang="ru-RU" dirty="0" smtClean="0">
                <a:solidFill>
                  <a:srgbClr val="002060"/>
                </a:solidFill>
              </a:rPr>
              <a:t>  леспромхоза. Началось строительство                            п. Пионерский.</a:t>
            </a:r>
            <a:endParaRPr lang="ru-RU" dirty="0"/>
          </a:p>
        </p:txBody>
      </p:sp>
      <p:pic>
        <p:nvPicPr>
          <p:cNvPr id="2050" name="Picture 2" descr="C:\Users\Ofeliya\Desktop\hqdefault_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725" y="2348880"/>
            <a:ext cx="3394075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910431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Краткие сведения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556792"/>
            <a:ext cx="5472608" cy="50405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</a:t>
            </a:r>
            <a:r>
              <a:rPr lang="ru-RU" sz="2400" b="0" dirty="0" smtClean="0">
                <a:solidFill>
                  <a:srgbClr val="002060"/>
                </a:solidFill>
              </a:rPr>
              <a:t>Пионерский  - посёлок городского типа. Железнодорожная станция называется </a:t>
            </a:r>
            <a:r>
              <a:rPr lang="ru-RU" sz="2400" b="0" dirty="0" err="1" smtClean="0">
                <a:solidFill>
                  <a:srgbClr val="002060"/>
                </a:solidFill>
              </a:rPr>
              <a:t>Алябьево</a:t>
            </a:r>
            <a:r>
              <a:rPr lang="ru-RU" sz="2400" dirty="0" smtClean="0">
                <a:solidFill>
                  <a:srgbClr val="002060"/>
                </a:solidFill>
              </a:rPr>
              <a:t>. В </a:t>
            </a:r>
            <a:r>
              <a:rPr lang="ru-RU" sz="3600" dirty="0" smtClean="0">
                <a:solidFill>
                  <a:srgbClr val="002060"/>
                </a:solidFill>
              </a:rPr>
              <a:t>2017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0" dirty="0" smtClean="0">
                <a:solidFill>
                  <a:srgbClr val="002060"/>
                </a:solidFill>
              </a:rPr>
              <a:t>году население составило  </a:t>
            </a:r>
            <a:r>
              <a:rPr lang="ru-RU" sz="3600" dirty="0" smtClean="0">
                <a:solidFill>
                  <a:srgbClr val="002060"/>
                </a:solidFill>
              </a:rPr>
              <a:t>4957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0" dirty="0" smtClean="0">
                <a:solidFill>
                  <a:srgbClr val="002060"/>
                </a:solidFill>
              </a:rPr>
              <a:t>человек.  Площадь поселк</a:t>
            </a:r>
            <a:r>
              <a:rPr lang="ru-RU" sz="2400" dirty="0" smtClean="0">
                <a:solidFill>
                  <a:srgbClr val="002060"/>
                </a:solidFill>
              </a:rPr>
              <a:t>а </a:t>
            </a:r>
            <a:r>
              <a:rPr lang="ru-RU" sz="3600" dirty="0" smtClean="0">
                <a:solidFill>
                  <a:srgbClr val="002060"/>
                </a:solidFill>
              </a:rPr>
              <a:t>271 </a:t>
            </a:r>
            <a:r>
              <a:rPr lang="ru-RU" sz="2400" b="0" dirty="0" smtClean="0">
                <a:solidFill>
                  <a:srgbClr val="002060"/>
                </a:solidFill>
              </a:rPr>
              <a:t>цела</a:t>
            </a:r>
            <a:r>
              <a:rPr lang="ru-RU" sz="2400" dirty="0" smtClean="0">
                <a:solidFill>
                  <a:srgbClr val="002060"/>
                </a:solidFill>
              </a:rPr>
              <a:t>я  </a:t>
            </a:r>
            <a:r>
              <a:rPr lang="ru-RU" sz="3600" dirty="0" smtClean="0">
                <a:solidFill>
                  <a:srgbClr val="002060"/>
                </a:solidFill>
              </a:rPr>
              <a:t>48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b="0" dirty="0" smtClean="0">
                <a:solidFill>
                  <a:srgbClr val="002060"/>
                </a:solidFill>
              </a:rPr>
              <a:t>сотых га В поселке проживают лица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23 </a:t>
            </a:r>
            <a:r>
              <a:rPr lang="ru-RU" sz="2400" b="0" dirty="0" smtClean="0">
                <a:solidFill>
                  <a:srgbClr val="002060"/>
                </a:solidFill>
              </a:rPr>
              <a:t>национальностей. Глава                п. Пионерский -   Зубчик Венера </a:t>
            </a:r>
            <a:r>
              <a:rPr lang="ru-RU" sz="2400" b="0" dirty="0" err="1" smtClean="0">
                <a:solidFill>
                  <a:srgbClr val="002060"/>
                </a:solidFill>
              </a:rPr>
              <a:t>Сагитовна</a:t>
            </a:r>
            <a:r>
              <a:rPr lang="ru-RU" sz="2400" b="0" dirty="0" smtClean="0">
                <a:solidFill>
                  <a:srgbClr val="002060"/>
                </a:solidFill>
              </a:rPr>
              <a:t>. </a:t>
            </a:r>
            <a:endParaRPr lang="ru-RU" sz="2400" b="0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Ofeliya\Desktop\70zubchik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5466" y="1988839"/>
            <a:ext cx="2505005" cy="18722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асс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Классная</Template>
  <TotalTime>1578</TotalTime>
  <Words>1353</Words>
  <Application>Microsoft Office PowerPoint</Application>
  <PresentationFormat>Экран (4:3)</PresentationFormat>
  <Paragraphs>172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Cambria</vt:lpstr>
      <vt:lpstr>Constantia</vt:lpstr>
      <vt:lpstr>Garamond</vt:lpstr>
      <vt:lpstr>Классная</vt:lpstr>
      <vt:lpstr>  Проектная работа по математике «Числа вокруг нас»</vt:lpstr>
      <vt:lpstr>Актуальность  данной темы</vt:lpstr>
      <vt:lpstr>Цель проекта: создать справочник о нашем поселке.</vt:lpstr>
      <vt:lpstr>Этапы работы над проектом</vt:lpstr>
      <vt:lpstr>Формы и методы работы</vt:lpstr>
      <vt:lpstr>Подготовительный этап</vt:lpstr>
      <vt:lpstr> Местонахождение нашего поселка  Россия, Тюменская область, ХМАО – Югра, Советский район. Координаты  поселка   61°11' с. ш.  и 62°51' в.  д.  </vt:lpstr>
      <vt:lpstr>  История возникновения поселка  </vt:lpstr>
      <vt:lpstr>Краткие сведения</vt:lpstr>
      <vt:lpstr>Водоемы   </vt:lpstr>
      <vt:lpstr>   Улицы  нашего поселка У нас всего: 34 улицы, 12 переулков и 5 промышленных зон. </vt:lpstr>
      <vt:lpstr>Сфера образования</vt:lpstr>
      <vt:lpstr>Сфера образования</vt:lpstr>
      <vt:lpstr>Сфера культуры</vt:lpstr>
      <vt:lpstr>Сфера культуры</vt:lpstr>
      <vt:lpstr>Памятники и объекты архитектуры</vt:lpstr>
      <vt:lpstr>Памятники и объекты архитектуры</vt:lpstr>
      <vt:lpstr>Духовная сфера</vt:lpstr>
      <vt:lpstr>Сфера здравоохранения</vt:lpstr>
      <vt:lpstr>Сфера здравоохранения</vt:lpstr>
      <vt:lpstr>Спортивная сфера</vt:lpstr>
      <vt:lpstr>Сфера обслуживания</vt:lpstr>
      <vt:lpstr>Сфера обслуживания</vt:lpstr>
      <vt:lpstr>Сфера обслуживания</vt:lpstr>
      <vt:lpstr>Сфера обслуживания</vt:lpstr>
      <vt:lpstr>Сфера обслуживания</vt:lpstr>
      <vt:lpstr>Сфера обслуживания</vt:lpstr>
      <vt:lpstr>Социальная сфера</vt:lpstr>
      <vt:lpstr>Основной этап реализации проекта</vt:lpstr>
      <vt:lpstr>План действий</vt:lpstr>
      <vt:lpstr>Все потрудились на славу</vt:lpstr>
      <vt:lpstr>Проектный продукт готов!</vt:lpstr>
      <vt:lpstr> Выводы: </vt:lpstr>
      <vt:lpstr>Спасибо за внимание!</vt:lpstr>
      <vt:lpstr>Источники 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по математике Числа вокруг нас</dc:title>
  <dc:creator>Ofeliya</dc:creator>
  <cp:lastModifiedBy>Пользователь Windows</cp:lastModifiedBy>
  <cp:revision>88</cp:revision>
  <dcterms:created xsi:type="dcterms:W3CDTF">2018-02-05T14:46:20Z</dcterms:created>
  <dcterms:modified xsi:type="dcterms:W3CDTF">2022-03-09T06:14:34Z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TC030007630</vt:lpwstr>
  </property>
</Properties>
</file>