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handoutMasterIdLst>
    <p:handoutMasterId r:id="rId18"/>
  </p:handoutMasterIdLst>
  <p:sldIdLst>
    <p:sldId id="256" r:id="rId2"/>
    <p:sldId id="257" r:id="rId3"/>
    <p:sldId id="267" r:id="rId4"/>
    <p:sldId id="258" r:id="rId5"/>
    <p:sldId id="259" r:id="rId6"/>
    <p:sldId id="260" r:id="rId7"/>
    <p:sldId id="269" r:id="rId8"/>
    <p:sldId id="261" r:id="rId9"/>
    <p:sldId id="268" r:id="rId10"/>
    <p:sldId id="262" r:id="rId11"/>
    <p:sldId id="263" r:id="rId12"/>
    <p:sldId id="270" r:id="rId13"/>
    <p:sldId id="271" r:id="rId14"/>
    <p:sldId id="264" r:id="rId15"/>
    <p:sldId id="265" r:id="rId16"/>
    <p:sldId id="272" r:id="rId17"/>
  </p:sldIdLst>
  <p:sldSz cx="9144000" cy="6858000" type="screen4x3"/>
  <p:notesSz cx="6889750" cy="1002188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 autoAdjust="0"/>
    <p:restoredTop sz="94677" autoAdjust="0"/>
  </p:normalViewPr>
  <p:slideViewPr>
    <p:cSldViewPr>
      <p:cViewPr varScale="1">
        <p:scale>
          <a:sx n="69" d="100"/>
          <a:sy n="69" d="100"/>
        </p:scale>
        <p:origin x="1416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5558" cy="500615"/>
          </a:xfrm>
          <a:prstGeom prst="rect">
            <a:avLst/>
          </a:prstGeom>
        </p:spPr>
        <p:txBody>
          <a:bodyPr vert="horz" lIns="92016" tIns="46008" rIns="92016" bIns="46008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902597" y="0"/>
            <a:ext cx="2985558" cy="500615"/>
          </a:xfrm>
          <a:prstGeom prst="rect">
            <a:avLst/>
          </a:prstGeom>
        </p:spPr>
        <p:txBody>
          <a:bodyPr vert="horz" lIns="92016" tIns="46008" rIns="92016" bIns="46008" rtlCol="0"/>
          <a:lstStyle>
            <a:lvl1pPr algn="r">
              <a:defRPr sz="1200"/>
            </a:lvl1pPr>
          </a:lstStyle>
          <a:p>
            <a:fld id="{9B69BCE7-07E2-4096-9903-E13159C29C1C}" type="datetimeFigureOut">
              <a:rPr lang="ru-RU" smtClean="0"/>
              <a:pPr/>
              <a:t>03.05.2022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519674"/>
            <a:ext cx="2985558" cy="500615"/>
          </a:xfrm>
          <a:prstGeom prst="rect">
            <a:avLst/>
          </a:prstGeom>
        </p:spPr>
        <p:txBody>
          <a:bodyPr vert="horz" lIns="92016" tIns="46008" rIns="92016" bIns="46008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902597" y="9519674"/>
            <a:ext cx="2985558" cy="500615"/>
          </a:xfrm>
          <a:prstGeom prst="rect">
            <a:avLst/>
          </a:prstGeom>
        </p:spPr>
        <p:txBody>
          <a:bodyPr vert="horz" lIns="92016" tIns="46008" rIns="92016" bIns="46008" rtlCol="0" anchor="b"/>
          <a:lstStyle>
            <a:lvl1pPr algn="r">
              <a:defRPr sz="1200"/>
            </a:lvl1pPr>
          </a:lstStyle>
          <a:p>
            <a:fld id="{11D531A5-6178-4176-BAA2-185C85872E9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6696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07061ADB-A680-4969-A684-A2E909DC173E}" type="datetimeFigureOut">
              <a:rPr lang="ru-RU" smtClean="0"/>
              <a:pPr/>
              <a:t>03.05.2022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B5B66D8E-8E34-4070-BFD2-1D3DDBE04E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061ADB-A680-4969-A684-A2E909DC173E}" type="datetimeFigureOut">
              <a:rPr lang="ru-RU" smtClean="0"/>
              <a:pPr/>
              <a:t>03.05.2022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B66D8E-8E34-4070-BFD2-1D3DDBE04E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061ADB-A680-4969-A684-A2E909DC173E}" type="datetimeFigureOut">
              <a:rPr lang="ru-RU" smtClean="0"/>
              <a:pPr/>
              <a:t>03.05.2022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B66D8E-8E34-4070-BFD2-1D3DDBE04E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07061ADB-A680-4969-A684-A2E909DC173E}" type="datetimeFigureOut">
              <a:rPr lang="ru-RU" smtClean="0"/>
              <a:pPr/>
              <a:t>03.05.2022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5B66D8E-8E34-4070-BFD2-1D3DDBE04E0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07061ADB-A680-4969-A684-A2E909DC173E}" type="datetimeFigureOut">
              <a:rPr lang="ru-RU" smtClean="0"/>
              <a:pPr/>
              <a:t>03.05.2022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B5B66D8E-8E34-4070-BFD2-1D3DDBE04E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061ADB-A680-4969-A684-A2E909DC173E}" type="datetimeFigureOut">
              <a:rPr lang="ru-RU" smtClean="0"/>
              <a:pPr/>
              <a:t>03.05.2022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B66D8E-8E34-4070-BFD2-1D3DDBE04E0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061ADB-A680-4969-A684-A2E909DC173E}" type="datetimeFigureOut">
              <a:rPr lang="ru-RU" smtClean="0"/>
              <a:pPr/>
              <a:t>03.05.2022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B66D8E-8E34-4070-BFD2-1D3DDBE04E0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07061ADB-A680-4969-A684-A2E909DC173E}" type="datetimeFigureOut">
              <a:rPr lang="ru-RU" smtClean="0"/>
              <a:pPr/>
              <a:t>03.05.2022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5B66D8E-8E34-4070-BFD2-1D3DDBE04E0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061ADB-A680-4969-A684-A2E909DC173E}" type="datetimeFigureOut">
              <a:rPr lang="ru-RU" smtClean="0"/>
              <a:pPr/>
              <a:t>03.05.2022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B66D8E-8E34-4070-BFD2-1D3DDBE04E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07061ADB-A680-4969-A684-A2E909DC173E}" type="datetimeFigureOut">
              <a:rPr lang="ru-RU" smtClean="0"/>
              <a:pPr/>
              <a:t>03.05.2022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5B66D8E-8E34-4070-BFD2-1D3DDBE04E0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07061ADB-A680-4969-A684-A2E909DC173E}" type="datetimeFigureOut">
              <a:rPr lang="ru-RU" smtClean="0"/>
              <a:pPr/>
              <a:t>03.05.2022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5B66D8E-8E34-4070-BFD2-1D3DDBE04E0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07061ADB-A680-4969-A684-A2E909DC173E}" type="datetimeFigureOut">
              <a:rPr lang="ru-RU" smtClean="0"/>
              <a:pPr/>
              <a:t>03.05.2022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B5B66D8E-8E34-4070-BFD2-1D3DDBE04E0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9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3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image" Target="../media/image14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907704" y="332656"/>
            <a:ext cx="6912768" cy="576064"/>
          </a:xfrm>
        </p:spPr>
        <p:txBody>
          <a:bodyPr>
            <a:noAutofit/>
          </a:bodyPr>
          <a:lstStyle/>
          <a:p>
            <a:pPr algn="ctr"/>
            <a:r>
              <a:rPr lang="ru-RU" sz="14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Муниципальное бюджетное дошкольное образовательное учреждение</a:t>
            </a:r>
            <a:r>
              <a:rPr lang="ru-RU" sz="1400" b="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b="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«Детский сад №94«Соенеч</a:t>
            </a:r>
            <a:r>
              <a:rPr lang="ru-RU" sz="14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» НМР РТ</a:t>
            </a:r>
            <a:endParaRPr lang="ru-RU" sz="1400" b="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932040" y="5085184"/>
            <a:ext cx="3960440" cy="1512168"/>
          </a:xfrm>
        </p:spPr>
        <p:txBody>
          <a:bodyPr>
            <a:noAutofit/>
          </a:bodyPr>
          <a:lstStyle/>
          <a:p>
            <a:r>
              <a:rPr lang="ru-RU" sz="14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Руководитель Ахмедова </a:t>
            </a:r>
            <a:r>
              <a:rPr lang="ru-RU" sz="1400" b="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Гульнур</a:t>
            </a:r>
            <a:r>
              <a:rPr lang="ru-RU" sz="14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1400" b="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Миннехановна</a:t>
            </a:r>
            <a:r>
              <a:rPr lang="en-US" sz="14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endParaRPr lang="ru-RU" sz="1400" b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14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14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Воспитанница Сытина Мария Константиновна  </a:t>
            </a:r>
          </a:p>
          <a:p>
            <a:r>
              <a:rPr lang="en-US" sz="14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   </a:t>
            </a:r>
            <a:endParaRPr lang="ru-RU" sz="1400" b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endParaRPr lang="ru-RU" sz="1400" b="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987824" y="2564904"/>
            <a:ext cx="493673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Конфета – сладкая жизнь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75856" y="476672"/>
            <a:ext cx="230255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Эксперимент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3.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1" name="Picture 1" descr="C:\Users\LENOVO\Desktop\Проект КОНФЕТА\Фото для проекта\IMG-20181122-WA002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1196752"/>
            <a:ext cx="3600400" cy="2700300"/>
          </a:xfrm>
          <a:prstGeom prst="rect">
            <a:avLst/>
          </a:prstGeom>
          <a:noFill/>
        </p:spPr>
      </p:pic>
      <p:pic>
        <p:nvPicPr>
          <p:cNvPr id="5122" name="Picture 2" descr="C:\Users\LENOVO\Desktop\Проект КОНФЕТА\Фото для проекта\IMG-20181122-WA0016.jpg"/>
          <p:cNvPicPr>
            <a:picLocks noChangeAspect="1" noChangeArrowheads="1"/>
          </p:cNvPicPr>
          <p:nvPr/>
        </p:nvPicPr>
        <p:blipFill>
          <a:blip r:embed="rId3" cstate="print"/>
          <a:srcRect b="25333"/>
          <a:stretch>
            <a:fillRect/>
          </a:stretch>
        </p:blipFill>
        <p:spPr bwMode="auto">
          <a:xfrm>
            <a:off x="2339752" y="4077072"/>
            <a:ext cx="4629086" cy="2592288"/>
          </a:xfrm>
          <a:prstGeom prst="rect">
            <a:avLst/>
          </a:prstGeom>
          <a:noFill/>
        </p:spPr>
      </p:pic>
      <p:pic>
        <p:nvPicPr>
          <p:cNvPr id="5123" name="Picture 3" descr="C:\Users\LENOVO\Desktop\Проект КОНФЕТА\Фото для проекта\IMG-20181122-WA002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4008" y="1196752"/>
            <a:ext cx="3648405" cy="2736304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comb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LENOVO\Desktop\Проект КОНФЕТА\Фото для проекта\IMG-20181129-WA0020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260648"/>
            <a:ext cx="3600400" cy="2448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 descr="C:\Users\LENOVO\Desktop\Проект КОНФЕТА\Фото для проекта\IMG-20181129-WA0024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8024" y="332656"/>
            <a:ext cx="3448422" cy="23835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C:\Users\LENOVO\Desktop\Проект КОНФЕТА\Фото для проекта\IMG-20181129-WA0017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23728" y="1844824"/>
            <a:ext cx="3960440" cy="2520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C:\Users\LENOVO\Desktop\Проект КОНФЕТА\Фото для проекта\IMG-20181126-WA0014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95536" y="4005064"/>
            <a:ext cx="3672408" cy="26132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7" name="Picture 1" descr="C:\Users\LENOVO\Desktop\Проект КОНФЕТА\Фото для проекта\IMG-20181129-WA0023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788024" y="4077072"/>
            <a:ext cx="3440832" cy="2580624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2483768" y="3573016"/>
            <a:ext cx="3240360" cy="43204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Леденец «Кислинка»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979712" y="332656"/>
            <a:ext cx="4536504" cy="72008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/>
                </a:solidFill>
              </a:rPr>
              <a:t>Выводы эксперимента 3</a:t>
            </a:r>
            <a:endParaRPr lang="ru-RU" sz="2000" dirty="0">
              <a:solidFill>
                <a:schemeClr val="tx1"/>
              </a:solidFill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1475656" y="1484784"/>
          <a:ext cx="5328592" cy="4176465"/>
        </p:xfrm>
        <a:graphic>
          <a:graphicData uri="http://schemas.openxmlformats.org/drawingml/2006/table">
            <a:tbl>
              <a:tblPr/>
              <a:tblGrid>
                <a:gridCol w="362860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9999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6163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dirty="0">
                          <a:latin typeface="Calibri"/>
                          <a:ea typeface="Calibri"/>
                          <a:cs typeface="Times New Roman"/>
                        </a:rPr>
                        <a:t>Название конфеты 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>
                    <a:lnL w="19050" cap="flat" cmpd="sng" algn="ctr">
                      <a:solidFill>
                        <a:srgbClr val="EAEA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EAEA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EAEA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EAEA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>
                          <a:latin typeface="Calibri"/>
                          <a:ea typeface="Calibri"/>
                          <a:cs typeface="Times New Roman"/>
                        </a:rPr>
                        <a:t>Разрушилась скорлупа  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>
                    <a:lnL w="19050" cap="flat" cmpd="sng" algn="ctr">
                      <a:solidFill>
                        <a:srgbClr val="EAEA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EAEA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EAEA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EAEA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6163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>
                          <a:latin typeface="Calibri"/>
                          <a:ea typeface="Calibri"/>
                          <a:cs typeface="Times New Roman"/>
                        </a:rPr>
                        <a:t>кислая леденцовая карамель 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>
                    <a:lnL w="19050" cap="flat" cmpd="sng" algn="ctr">
                      <a:solidFill>
                        <a:srgbClr val="EAEA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EAEA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EAEA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EAEA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>
                          <a:latin typeface="Calibri"/>
                          <a:ea typeface="Calibri"/>
                          <a:cs typeface="Times New Roman"/>
                        </a:rPr>
                        <a:t>За 3 дня 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>
                    <a:lnL w="19050" cap="flat" cmpd="sng" algn="ctr">
                      <a:solidFill>
                        <a:srgbClr val="EAEA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EAEA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EAEA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EAEA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12993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>
                          <a:latin typeface="Calibri"/>
                          <a:ea typeface="Calibri"/>
                          <a:cs typeface="Times New Roman"/>
                        </a:rPr>
                        <a:t>леденцовая карамель с содержанием соды («Шипучка»)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>
                    <a:lnL w="19050" cap="flat" cmpd="sng" algn="ctr">
                      <a:solidFill>
                        <a:srgbClr val="EAEA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EAEA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EAEA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EAEA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6C0A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>
                          <a:latin typeface="Calibri"/>
                          <a:ea typeface="Calibri"/>
                          <a:cs typeface="Times New Roman"/>
                        </a:rPr>
                        <a:t>За 5 дней  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>
                    <a:lnL w="19050" cap="flat" cmpd="sng" algn="ctr">
                      <a:solidFill>
                        <a:srgbClr val="EAEA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EAEA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EAEA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EAEA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6163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>
                          <a:latin typeface="Calibri"/>
                          <a:ea typeface="Calibri"/>
                          <a:cs typeface="Times New Roman"/>
                        </a:rPr>
                        <a:t>Обычная леденцовая карамель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>
                    <a:lnL w="19050" cap="flat" cmpd="sng" algn="ctr">
                      <a:solidFill>
                        <a:srgbClr val="EAEA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EAEA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EAEA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EAEA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>
                          <a:latin typeface="Calibri"/>
                          <a:ea typeface="Calibri"/>
                          <a:cs typeface="Times New Roman"/>
                        </a:rPr>
                        <a:t>За 9 дней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>
                    <a:lnL w="19050" cap="flat" cmpd="sng" algn="ctr">
                      <a:solidFill>
                        <a:srgbClr val="EAEA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EAEA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EAEA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EAEA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6163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 smtClean="0">
                          <a:latin typeface="Calibri"/>
                          <a:ea typeface="Calibri"/>
                          <a:cs typeface="Times New Roman"/>
                        </a:rPr>
                        <a:t>Шоколадная  </a:t>
                      </a:r>
                      <a:r>
                        <a:rPr lang="ru-RU" sz="1600" dirty="0">
                          <a:latin typeface="Calibri"/>
                          <a:ea typeface="Calibri"/>
                          <a:cs typeface="Times New Roman"/>
                        </a:rPr>
                        <a:t>конфета 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>
                    <a:lnL w="19050" cap="flat" cmpd="sng" algn="ctr">
                      <a:solidFill>
                        <a:srgbClr val="EAEA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EAEA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EAEA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EAEA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8480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>
                          <a:latin typeface="Calibri"/>
                          <a:ea typeface="Calibri"/>
                          <a:cs typeface="Times New Roman"/>
                        </a:rPr>
                        <a:t>За 10 дней 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>
                    <a:lnL w="19050" cap="flat" cmpd="sng" algn="ctr">
                      <a:solidFill>
                        <a:srgbClr val="EAEA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EAEA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EAEA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EAEA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4" name="Стрелка вправо 3"/>
          <p:cNvSpPr/>
          <p:nvPr/>
        </p:nvSpPr>
        <p:spPr>
          <a:xfrm>
            <a:off x="6876256" y="2492896"/>
            <a:ext cx="504056" cy="2880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097" name="Picture 1" descr="C:\Users\Admin\Desktop\7107bb96e587c7a057810d8ef8967a20fe03a012_r700_375_5.jpg"/>
          <p:cNvPicPr>
            <a:picLocks noChangeAspect="1" noChangeArrowheads="1"/>
          </p:cNvPicPr>
          <p:nvPr/>
        </p:nvPicPr>
        <p:blipFill>
          <a:blip r:embed="rId2" cstate="print"/>
          <a:srcRect r="45832"/>
          <a:stretch>
            <a:fillRect/>
          </a:stretch>
        </p:blipFill>
        <p:spPr bwMode="auto">
          <a:xfrm>
            <a:off x="7380312" y="1916832"/>
            <a:ext cx="1296144" cy="1281882"/>
          </a:xfrm>
          <a:prstGeom prst="rect">
            <a:avLst/>
          </a:prstGeom>
          <a:noFill/>
        </p:spPr>
      </p:pic>
      <p:pic>
        <p:nvPicPr>
          <p:cNvPr id="6" name="Picture 6" descr="C:\Users\Admin\Desktop\zubik-plachet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56176" y="2276872"/>
            <a:ext cx="798118" cy="72008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C:\Users\Admin\Desktop\53e51a2d20c4d4b61c0d4bd3edc69f1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764704"/>
            <a:ext cx="2527252" cy="1685677"/>
          </a:xfrm>
          <a:prstGeom prst="rect">
            <a:avLst/>
          </a:prstGeom>
          <a:noFill/>
        </p:spPr>
      </p:pic>
      <p:pic>
        <p:nvPicPr>
          <p:cNvPr id="29699" name="Picture 3" descr="C:\Users\Admin\Desktop\1489691399_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15616" y="3707160"/>
            <a:ext cx="2592288" cy="1944216"/>
          </a:xfrm>
          <a:prstGeom prst="rect">
            <a:avLst/>
          </a:prstGeom>
          <a:noFill/>
        </p:spPr>
      </p:pic>
      <p:sp>
        <p:nvSpPr>
          <p:cNvPr id="4" name="Стрелка вправо 3"/>
          <p:cNvSpPr/>
          <p:nvPr/>
        </p:nvSpPr>
        <p:spPr>
          <a:xfrm>
            <a:off x="3995936" y="2204864"/>
            <a:ext cx="2088232" cy="194421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Picture 7" descr="C:\Users\Admin\Desktop\ми-ый-бо-ьшой-па-ец-руки-шаржа-зуба-вверх-30567921.jpg"/>
          <p:cNvPicPr>
            <a:picLocks noChangeAspect="1" noChangeArrowheads="1"/>
          </p:cNvPicPr>
          <p:nvPr/>
        </p:nvPicPr>
        <p:blipFill>
          <a:blip r:embed="rId4" cstate="print"/>
          <a:srcRect b="10589"/>
          <a:stretch>
            <a:fillRect/>
          </a:stretch>
        </p:blipFill>
        <p:spPr bwMode="auto">
          <a:xfrm>
            <a:off x="6228184" y="2348880"/>
            <a:ext cx="2160240" cy="1716356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памятка"/>
          <p:cNvPicPr/>
          <p:nvPr/>
        </p:nvPicPr>
        <p:blipFill>
          <a:blip r:embed="rId2" cstate="print"/>
          <a:srcRect l="3448" r="2586"/>
          <a:stretch>
            <a:fillRect/>
          </a:stretch>
        </p:blipFill>
        <p:spPr bwMode="auto">
          <a:xfrm>
            <a:off x="251520" y="836712"/>
            <a:ext cx="8352928" cy="4896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3275856" y="404664"/>
            <a:ext cx="215001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Мнемотаблица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strips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9" name="Picture 1" descr="C:\Users\LENOVO\Desktop\Проект КОНФЕТА\Фото для проекта\IMG-20181211-WA000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2237" y="332656"/>
            <a:ext cx="3599723" cy="2699792"/>
          </a:xfrm>
          <a:prstGeom prst="rect">
            <a:avLst/>
          </a:prstGeom>
          <a:noFill/>
        </p:spPr>
      </p:pic>
      <p:pic>
        <p:nvPicPr>
          <p:cNvPr id="2050" name="Picture 2" descr="C:\Users\LENOVO\Desktop\Проект КОНФЕТА\Фото для проекта\IMG-20181211-WA001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95736" y="3212976"/>
            <a:ext cx="4512501" cy="3384376"/>
          </a:xfrm>
          <a:prstGeom prst="rect">
            <a:avLst/>
          </a:prstGeom>
          <a:noFill/>
        </p:spPr>
      </p:pic>
      <p:pic>
        <p:nvPicPr>
          <p:cNvPr id="2051" name="Picture 3" descr="C:\Users\LENOVO\Desktop\Проект КОНФЕТА\Фото для проекта\IMG-20181211-WA000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4008" y="332656"/>
            <a:ext cx="3552395" cy="2664296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split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907704" y="332656"/>
            <a:ext cx="6912768" cy="576064"/>
          </a:xfrm>
        </p:spPr>
        <p:txBody>
          <a:bodyPr>
            <a:noAutofit/>
          </a:bodyPr>
          <a:lstStyle/>
          <a:p>
            <a:pPr algn="ctr"/>
            <a:r>
              <a:rPr lang="ru-RU" sz="14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Муниципальное бюджетное дошкольное образовательное учреждение</a:t>
            </a:r>
            <a:r>
              <a:rPr lang="ru-RU" sz="1400" b="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b="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«Детский сад №94«Соенеч</a:t>
            </a:r>
            <a:r>
              <a:rPr lang="ru-RU" sz="14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» НМР РТ</a:t>
            </a:r>
            <a:endParaRPr lang="ru-RU" sz="1400" b="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932040" y="5085184"/>
            <a:ext cx="3960440" cy="1512168"/>
          </a:xfrm>
        </p:spPr>
        <p:txBody>
          <a:bodyPr>
            <a:noAutofit/>
          </a:bodyPr>
          <a:lstStyle/>
          <a:p>
            <a:r>
              <a:rPr lang="ru-RU" sz="14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Руководитель Ахмедова </a:t>
            </a:r>
            <a:r>
              <a:rPr lang="ru-RU" sz="1400" b="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Гульнур</a:t>
            </a:r>
            <a:r>
              <a:rPr lang="ru-RU" sz="14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1400" b="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Миннехановна</a:t>
            </a:r>
            <a:r>
              <a:rPr lang="en-US" sz="14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r>
              <a:rPr lang="ru-RU" sz="14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Воспитанница Сытина Мария Константиновна  </a:t>
            </a:r>
          </a:p>
          <a:p>
            <a:r>
              <a:rPr lang="en-US" sz="14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  </a:t>
            </a:r>
            <a:endParaRPr lang="ru-RU" sz="1400" b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endParaRPr lang="ru-RU" sz="1400" b="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987824" y="2564904"/>
            <a:ext cx="493673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Конфета – сладкая жизнь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Rectangle 1"/>
          <p:cNvSpPr>
            <a:spLocks noChangeArrowheads="1"/>
          </p:cNvSpPr>
          <p:nvPr/>
        </p:nvSpPr>
        <p:spPr bwMode="auto">
          <a:xfrm>
            <a:off x="251520" y="527194"/>
            <a:ext cx="8280920" cy="57861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465513" algn="ctr"/>
              </a:tabLst>
            </a:pP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Актуальность проекта: 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проходя мимо витрин с яркими упаковками конфет, дети часто просят у взрослых купить им эти сладости. А взрослые, покупая такие конфеты, зачастую не задумываются о том, какую пользу или вред они могут принести их детям. Производители конфет используют пищевые красители. Какую тайну несут в себе эти конфеты? Что скрывает яркий фантик? Можно ли такие конфеты употреблять в пищу детям?</a:t>
            </a:r>
            <a:endParaRPr kumimoji="0" lang="ru-RU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465513" algn="ctr"/>
              </a:tabLst>
            </a:pP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Проблема исследования: 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неживая природа</a:t>
            </a: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465513" algn="ctr"/>
              </a:tabLst>
            </a:pP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Предмет исследования: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свойства и качества конфет</a:t>
            </a: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465513" algn="ctr"/>
              </a:tabLst>
            </a:pP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Объект исследования: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конфеты	</a:t>
            </a: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465513" algn="ctr"/>
              </a:tabLst>
            </a:pP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Цель: 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рассмотреть использование конфет человеком и с помощью опытов доказать, что конфета может быть полезной.</a:t>
            </a:r>
          </a:p>
          <a:p>
            <a:pPr indent="450850" algn="just" eaLnBrk="0" fontAlgn="base" hangingPunct="0">
              <a:spcBef>
                <a:spcPct val="0"/>
              </a:spcBef>
              <a:spcAft>
                <a:spcPct val="0"/>
              </a:spcAft>
              <a:tabLst>
                <a:tab pos="3465513" algn="ctr"/>
              </a:tabLst>
            </a:pP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Гипотеза: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в домашних условиях можно проверить качество конфет.</a:t>
            </a:r>
            <a:r>
              <a:rPr lang="ru-RU" sz="2200" b="1" dirty="0">
                <a:latin typeface="Times New Roman" pitchFamily="18" charset="0"/>
                <a:cs typeface="Times New Roman" pitchFamily="18" charset="0"/>
              </a:rPr>
              <a:t> </a:t>
            </a:r>
            <a:endParaRPr lang="en-US" sz="2200" b="1" dirty="0" smtClean="0">
              <a:latin typeface="Times New Roman" pitchFamily="18" charset="0"/>
              <a:cs typeface="Times New Roman" pitchFamily="18" charset="0"/>
            </a:endParaRPr>
          </a:p>
          <a:p>
            <a:pPr indent="450850" algn="just" eaLnBrk="0" fontAlgn="base" hangingPunct="0">
              <a:spcBef>
                <a:spcPct val="0"/>
              </a:spcBef>
              <a:spcAft>
                <a:spcPct val="0"/>
              </a:spcAft>
              <a:tabLst>
                <a:tab pos="3465513" algn="ctr"/>
              </a:tabLst>
            </a:pP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Методы </a:t>
            </a:r>
            <a:r>
              <a:rPr lang="ru-RU" sz="2200" b="1" dirty="0">
                <a:latin typeface="Times New Roman" pitchFamily="18" charset="0"/>
                <a:cs typeface="Times New Roman" pitchFamily="18" charset="0"/>
              </a:rPr>
              <a:t>исследования: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 сбор информации; чтение книг; проведение опытов.</a:t>
            </a: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465513" algn="ctr"/>
              </a:tabLst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59832" y="3356992"/>
            <a:ext cx="2790056" cy="2729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Скругленная прямоугольная выноска 2"/>
          <p:cNvSpPr/>
          <p:nvPr/>
        </p:nvSpPr>
        <p:spPr>
          <a:xfrm>
            <a:off x="1187624" y="1124744"/>
            <a:ext cx="2736304" cy="2160240"/>
          </a:xfrm>
          <a:prstGeom prst="wedgeRoundRectCallou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solidFill>
                  <a:schemeClr val="tx1"/>
                </a:solidFill>
              </a:rPr>
              <a:t>Польза?</a:t>
            </a:r>
            <a:endParaRPr lang="ru-RU" sz="3600" dirty="0">
              <a:solidFill>
                <a:schemeClr val="tx1"/>
              </a:solidFill>
            </a:endParaRPr>
          </a:p>
        </p:txBody>
      </p:sp>
      <p:sp>
        <p:nvSpPr>
          <p:cNvPr id="4" name="Скругленная прямоугольная выноска 3"/>
          <p:cNvSpPr/>
          <p:nvPr/>
        </p:nvSpPr>
        <p:spPr>
          <a:xfrm>
            <a:off x="5580112" y="1196752"/>
            <a:ext cx="2232248" cy="2088232"/>
          </a:xfrm>
          <a:prstGeom prst="wedgeRoundRectCallou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solidFill>
                  <a:schemeClr val="tx1"/>
                </a:solidFill>
              </a:rPr>
              <a:t>ВРЕД ?</a:t>
            </a:r>
            <a:endParaRPr lang="ru-RU" sz="36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59632" y="404664"/>
            <a:ext cx="3795270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Первая кондитерская фабрика</a:t>
            </a:r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436096" y="404664"/>
            <a:ext cx="2672719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Основатель фабрики</a:t>
            </a:r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LENOVO\Desktop\Screenshot_20181212_21002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980728"/>
            <a:ext cx="7112414" cy="5472608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LENOVO\Desktop\Проект КОНФЕТА\Фото для проекта\IMG-20181122-WA002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20005" y="332656"/>
            <a:ext cx="3840427" cy="2880320"/>
          </a:xfrm>
          <a:prstGeom prst="rect">
            <a:avLst/>
          </a:prstGeom>
          <a:noFill/>
        </p:spPr>
      </p:pic>
      <p:pic>
        <p:nvPicPr>
          <p:cNvPr id="1027" name="Picture 3" descr="C:\Users\LENOVO\Desktop\Проект КОНФЕТА\Фото для проекта\IMG-20181122-WA002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3541" y="332656"/>
            <a:ext cx="3840427" cy="2880320"/>
          </a:xfrm>
          <a:prstGeom prst="rect">
            <a:avLst/>
          </a:prstGeom>
          <a:noFill/>
        </p:spPr>
      </p:pic>
      <p:pic>
        <p:nvPicPr>
          <p:cNvPr id="1028" name="Picture 4" descr="C:\Users\LENOVO\Desktop\Проект КОНФЕТА\Фото для проекта\IMG-20181122-WA0021.jpg"/>
          <p:cNvPicPr>
            <a:picLocks noChangeAspect="1" noChangeArrowheads="1"/>
          </p:cNvPicPr>
          <p:nvPr/>
        </p:nvPicPr>
        <p:blipFill>
          <a:blip r:embed="rId4" cstate="print"/>
          <a:srcRect t="19670"/>
          <a:stretch>
            <a:fillRect/>
          </a:stretch>
        </p:blipFill>
        <p:spPr bwMode="auto">
          <a:xfrm>
            <a:off x="1835696" y="3645024"/>
            <a:ext cx="4880992" cy="2940664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69" name="Picture 1" descr="C:\Users\LENOVO\Desktop\Проект КОНФЕТА\Фото для проекта\IMG-20181122-WA0030.jpg"/>
          <p:cNvPicPr>
            <a:picLocks noChangeAspect="1" noChangeArrowheads="1"/>
          </p:cNvPicPr>
          <p:nvPr/>
        </p:nvPicPr>
        <p:blipFill>
          <a:blip r:embed="rId2" cstate="print"/>
          <a:srcRect t="28636" r="15043"/>
          <a:stretch>
            <a:fillRect/>
          </a:stretch>
        </p:blipFill>
        <p:spPr bwMode="auto">
          <a:xfrm>
            <a:off x="4932040" y="1268760"/>
            <a:ext cx="3600400" cy="4032448"/>
          </a:xfrm>
          <a:prstGeom prst="rect">
            <a:avLst/>
          </a:prstGeom>
          <a:noFill/>
        </p:spPr>
      </p:pic>
      <p:pic>
        <p:nvPicPr>
          <p:cNvPr id="7170" name="Picture 2" descr="C:\Users\LENOVO\Desktop\Проект КОНФЕТА\Фото для проекта\IMG-20181122-WA003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476672"/>
            <a:ext cx="4320480" cy="576064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5652120" y="548680"/>
            <a:ext cx="228331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Эксперимент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1.</a:t>
            </a:r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916832"/>
            <a:ext cx="1623669" cy="15887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1979712" y="332656"/>
            <a:ext cx="4536504" cy="72008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/>
                </a:solidFill>
              </a:rPr>
              <a:t>Выводы эксперимента 1</a:t>
            </a:r>
            <a:endParaRPr lang="ru-RU" sz="2000" dirty="0">
              <a:solidFill>
                <a:schemeClr val="tx1"/>
              </a:solidFill>
            </a:endParaRPr>
          </a:p>
        </p:txBody>
      </p:sp>
      <p:sp>
        <p:nvSpPr>
          <p:cNvPr id="4" name="Стрелка вправо 3"/>
          <p:cNvSpPr/>
          <p:nvPr/>
        </p:nvSpPr>
        <p:spPr>
          <a:xfrm>
            <a:off x="1907704" y="2492896"/>
            <a:ext cx="936104" cy="43204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43808" y="1196752"/>
            <a:ext cx="3345160" cy="3345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3568" y="4869160"/>
            <a:ext cx="2160240" cy="1080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3" name="Picture 5" descr="C:\Users\Admin\Desktop\ukke-nastennye-casy-cernyj__0408911_PE570238_S4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635896" y="4365104"/>
            <a:ext cx="2060848" cy="2060848"/>
          </a:xfrm>
          <a:prstGeom prst="rect">
            <a:avLst/>
          </a:prstGeom>
          <a:noFill/>
        </p:spPr>
      </p:pic>
      <p:sp>
        <p:nvSpPr>
          <p:cNvPr id="8" name="Стрелка вправо 7"/>
          <p:cNvSpPr/>
          <p:nvPr/>
        </p:nvSpPr>
        <p:spPr>
          <a:xfrm>
            <a:off x="3059832" y="5229200"/>
            <a:ext cx="504056" cy="43204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трелка вправо 8"/>
          <p:cNvSpPr/>
          <p:nvPr/>
        </p:nvSpPr>
        <p:spPr>
          <a:xfrm>
            <a:off x="6156176" y="2492896"/>
            <a:ext cx="720080" cy="43204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трелка вправо 9"/>
          <p:cNvSpPr/>
          <p:nvPr/>
        </p:nvSpPr>
        <p:spPr>
          <a:xfrm>
            <a:off x="5868144" y="5229200"/>
            <a:ext cx="936104" cy="43204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54" name="Picture 6" descr="C:\Users\Admin\Desktop\zubik-plachet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948264" y="1988840"/>
            <a:ext cx="1728192" cy="1559213"/>
          </a:xfrm>
          <a:prstGeom prst="rect">
            <a:avLst/>
          </a:prstGeom>
          <a:noFill/>
        </p:spPr>
      </p:pic>
      <p:pic>
        <p:nvPicPr>
          <p:cNvPr id="2055" name="Picture 7" descr="C:\Users\Admin\Desktop\ми-ый-бо-ьшой-па-ец-руки-шаржа-зуба-вверх-30567921.jpg"/>
          <p:cNvPicPr>
            <a:picLocks noChangeAspect="1" noChangeArrowheads="1"/>
          </p:cNvPicPr>
          <p:nvPr/>
        </p:nvPicPr>
        <p:blipFill>
          <a:blip r:embed="rId7" cstate="print"/>
          <a:srcRect b="10589"/>
          <a:stretch>
            <a:fillRect/>
          </a:stretch>
        </p:blipFill>
        <p:spPr bwMode="auto">
          <a:xfrm>
            <a:off x="6804248" y="4725144"/>
            <a:ext cx="1581432" cy="125648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5" name="Picture 1" descr="C:\Users\LENOVO\Desktop\Проект КОНФЕТА\Фото для проекта\IMG-20181122-WA0022.jpg"/>
          <p:cNvPicPr>
            <a:picLocks noChangeAspect="1" noChangeArrowheads="1"/>
          </p:cNvPicPr>
          <p:nvPr/>
        </p:nvPicPr>
        <p:blipFill>
          <a:blip r:embed="rId2" cstate="print"/>
          <a:srcRect l="18007" r="13249" b="20000"/>
          <a:stretch>
            <a:fillRect/>
          </a:stretch>
        </p:blipFill>
        <p:spPr bwMode="auto">
          <a:xfrm>
            <a:off x="4788024" y="1628800"/>
            <a:ext cx="3672408" cy="3205279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3347864" y="476672"/>
            <a:ext cx="228331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Эксперимент 2.</a:t>
            </a:r>
            <a:r>
              <a:rPr lang="ru-RU" dirty="0"/>
              <a:t> </a:t>
            </a: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539552" y="1268760"/>
          <a:ext cx="4032448" cy="4901820"/>
        </p:xfrm>
        <a:graphic>
          <a:graphicData uri="http://schemas.openxmlformats.org/drawingml/2006/table">
            <a:tbl>
              <a:tblPr/>
              <a:tblGrid>
                <a:gridCol w="136815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9614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681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95988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>
                          <a:latin typeface="Calibri"/>
                          <a:ea typeface="Calibri"/>
                          <a:cs typeface="Times New Roman"/>
                        </a:rPr>
                        <a:t>Название конфеты </a:t>
                      </a:r>
                    </a:p>
                  </a:txBody>
                  <a:tcPr marL="9525" marR="9525" marT="9525" marB="9525">
                    <a:lnL w="19050" cap="flat" cmpd="sng" algn="ctr">
                      <a:solidFill>
                        <a:srgbClr val="EAEA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EAEA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EAEA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EAEA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 smtClean="0">
                          <a:latin typeface="Calibri"/>
                          <a:ea typeface="Calibri"/>
                          <a:cs typeface="Times New Roman"/>
                        </a:rPr>
                        <a:t> Время   растворения </a:t>
                      </a:r>
                      <a:r>
                        <a:rPr lang="ru-RU" sz="1600" dirty="0">
                          <a:latin typeface="Calibri"/>
                          <a:ea typeface="Calibri"/>
                          <a:cs typeface="Times New Roman"/>
                        </a:rPr>
                        <a:t>в </a:t>
                      </a:r>
                      <a:r>
                        <a:rPr lang="ru-RU" sz="1600" dirty="0" smtClean="0">
                          <a:latin typeface="Calibri"/>
                          <a:ea typeface="Calibri"/>
                          <a:cs typeface="Times New Roman"/>
                        </a:rPr>
                        <a:t> тёплой </a:t>
                      </a:r>
                      <a:r>
                        <a:rPr lang="ru-RU" sz="1600" dirty="0">
                          <a:latin typeface="Calibri"/>
                          <a:ea typeface="Calibri"/>
                          <a:cs typeface="Times New Roman"/>
                        </a:rPr>
                        <a:t>воде </a:t>
                      </a:r>
                    </a:p>
                  </a:txBody>
                  <a:tcPr marL="9525" marR="9525" marT="9525" marB="9525">
                    <a:lnL w="19050" cap="flat" cmpd="sng" algn="ctr">
                      <a:solidFill>
                        <a:srgbClr val="EAEA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EAEA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EAEA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EAEA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 smtClean="0">
                          <a:latin typeface="Calibri"/>
                          <a:ea typeface="Calibri"/>
                          <a:cs typeface="Times New Roman"/>
                        </a:rPr>
                        <a:t> Время  растворения </a:t>
                      </a:r>
                      <a:r>
                        <a:rPr lang="ru-RU" sz="1600" dirty="0">
                          <a:latin typeface="Calibri"/>
                          <a:ea typeface="Calibri"/>
                          <a:cs typeface="Times New Roman"/>
                        </a:rPr>
                        <a:t>в </a:t>
                      </a:r>
                      <a:r>
                        <a:rPr lang="ru-RU" sz="1600" dirty="0" smtClean="0">
                          <a:latin typeface="Calibri"/>
                          <a:ea typeface="Calibri"/>
                          <a:cs typeface="Times New Roman"/>
                        </a:rPr>
                        <a:t> холодной </a:t>
                      </a:r>
                      <a:r>
                        <a:rPr lang="ru-RU" sz="1600" dirty="0">
                          <a:latin typeface="Calibri"/>
                          <a:ea typeface="Calibri"/>
                          <a:cs typeface="Times New Roman"/>
                        </a:rPr>
                        <a:t>воде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rgbClr val="EAEA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EAEA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EAEA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EAEA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0073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>
                          <a:latin typeface="Calibri"/>
                          <a:ea typeface="Calibri"/>
                          <a:cs typeface="Times New Roman"/>
                        </a:rPr>
                        <a:t>Обычная карамель </a:t>
                      </a:r>
                    </a:p>
                  </a:txBody>
                  <a:tcPr marL="9525" marR="9525" marT="9525" marB="9525">
                    <a:lnL w="19050" cap="flat" cmpd="sng" algn="ctr">
                      <a:solidFill>
                        <a:srgbClr val="EAEA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EAEA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EAEA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EAEA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dirty="0" smtClean="0">
                          <a:latin typeface="Calibri"/>
                          <a:ea typeface="Calibri"/>
                          <a:cs typeface="Times New Roman"/>
                        </a:rPr>
                        <a:t>  15 </a:t>
                      </a:r>
                      <a:r>
                        <a:rPr lang="ru-RU" sz="1100" dirty="0">
                          <a:latin typeface="Calibri"/>
                          <a:ea typeface="Calibri"/>
                          <a:cs typeface="Times New Roman"/>
                        </a:rPr>
                        <a:t>минут </a:t>
                      </a:r>
                    </a:p>
                  </a:txBody>
                  <a:tcPr marL="9525" marR="9525" marT="9525" marB="9525">
                    <a:lnL w="19050" cap="flat" cmpd="sng" algn="ctr">
                      <a:solidFill>
                        <a:srgbClr val="EAEA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EAEA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EAEA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EAEA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dirty="0" smtClean="0">
                          <a:latin typeface="Calibri"/>
                          <a:ea typeface="Calibri"/>
                          <a:cs typeface="Times New Roman"/>
                        </a:rPr>
                        <a:t>  30 </a:t>
                      </a:r>
                      <a:r>
                        <a:rPr lang="ru-RU" sz="1100" dirty="0">
                          <a:latin typeface="Calibri"/>
                          <a:ea typeface="Calibri"/>
                          <a:cs typeface="Times New Roman"/>
                        </a:rPr>
                        <a:t>минут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rgbClr val="EAEA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EAEA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EAEA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EAEA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0073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 smtClean="0">
                          <a:latin typeface="Calibri"/>
                          <a:ea typeface="Calibri"/>
                          <a:cs typeface="Times New Roman"/>
                        </a:rPr>
                        <a:t>Леденцовая </a:t>
                      </a:r>
                      <a:r>
                        <a:rPr lang="ru-RU" sz="1600" dirty="0">
                          <a:latin typeface="Calibri"/>
                          <a:ea typeface="Calibri"/>
                          <a:cs typeface="Times New Roman"/>
                        </a:rPr>
                        <a:t>карамель </a:t>
                      </a:r>
                    </a:p>
                  </a:txBody>
                  <a:tcPr marL="9525" marR="9525" marT="9525" marB="9525">
                    <a:lnL w="19050" cap="flat" cmpd="sng" algn="ctr">
                      <a:solidFill>
                        <a:srgbClr val="EAEA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EAEA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EAEA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EAEA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dirty="0" smtClean="0">
                          <a:latin typeface="Calibri"/>
                          <a:ea typeface="Calibri"/>
                          <a:cs typeface="Times New Roman"/>
                        </a:rPr>
                        <a:t>  25 </a:t>
                      </a:r>
                      <a:r>
                        <a:rPr lang="ru-RU" sz="1100" dirty="0">
                          <a:latin typeface="Calibri"/>
                          <a:ea typeface="Calibri"/>
                          <a:cs typeface="Times New Roman"/>
                        </a:rPr>
                        <a:t>минут </a:t>
                      </a:r>
                    </a:p>
                  </a:txBody>
                  <a:tcPr marL="9525" marR="9525" marT="9525" marB="9525">
                    <a:lnL w="19050" cap="flat" cmpd="sng" algn="ctr">
                      <a:solidFill>
                        <a:srgbClr val="EAEA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EAEA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EAEA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EAEA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dirty="0" smtClean="0">
                          <a:latin typeface="Calibri"/>
                          <a:ea typeface="Calibri"/>
                          <a:cs typeface="Times New Roman"/>
                        </a:rPr>
                        <a:t>  1 </a:t>
                      </a:r>
                      <a:r>
                        <a:rPr lang="ru-RU" sz="1100" dirty="0">
                          <a:latin typeface="Calibri"/>
                          <a:ea typeface="Calibri"/>
                          <a:cs typeface="Times New Roman"/>
                        </a:rPr>
                        <a:t>час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rgbClr val="EAEA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EAEA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EAEA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EAEA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5988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 smtClean="0">
                          <a:latin typeface="Calibri"/>
                          <a:ea typeface="Calibri"/>
                          <a:cs typeface="Times New Roman"/>
                        </a:rPr>
                        <a:t>Кислая </a:t>
                      </a:r>
                      <a:r>
                        <a:rPr lang="ru-RU" sz="1600" dirty="0">
                          <a:latin typeface="Calibri"/>
                          <a:ea typeface="Calibri"/>
                          <a:cs typeface="Times New Roman"/>
                        </a:rPr>
                        <a:t>леденцовая карамель с содержанием соды («Шипучка») </a:t>
                      </a:r>
                    </a:p>
                  </a:txBody>
                  <a:tcPr marL="9525" marR="9525" marT="9525" marB="9525">
                    <a:lnL w="19050" cap="flat" cmpd="sng" algn="ctr">
                      <a:solidFill>
                        <a:srgbClr val="EAEA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EAEA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EAEA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EAEA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dirty="0" smtClean="0">
                          <a:latin typeface="Calibri"/>
                          <a:ea typeface="Calibri"/>
                          <a:cs typeface="Times New Roman"/>
                        </a:rPr>
                        <a:t>  12 </a:t>
                      </a:r>
                      <a:r>
                        <a:rPr lang="ru-RU" sz="1100" dirty="0">
                          <a:latin typeface="Calibri"/>
                          <a:ea typeface="Calibri"/>
                          <a:cs typeface="Times New Roman"/>
                        </a:rPr>
                        <a:t>минут </a:t>
                      </a:r>
                    </a:p>
                  </a:txBody>
                  <a:tcPr marL="9525" marR="9525" marT="9525" marB="9525">
                    <a:lnL w="19050" cap="flat" cmpd="sng" algn="ctr">
                      <a:solidFill>
                        <a:srgbClr val="EAEA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EAEA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EAEA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EAEA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dirty="0" smtClean="0">
                          <a:latin typeface="Calibri"/>
                          <a:ea typeface="Calibri"/>
                          <a:cs typeface="Times New Roman"/>
                        </a:rPr>
                        <a:t>  25 </a:t>
                      </a:r>
                      <a:r>
                        <a:rPr lang="ru-RU" sz="1100" dirty="0">
                          <a:latin typeface="Calibri"/>
                          <a:ea typeface="Calibri"/>
                          <a:cs typeface="Times New Roman"/>
                        </a:rPr>
                        <a:t>минут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rgbClr val="EAEA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EAEA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EAEA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EAEA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0073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 smtClean="0">
                          <a:latin typeface="Calibri"/>
                          <a:ea typeface="Calibri"/>
                          <a:cs typeface="Times New Roman"/>
                        </a:rPr>
                        <a:t>Шоколадная </a:t>
                      </a:r>
                      <a:r>
                        <a:rPr lang="ru-RU" sz="1600" dirty="0">
                          <a:latin typeface="Calibri"/>
                          <a:ea typeface="Calibri"/>
                          <a:cs typeface="Times New Roman"/>
                        </a:rPr>
                        <a:t>конфета </a:t>
                      </a:r>
                    </a:p>
                  </a:txBody>
                  <a:tcPr marL="9525" marR="9525" marT="9525" marB="9525">
                    <a:lnL w="19050" cap="flat" cmpd="sng" algn="ctr">
                      <a:solidFill>
                        <a:srgbClr val="EAEA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EAEA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EAEA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EAEA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dirty="0" smtClean="0">
                          <a:latin typeface="Calibri"/>
                          <a:ea typeface="Calibri"/>
                          <a:cs typeface="Times New Roman"/>
                        </a:rPr>
                        <a:t>  6 </a:t>
                      </a:r>
                      <a:r>
                        <a:rPr lang="ru-RU" sz="1100" dirty="0">
                          <a:latin typeface="Calibri"/>
                          <a:ea typeface="Calibri"/>
                          <a:cs typeface="Times New Roman"/>
                        </a:rPr>
                        <a:t>минут </a:t>
                      </a:r>
                    </a:p>
                  </a:txBody>
                  <a:tcPr marL="9525" marR="9525" marT="9525" marB="9525">
                    <a:lnL w="19050" cap="flat" cmpd="sng" algn="ctr">
                      <a:solidFill>
                        <a:srgbClr val="EAEA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EAEA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EAEA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EAEA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dirty="0" smtClean="0">
                          <a:latin typeface="Calibri"/>
                          <a:ea typeface="Calibri"/>
                          <a:cs typeface="Times New Roman"/>
                        </a:rPr>
                        <a:t>  20 </a:t>
                      </a:r>
                      <a:r>
                        <a:rPr lang="ru-RU" sz="1100" dirty="0">
                          <a:latin typeface="Calibri"/>
                          <a:ea typeface="Calibri"/>
                          <a:cs typeface="Times New Roman"/>
                        </a:rPr>
                        <a:t>минут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rgbClr val="EAEA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EAEA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EAEA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EAEA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0073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 smtClean="0">
                          <a:latin typeface="Calibri"/>
                          <a:ea typeface="Calibri"/>
                          <a:cs typeface="Times New Roman"/>
                        </a:rPr>
                        <a:t>Ириска 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>
                    <a:lnL w="19050" cap="flat" cmpd="sng" algn="ctr">
                      <a:solidFill>
                        <a:srgbClr val="EAEA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EAEA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EAEA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EAEA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dirty="0" smtClean="0">
                          <a:latin typeface="Calibri"/>
                          <a:ea typeface="Calibri"/>
                          <a:cs typeface="Times New Roman"/>
                        </a:rPr>
                        <a:t>  10 </a:t>
                      </a:r>
                      <a:r>
                        <a:rPr lang="ru-RU" sz="1100" dirty="0">
                          <a:latin typeface="Calibri"/>
                          <a:ea typeface="Calibri"/>
                          <a:cs typeface="Times New Roman"/>
                        </a:rPr>
                        <a:t>минут </a:t>
                      </a:r>
                    </a:p>
                  </a:txBody>
                  <a:tcPr marL="9525" marR="9525" marT="9525" marB="9525">
                    <a:lnL w="19050" cap="flat" cmpd="sng" algn="ctr">
                      <a:solidFill>
                        <a:srgbClr val="EAEA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EAEA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EAEA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EAEA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dirty="0" smtClean="0">
                          <a:latin typeface="Calibri"/>
                          <a:ea typeface="Calibri"/>
                          <a:cs typeface="Times New Roman"/>
                        </a:rPr>
                        <a:t>  40 </a:t>
                      </a:r>
                      <a:r>
                        <a:rPr lang="ru-RU" sz="1100" dirty="0">
                          <a:latin typeface="Calibri"/>
                          <a:ea typeface="Calibri"/>
                          <a:cs typeface="Times New Roman"/>
                        </a:rPr>
                        <a:t>минут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rgbClr val="EAEA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EAEA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EAEA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EAEA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</p:cSld>
  <p:clrMapOvr>
    <a:masterClrMapping/>
  </p:clrMapOvr>
  <p:transition spd="slow">
    <p:checker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979712" y="332656"/>
            <a:ext cx="4536504" cy="72008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/>
                </a:solidFill>
              </a:rPr>
              <a:t>Выводы эксперимента 2</a:t>
            </a:r>
            <a:endParaRPr lang="ru-RU" sz="2000" dirty="0">
              <a:solidFill>
                <a:schemeClr val="tx1"/>
              </a:solidFill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276872"/>
            <a:ext cx="1623669" cy="15887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люс 5"/>
          <p:cNvSpPr/>
          <p:nvPr/>
        </p:nvSpPr>
        <p:spPr>
          <a:xfrm>
            <a:off x="2123728" y="2564904"/>
            <a:ext cx="1008112" cy="936104"/>
          </a:xfrm>
          <a:prstGeom prst="math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074" name="Picture 2" descr="C:\Users\Admin\Desktop\155a342af2f0bb9-5a342ae703a92---------_crop_1200.jpg"/>
          <p:cNvPicPr>
            <a:picLocks noChangeAspect="1" noChangeArrowheads="1"/>
          </p:cNvPicPr>
          <p:nvPr/>
        </p:nvPicPr>
        <p:blipFill>
          <a:blip r:embed="rId3" cstate="print"/>
          <a:srcRect l="18643" t="13982" r="20766"/>
          <a:stretch>
            <a:fillRect/>
          </a:stretch>
        </p:blipFill>
        <p:spPr bwMode="auto">
          <a:xfrm>
            <a:off x="3635896" y="2060848"/>
            <a:ext cx="1872208" cy="1771915"/>
          </a:xfrm>
          <a:prstGeom prst="rect">
            <a:avLst/>
          </a:prstGeom>
          <a:noFill/>
        </p:spPr>
      </p:pic>
      <p:sp>
        <p:nvSpPr>
          <p:cNvPr id="8" name="Равно 7"/>
          <p:cNvSpPr/>
          <p:nvPr/>
        </p:nvSpPr>
        <p:spPr>
          <a:xfrm>
            <a:off x="5796136" y="2708920"/>
            <a:ext cx="720080" cy="504056"/>
          </a:xfrm>
          <a:prstGeom prst="mathEqua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9" name="Picture 7" descr="C:\Users\Admin\Desktop\ми-ый-бо-ьшой-па-ец-руки-шаржа-зуба-вверх-30567921.jpg"/>
          <p:cNvPicPr>
            <a:picLocks noChangeAspect="1" noChangeArrowheads="1"/>
          </p:cNvPicPr>
          <p:nvPr/>
        </p:nvPicPr>
        <p:blipFill>
          <a:blip r:embed="rId4" cstate="print"/>
          <a:srcRect b="10589"/>
          <a:stretch>
            <a:fillRect/>
          </a:stretch>
        </p:blipFill>
        <p:spPr bwMode="auto">
          <a:xfrm>
            <a:off x="6588224" y="2420888"/>
            <a:ext cx="1581432" cy="125648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441</TotalTime>
  <Words>164</Words>
  <Application>Microsoft Office PowerPoint</Application>
  <PresentationFormat>Экран (4:3)</PresentationFormat>
  <Paragraphs>59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3" baseType="lpstr">
      <vt:lpstr>Arial</vt:lpstr>
      <vt:lpstr>Calibri</vt:lpstr>
      <vt:lpstr>Century Schoolbook</vt:lpstr>
      <vt:lpstr>Times New Roman</vt:lpstr>
      <vt:lpstr>Wingdings</vt:lpstr>
      <vt:lpstr>Wingdings 2</vt:lpstr>
      <vt:lpstr>Эркер</vt:lpstr>
      <vt:lpstr>Муниципальное бюджетное дошкольное образовательное учреждение   «Детский сад №94«Соенеч» НМР РТ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Муниципальное бюджетное дошкольное образовательное учреждение   «Детский сад №94«Соенеч» НМР РТ</vt:lpstr>
    </vt:vector>
  </TitlesOfParts>
  <Company>Reanimator Extreme Edition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МБДОУ  « Детский сад №94«Соенеч»</dc:title>
  <dc:creator>LENOVO</dc:creator>
  <cp:lastModifiedBy>Пользователь</cp:lastModifiedBy>
  <cp:revision>7</cp:revision>
  <dcterms:created xsi:type="dcterms:W3CDTF">2018-12-12T13:53:12Z</dcterms:created>
  <dcterms:modified xsi:type="dcterms:W3CDTF">2022-05-03T16:52:34Z</dcterms:modified>
</cp:coreProperties>
</file>