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14"/>
  </p:notesMasterIdLst>
  <p:sldIdLst>
    <p:sldId id="256" r:id="rId2"/>
    <p:sldId id="264" r:id="rId3"/>
    <p:sldId id="257" r:id="rId4"/>
    <p:sldId id="258" r:id="rId5"/>
    <p:sldId id="259" r:id="rId6"/>
    <p:sldId id="265" r:id="rId7"/>
    <p:sldId id="260" r:id="rId8"/>
    <p:sldId id="263" r:id="rId9"/>
    <p:sldId id="266" r:id="rId10"/>
    <p:sldId id="261" r:id="rId11"/>
    <p:sldId id="267" r:id="rId12"/>
    <p:sldId id="268" r:id="rId13"/>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53" autoAdjust="0"/>
    <p:restoredTop sz="94624" autoAdjust="0"/>
  </p:normalViewPr>
  <p:slideViewPr>
    <p:cSldViewPr>
      <p:cViewPr varScale="1">
        <p:scale>
          <a:sx n="69" d="100"/>
          <a:sy n="69" d="100"/>
        </p:scale>
        <p:origin x="-1380" y="-10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ru-RU"/>
          </a:p>
        </p:txBody>
      </p:sp>
      <p:sp>
        <p:nvSpPr>
          <p:cNvPr id="3" name="Дата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852EC8A-3696-444A-90D9-8B0D2C86C751}" type="datetimeFigureOut">
              <a:rPr lang="ru-RU" smtClean="0"/>
              <a:t>14.12.2019</a:t>
            </a:fld>
            <a:endParaRPr lang="ru-RU"/>
          </a:p>
        </p:txBody>
      </p:sp>
      <p:sp>
        <p:nvSpPr>
          <p:cNvPr id="4" name="Образ слайда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ru-RU"/>
          </a:p>
        </p:txBody>
      </p:sp>
      <p:sp>
        <p:nvSpPr>
          <p:cNvPr id="5" name="Заметки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6" name="Нижний колонтитул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ru-RU"/>
          </a:p>
        </p:txBody>
      </p:sp>
      <p:sp>
        <p:nvSpPr>
          <p:cNvPr id="7" name="Номер слайда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38D9BCB-5A1D-4D89-B809-D72C71CDF2DE}" type="slidenum">
              <a:rPr lang="ru-RU" smtClean="0"/>
              <a:t>‹#›</a:t>
            </a:fld>
            <a:endParaRPr lang="ru-RU"/>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normAutofit/>
          </a:bodyPr>
          <a:lstStyle/>
          <a:p>
            <a:endParaRPr lang="ru-RU" dirty="0"/>
          </a:p>
        </p:txBody>
      </p:sp>
      <p:sp>
        <p:nvSpPr>
          <p:cNvPr id="4" name="Номер слайда 3"/>
          <p:cNvSpPr>
            <a:spLocks noGrp="1"/>
          </p:cNvSpPr>
          <p:nvPr>
            <p:ph type="sldNum" sz="quarter" idx="10"/>
          </p:nvPr>
        </p:nvSpPr>
        <p:spPr/>
        <p:txBody>
          <a:bodyPr/>
          <a:lstStyle/>
          <a:p>
            <a:fld id="{538D9BCB-5A1D-4D89-B809-D72C71CDF2DE}" type="slidenum">
              <a:rPr lang="ru-RU" smtClean="0"/>
              <a:t>1</a:t>
            </a:fld>
            <a:endParaRPr lang="ru-RU"/>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14" name="Заголовок 13"/>
          <p:cNvSpPr>
            <a:spLocks noGrp="1"/>
          </p:cNvSpPr>
          <p:nvPr>
            <p:ph type="ctrTitle"/>
          </p:nvPr>
        </p:nvSpPr>
        <p:spPr>
          <a:xfrm>
            <a:off x="1432560" y="359898"/>
            <a:ext cx="7406640" cy="1472184"/>
          </a:xfrm>
        </p:spPr>
        <p:txBody>
          <a:bodyPr anchor="b"/>
          <a:lstStyle>
            <a:lvl1pPr algn="l">
              <a:defRPr/>
            </a:lvl1pPr>
            <a:extLst/>
          </a:lstStyle>
          <a:p>
            <a:r>
              <a:rPr kumimoji="0" lang="ru-RU" smtClean="0"/>
              <a:t>Образец заголовка</a:t>
            </a:r>
            <a:endParaRPr kumimoji="0" lang="en-US"/>
          </a:p>
        </p:txBody>
      </p:sp>
      <p:sp>
        <p:nvSpPr>
          <p:cNvPr id="22" name="Подзаголовок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ru-RU" smtClean="0"/>
              <a:t>Образец подзаголовка</a:t>
            </a:r>
            <a:endParaRPr kumimoji="0" lang="en-US"/>
          </a:p>
        </p:txBody>
      </p:sp>
      <p:sp>
        <p:nvSpPr>
          <p:cNvPr id="7" name="Дата 6"/>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20" name="Нижний колонтитул 19"/>
          <p:cNvSpPr>
            <a:spLocks noGrp="1"/>
          </p:cNvSpPr>
          <p:nvPr>
            <p:ph type="ftr" sz="quarter" idx="11"/>
          </p:nvPr>
        </p:nvSpPr>
        <p:spPr/>
        <p:txBody>
          <a:bodyPr/>
          <a:lstStyle>
            <a:extLst/>
          </a:lstStyle>
          <a:p>
            <a:endParaRPr lang="ru-RU"/>
          </a:p>
        </p:txBody>
      </p:sp>
      <p:sp>
        <p:nvSpPr>
          <p:cNvPr id="10" name="Номер слайда 9"/>
          <p:cNvSpPr>
            <a:spLocks noGrp="1"/>
          </p:cNvSpPr>
          <p:nvPr>
            <p:ph type="sldNum" sz="quarter" idx="12"/>
          </p:nvPr>
        </p:nvSpPr>
        <p:spPr/>
        <p:txBody>
          <a:bodyPr/>
          <a:lstStyle>
            <a:extLst/>
          </a:lstStyle>
          <a:p>
            <a:fld id="{725C68B6-61C2-468F-89AB-4B9F7531AA68}" type="slidenum">
              <a:rPr lang="ru-RU" smtClean="0"/>
              <a:pPr/>
              <a:t>‹#›</a:t>
            </a:fld>
            <a:endParaRPr lang="ru-RU"/>
          </a:p>
        </p:txBody>
      </p:sp>
      <p:sp>
        <p:nvSpPr>
          <p:cNvPr id="8" name="Овал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Овал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extLs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858000" y="274639"/>
            <a:ext cx="1828800" cy="5851525"/>
          </a:xfrm>
        </p:spPr>
        <p:txBody>
          <a:bodyPr vert="eaVert"/>
          <a:lstStyle>
            <a:extLs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1143000" y="274640"/>
            <a:ext cx="5562600" cy="5851525"/>
          </a:xfrm>
        </p:spPr>
        <p:txBody>
          <a:bodyPr vert="eaVert"/>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extLst/>
          </a:lstStyle>
          <a:p>
            <a:r>
              <a:rPr kumimoji="0" lang="ru-RU" smtClean="0"/>
              <a:t>Образец заголовка</a:t>
            </a:r>
            <a:endParaRPr kumimoji="0" lang="en-US"/>
          </a:p>
        </p:txBody>
      </p:sp>
      <p:sp>
        <p:nvSpPr>
          <p:cNvPr id="3" name="Содержимое 2"/>
          <p:cNvSpPr>
            <a:spLocks noGrp="1"/>
          </p:cNvSpPr>
          <p:nvPr>
            <p:ph idx="1"/>
          </p:nvPr>
        </p:nvSpPr>
        <p:spPr/>
        <p:txBody>
          <a:bodyPr/>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Заголовок раздела">
    <p:spTree>
      <p:nvGrpSpPr>
        <p:cNvPr id="1" name=""/>
        <p:cNvGrpSpPr/>
        <p:nvPr/>
      </p:nvGrpSpPr>
      <p:grpSpPr>
        <a:xfrm>
          <a:off x="0" y="0"/>
          <a:ext cx="0" cy="0"/>
          <a:chOff x="0" y="0"/>
          <a:chExt cx="0" cy="0"/>
        </a:xfrm>
      </p:grpSpPr>
      <p:sp>
        <p:nvSpPr>
          <p:cNvPr id="7" name="Прямоугольник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Заголовок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ru-RU" smtClean="0"/>
              <a:t>Образец заголовка</a:t>
            </a:r>
            <a:endParaRPr kumimoji="0" lang="en-US"/>
          </a:p>
        </p:txBody>
      </p:sp>
      <p:sp>
        <p:nvSpPr>
          <p:cNvPr id="3" name="Текст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ru-RU" smtClean="0"/>
              <a:t>Образец текста</a:t>
            </a:r>
          </a:p>
        </p:txBody>
      </p:sp>
      <p:sp>
        <p:nvSpPr>
          <p:cNvPr id="4" name="Дата 3"/>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
        <p:nvSpPr>
          <p:cNvPr id="10" name="Прямоугольник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Овал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Овал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435608" y="274320"/>
            <a:ext cx="7498080" cy="1143000"/>
          </a:xfrm>
        </p:spPr>
        <p:txBody>
          <a:bodyPr/>
          <a:lstStyle>
            <a:extLst/>
          </a:lstStyle>
          <a:p>
            <a:r>
              <a:rPr kumimoji="0" lang="ru-RU" smtClean="0"/>
              <a:t>Образец заголовка</a:t>
            </a:r>
            <a:endParaRPr kumimoji="0" lang="en-US"/>
          </a:p>
        </p:txBody>
      </p:sp>
      <p:sp>
        <p:nvSpPr>
          <p:cNvPr id="3" name="Содержимое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Содержимое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6" name="Нижний колонтитул 5"/>
          <p:cNvSpPr>
            <a:spLocks noGrp="1"/>
          </p:cNvSpPr>
          <p:nvPr>
            <p:ph type="ftr" sz="quarter" idx="11"/>
          </p:nvPr>
        </p:nvSpPr>
        <p:spPr/>
        <p:txBody>
          <a:bodyPr/>
          <a:lstStyle>
            <a:extLst/>
          </a:lstStyle>
          <a:p>
            <a:endParaRPr lang="ru-RU"/>
          </a:p>
        </p:txBody>
      </p:sp>
      <p:sp>
        <p:nvSpPr>
          <p:cNvPr id="7" name="Номер слайда 6"/>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ru-RU" smtClean="0"/>
              <a:t>Образец заголовка</a:t>
            </a:r>
            <a:endParaRPr kumimoji="0" lang="en-US"/>
          </a:p>
        </p:txBody>
      </p:sp>
      <p:sp>
        <p:nvSpPr>
          <p:cNvPr id="3" name="Текст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ru-RU" smtClean="0"/>
              <a:t>Образец текста</a:t>
            </a:r>
          </a:p>
        </p:txBody>
      </p:sp>
      <p:sp>
        <p:nvSpPr>
          <p:cNvPr id="5" name="Содержимое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6" name="Содержимое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7" name="Дата 6"/>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8" name="Нижний колонтитул 7"/>
          <p:cNvSpPr>
            <a:spLocks noGrp="1"/>
          </p:cNvSpPr>
          <p:nvPr>
            <p:ph type="ftr" sz="quarter" idx="11"/>
          </p:nvPr>
        </p:nvSpPr>
        <p:spPr/>
        <p:txBody>
          <a:bodyPr/>
          <a:lstStyle>
            <a:extLst/>
          </a:lstStyle>
          <a:p>
            <a:endParaRPr lang="ru-RU"/>
          </a:p>
        </p:txBody>
      </p:sp>
      <p:sp>
        <p:nvSpPr>
          <p:cNvPr id="9" name="Номер слайда 8"/>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435608" y="274320"/>
            <a:ext cx="7498080" cy="1143000"/>
          </a:xfrm>
        </p:spPr>
        <p:txBody>
          <a:bodyPr anchor="ctr"/>
          <a:lstStyle>
            <a:extLst/>
          </a:lstStyle>
          <a:p>
            <a:r>
              <a:rPr kumimoji="0" lang="ru-RU" smtClean="0"/>
              <a:t>Образец заголовка</a:t>
            </a:r>
            <a:endParaRPr kumimoji="0" lang="en-US"/>
          </a:p>
        </p:txBody>
      </p:sp>
      <p:sp>
        <p:nvSpPr>
          <p:cNvPr id="3" name="Дата 2"/>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4" name="Нижний колонтитул 3"/>
          <p:cNvSpPr>
            <a:spLocks noGrp="1"/>
          </p:cNvSpPr>
          <p:nvPr>
            <p:ph type="ftr" sz="quarter" idx="11"/>
          </p:nvPr>
        </p:nvSpPr>
        <p:spPr/>
        <p:txBody>
          <a:bodyPr/>
          <a:lstStyle>
            <a:extLst/>
          </a:lstStyle>
          <a:p>
            <a:endParaRPr lang="ru-RU"/>
          </a:p>
        </p:txBody>
      </p:sp>
      <p:sp>
        <p:nvSpPr>
          <p:cNvPr id="5" name="Номер слайда 4"/>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Пустой слайд">
    <p:spTree>
      <p:nvGrpSpPr>
        <p:cNvPr id="1" name=""/>
        <p:cNvGrpSpPr/>
        <p:nvPr/>
      </p:nvGrpSpPr>
      <p:grpSpPr>
        <a:xfrm>
          <a:off x="0" y="0"/>
          <a:ext cx="0" cy="0"/>
          <a:chOff x="0" y="0"/>
          <a:chExt cx="0" cy="0"/>
        </a:xfrm>
      </p:grpSpPr>
      <p:sp>
        <p:nvSpPr>
          <p:cNvPr id="5" name="Прямоугольник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Дата 1"/>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3" name="Нижний колонтитул 2"/>
          <p:cNvSpPr>
            <a:spLocks noGrp="1"/>
          </p:cNvSpPr>
          <p:nvPr>
            <p:ph type="ftr" sz="quarter" idx="11"/>
          </p:nvPr>
        </p:nvSpPr>
        <p:spPr/>
        <p:txBody>
          <a:bodyPr/>
          <a:lstStyle>
            <a:extLst/>
          </a:lstStyle>
          <a:p>
            <a:endParaRPr lang="ru-RU"/>
          </a:p>
        </p:txBody>
      </p:sp>
      <p:sp>
        <p:nvSpPr>
          <p:cNvPr id="4" name="Номер слайда 3"/>
          <p:cNvSpPr>
            <a:spLocks noGrp="1"/>
          </p:cNvSpPr>
          <p:nvPr>
            <p:ph type="sldNum" sz="quarter" idx="12"/>
          </p:nvPr>
        </p:nvSpPr>
        <p:spPr/>
        <p:txBody>
          <a:bodyPr/>
          <a:lstStyle>
            <a:extLst/>
          </a:lstStyle>
          <a:p>
            <a:fld id="{725C68B6-61C2-468F-89AB-4B9F7531AA68}" type="slidenum">
              <a:rPr lang="ru-RU" smtClean="0"/>
              <a:pPr/>
              <a:t>‹#›</a:t>
            </a:fld>
            <a:endParaRPr lang="ru-RU"/>
          </a:p>
        </p:txBody>
      </p:sp>
      <p:sp>
        <p:nvSpPr>
          <p:cNvPr id="6" name="Прямоугольник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ru-RU" smtClean="0"/>
              <a:t>Образец заголовка</a:t>
            </a:r>
            <a:endParaRPr kumimoji="0" lang="en-US"/>
          </a:p>
        </p:txBody>
      </p:sp>
      <p:sp>
        <p:nvSpPr>
          <p:cNvPr id="3" name="Текст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ru-RU" smtClean="0"/>
              <a:t>Образец текста</a:t>
            </a:r>
          </a:p>
        </p:txBody>
      </p:sp>
      <p:sp>
        <p:nvSpPr>
          <p:cNvPr id="4" name="Содержимое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6" name="Нижний колонтитул 5"/>
          <p:cNvSpPr>
            <a:spLocks noGrp="1"/>
          </p:cNvSpPr>
          <p:nvPr>
            <p:ph type="ftr" sz="quarter" idx="11"/>
          </p:nvPr>
        </p:nvSpPr>
        <p:spPr/>
        <p:txBody>
          <a:bodyPr/>
          <a:lstStyle>
            <a:extLst/>
          </a:lstStyle>
          <a:p>
            <a:endParaRPr lang="ru-RU"/>
          </a:p>
        </p:txBody>
      </p:sp>
      <p:sp>
        <p:nvSpPr>
          <p:cNvPr id="7" name="Номер слайда 6"/>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ru-RU" smtClean="0"/>
              <a:t>Образец заголовка</a:t>
            </a:r>
            <a:endParaRPr kumimoji="0" lang="en-US"/>
          </a:p>
        </p:txBody>
      </p:sp>
      <p:sp>
        <p:nvSpPr>
          <p:cNvPr id="5" name="Дата 4"/>
          <p:cNvSpPr>
            <a:spLocks noGrp="1"/>
          </p:cNvSpPr>
          <p:nvPr>
            <p:ph type="dt" sz="half" idx="10"/>
          </p:nvPr>
        </p:nvSpPr>
        <p:spPr/>
        <p:txBody>
          <a:bodyPr/>
          <a:lstStyle>
            <a:extLst/>
          </a:lstStyle>
          <a:p>
            <a:fld id="{5B106E36-FD25-4E2D-B0AA-010F637433A0}" type="datetimeFigureOut">
              <a:rPr lang="ru-RU" smtClean="0"/>
              <a:pPr/>
              <a:t>14.12.2019</a:t>
            </a:fld>
            <a:endParaRPr lang="ru-RU"/>
          </a:p>
        </p:txBody>
      </p:sp>
      <p:sp>
        <p:nvSpPr>
          <p:cNvPr id="6" name="Нижний колонтитул 5"/>
          <p:cNvSpPr>
            <a:spLocks noGrp="1"/>
          </p:cNvSpPr>
          <p:nvPr>
            <p:ph type="ftr" sz="quarter" idx="11"/>
          </p:nvPr>
        </p:nvSpPr>
        <p:spPr/>
        <p:txBody>
          <a:bodyPr/>
          <a:lstStyle>
            <a:extLst/>
          </a:lstStyle>
          <a:p>
            <a:endParaRPr lang="ru-RU"/>
          </a:p>
        </p:txBody>
      </p:sp>
      <p:sp>
        <p:nvSpPr>
          <p:cNvPr id="7" name="Номер слайда 6"/>
          <p:cNvSpPr>
            <a:spLocks noGrp="1"/>
          </p:cNvSpPr>
          <p:nvPr>
            <p:ph type="sldNum" sz="quarter" idx="12"/>
          </p:nvPr>
        </p:nvSpPr>
        <p:spPr/>
        <p:txBody>
          <a:bodyPr/>
          <a:lstStyle>
            <a:extLst/>
          </a:lstStyle>
          <a:p>
            <a:fld id="{725C68B6-61C2-468F-89AB-4B9F7531AA68}" type="slidenum">
              <a:rPr lang="ru-RU" smtClean="0"/>
              <a:pPr/>
              <a:t>‹#›</a:t>
            </a:fld>
            <a:endParaRPr lang="ru-RU"/>
          </a:p>
        </p:txBody>
      </p:sp>
      <p:sp>
        <p:nvSpPr>
          <p:cNvPr id="8" name="Прямоугольник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extLst/>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Рисунок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ru-RU" smtClean="0"/>
              <a:t>Вставка рисунка</a:t>
            </a:r>
            <a:endParaRPr kumimoji="0" lang="en-US" dirty="0"/>
          </a:p>
        </p:txBody>
      </p:sp>
      <p:sp>
        <p:nvSpPr>
          <p:cNvPr id="9" name="Блок-схема: процесс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Блок-схема: процесс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 name="Текст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ru-RU" smtClean="0"/>
              <a:t>Образец текста</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Пирог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Овал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Кольцо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2" name="Прямоугольник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Заголовок 4"/>
          <p:cNvSpPr>
            <a:spLocks noGrp="1"/>
          </p:cNvSpPr>
          <p:nvPr>
            <p:ph type="title"/>
          </p:nvPr>
        </p:nvSpPr>
        <p:spPr>
          <a:xfrm>
            <a:off x="1435608" y="274638"/>
            <a:ext cx="7498080" cy="1143000"/>
          </a:xfrm>
          <a:prstGeom prst="rect">
            <a:avLst/>
          </a:prstGeom>
        </p:spPr>
        <p:txBody>
          <a:bodyPr anchor="ctr">
            <a:normAutofit/>
          </a:bodyPr>
          <a:lstStyle>
            <a:extLst/>
          </a:lstStyle>
          <a:p>
            <a:r>
              <a:rPr kumimoji="0" lang="ru-RU" smtClean="0"/>
              <a:t>Образец заголовка</a:t>
            </a:r>
            <a:endParaRPr kumimoji="0" lang="en-US"/>
          </a:p>
        </p:txBody>
      </p:sp>
      <p:sp>
        <p:nvSpPr>
          <p:cNvPr id="9" name="Текст 8"/>
          <p:cNvSpPr>
            <a:spLocks noGrp="1"/>
          </p:cNvSpPr>
          <p:nvPr>
            <p:ph type="body" idx="1"/>
          </p:nvPr>
        </p:nvSpPr>
        <p:spPr>
          <a:xfrm>
            <a:off x="1435608" y="1447800"/>
            <a:ext cx="7498080" cy="4800600"/>
          </a:xfrm>
          <a:prstGeom prst="rect">
            <a:avLst/>
          </a:prstGeom>
        </p:spPr>
        <p:txBody>
          <a:bodyPr>
            <a:normAutofit/>
          </a:bodyPr>
          <a:lstStyle>
            <a:extLst/>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24" name="Дата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5B106E36-FD25-4E2D-B0AA-010F637433A0}" type="datetimeFigureOut">
              <a:rPr lang="ru-RU" smtClean="0"/>
              <a:pPr/>
              <a:t>14.12.2019</a:t>
            </a:fld>
            <a:endParaRPr lang="ru-RU"/>
          </a:p>
        </p:txBody>
      </p:sp>
      <p:sp>
        <p:nvSpPr>
          <p:cNvPr id="10" name="Нижний колонтитул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ru-RU"/>
          </a:p>
        </p:txBody>
      </p:sp>
      <p:sp>
        <p:nvSpPr>
          <p:cNvPr id="22" name="Номер слайда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725C68B6-61C2-468F-89AB-4B9F7531AA68}" type="slidenum">
              <a:rPr lang="ru-RU" smtClean="0"/>
              <a:pPr/>
              <a:t>‹#›</a:t>
            </a:fld>
            <a:endParaRPr lang="ru-RU"/>
          </a:p>
        </p:txBody>
      </p:sp>
      <p:sp>
        <p:nvSpPr>
          <p:cNvPr id="15" name="Прямоугольник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l" rtl="0"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l" rtl="0"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l" rtl="0"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l" rtl="0"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l" rtl="0"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l" rtl="0"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p:txBody>
          <a:bodyPr>
            <a:normAutofit/>
          </a:bodyPr>
          <a:lstStyle/>
          <a:p>
            <a:r>
              <a:rPr lang="ru-RU" sz="2800" dirty="0" smtClean="0">
                <a:latin typeface="Times New Roman" pitchFamily="18" charset="0"/>
                <a:cs typeface="Times New Roman" pitchFamily="18" charset="0"/>
              </a:rPr>
              <a:t>Формирование информационной грамотности  у студентов Уфимского политехнического колледжа</a:t>
            </a:r>
            <a:endParaRPr lang="ru-RU" sz="2800" dirty="0">
              <a:latin typeface="Times New Roman" pitchFamily="18" charset="0"/>
              <a:cs typeface="Times New Roman" pitchFamily="18" charset="0"/>
            </a:endParaRPr>
          </a:p>
        </p:txBody>
      </p:sp>
      <p:sp>
        <p:nvSpPr>
          <p:cNvPr id="3" name="Подзаголовок 2"/>
          <p:cNvSpPr>
            <a:spLocks noGrp="1"/>
          </p:cNvSpPr>
          <p:nvPr>
            <p:ph type="subTitle" idx="1"/>
          </p:nvPr>
        </p:nvSpPr>
        <p:spPr>
          <a:xfrm>
            <a:off x="1835696" y="3886200"/>
            <a:ext cx="6624736" cy="1752600"/>
          </a:xfrm>
        </p:spPr>
        <p:txBody>
          <a:bodyPr/>
          <a:lstStyle/>
          <a:p>
            <a:pPr algn="l"/>
            <a:r>
              <a:rPr lang="ru-RU" dirty="0" smtClean="0">
                <a:solidFill>
                  <a:schemeClr val="tx1"/>
                </a:solidFill>
                <a:latin typeface="Times New Roman" pitchFamily="18" charset="0"/>
                <a:cs typeface="Times New Roman" pitchFamily="18" charset="0"/>
              </a:rPr>
              <a:t>Работу выполнила</a:t>
            </a:r>
            <a:r>
              <a:rPr lang="en-US" dirty="0" smtClean="0">
                <a:solidFill>
                  <a:schemeClr val="tx1"/>
                </a:solidFill>
                <a:latin typeface="Times New Roman" pitchFamily="18" charset="0"/>
                <a:cs typeface="Times New Roman" pitchFamily="18" charset="0"/>
              </a:rPr>
              <a:t>: </a:t>
            </a:r>
            <a:r>
              <a:rPr lang="ru-RU" dirty="0" smtClean="0">
                <a:solidFill>
                  <a:schemeClr val="tx1"/>
                </a:solidFill>
                <a:latin typeface="Times New Roman" pitchFamily="18" charset="0"/>
                <a:cs typeface="Times New Roman" pitchFamily="18" charset="0"/>
              </a:rPr>
              <a:t>преподаватель,  Курбанова Э.М.</a:t>
            </a:r>
            <a:endParaRPr lang="ru-RU" dirty="0">
              <a:solidFill>
                <a:schemeClr val="tx1"/>
              </a:solidFill>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биография </a:t>
            </a:r>
            <a:endParaRPr lang="ru-RU" dirty="0">
              <a:latin typeface="Times New Roman" pitchFamily="18" charset="0"/>
              <a:cs typeface="Times New Roman" pitchFamily="18" charset="0"/>
            </a:endParaRPr>
          </a:p>
        </p:txBody>
      </p:sp>
      <p:sp>
        <p:nvSpPr>
          <p:cNvPr id="3" name="Содержимое 2"/>
          <p:cNvSpPr>
            <a:spLocks noGrp="1"/>
          </p:cNvSpPr>
          <p:nvPr>
            <p:ph idx="1"/>
          </p:nvPr>
        </p:nvSpPr>
        <p:spPr/>
        <p:txBody>
          <a:bodyPr>
            <a:noAutofit/>
          </a:bodyPr>
          <a:lstStyle/>
          <a:p>
            <a:r>
              <a:rPr lang="ru-RU" sz="1600" b="1" dirty="0" smtClean="0">
                <a:latin typeface="Times New Roman" pitchFamily="18" charset="0"/>
                <a:cs typeface="Times New Roman" pitchFamily="18" charset="0"/>
              </a:rPr>
              <a:t>Цель</a:t>
            </a:r>
            <a:r>
              <a:rPr lang="ru-RU" sz="1600" b="1" dirty="0" smtClean="0">
                <a:latin typeface="Times New Roman" pitchFamily="18" charset="0"/>
                <a:cs typeface="Times New Roman" pitchFamily="18" charset="0"/>
              </a:rPr>
              <a:t>: </a:t>
            </a:r>
            <a:r>
              <a:rPr lang="ru-RU" sz="1600" dirty="0" smtClean="0">
                <a:latin typeface="Times New Roman" pitchFamily="18" charset="0"/>
                <a:cs typeface="Times New Roman" pitchFamily="18" charset="0"/>
              </a:rPr>
              <a:t>научить учеников осознавать трансформацию их модели использования </a:t>
            </a:r>
            <a:r>
              <a:rPr lang="ru-RU" sz="1600" dirty="0" err="1" smtClean="0">
                <a:latin typeface="Times New Roman" pitchFamily="18" charset="0"/>
                <a:cs typeface="Times New Roman" pitchFamily="18" charset="0"/>
              </a:rPr>
              <a:t>медиа</a:t>
            </a:r>
            <a:r>
              <a:rPr lang="ru-RU" sz="1600" dirty="0" smtClean="0">
                <a:latin typeface="Times New Roman" pitchFamily="18" charset="0"/>
                <a:cs typeface="Times New Roman" pitchFamily="18" charset="0"/>
              </a:rPr>
              <a:t> и формирование навыков МИГ. </a:t>
            </a:r>
            <a:endParaRPr lang="ru-RU" sz="1600" dirty="0" smtClean="0">
              <a:latin typeface="Times New Roman" pitchFamily="18" charset="0"/>
              <a:cs typeface="Times New Roman" pitchFamily="18" charset="0"/>
            </a:endParaRPr>
          </a:p>
          <a:p>
            <a:r>
              <a:rPr lang="ru-RU" sz="1600" dirty="0" smtClean="0">
                <a:latin typeface="Times New Roman" pitchFamily="18" charset="0"/>
                <a:cs typeface="Times New Roman" pitchFamily="18" charset="0"/>
              </a:rPr>
              <a:t>Ученики </a:t>
            </a:r>
            <a:r>
              <a:rPr lang="ru-RU" sz="1600" dirty="0" smtClean="0">
                <a:latin typeface="Times New Roman" pitchFamily="18" charset="0"/>
                <a:cs typeface="Times New Roman" pitchFamily="18" charset="0"/>
              </a:rPr>
              <a:t>выполняют </a:t>
            </a:r>
            <a:r>
              <a:rPr lang="ru-RU" sz="1600" dirty="0" smtClean="0">
                <a:latin typeface="Times New Roman" pitchFamily="18" charset="0"/>
                <a:cs typeface="Times New Roman" pitchFamily="18" charset="0"/>
              </a:rPr>
              <a:t>задание</a:t>
            </a:r>
            <a:r>
              <a:rPr lang="ru-RU" sz="1600" dirty="0" smtClean="0">
                <a:latin typeface="Times New Roman" pitchFamily="18" charset="0"/>
                <a:cs typeface="Times New Roman" pitchFamily="18" charset="0"/>
              </a:rPr>
              <a:t>: подготовить </a:t>
            </a:r>
            <a:r>
              <a:rPr lang="ru-RU" sz="1600" dirty="0" smtClean="0">
                <a:latin typeface="Times New Roman" pitchFamily="18" charset="0"/>
                <a:cs typeface="Times New Roman" pitchFamily="18" charset="0"/>
              </a:rPr>
              <a:t> доклад содержащее </a:t>
            </a:r>
            <a:r>
              <a:rPr lang="ru-RU" sz="1600" dirty="0" smtClean="0">
                <a:latin typeface="Times New Roman" pitchFamily="18" charset="0"/>
                <a:cs typeface="Times New Roman" pitchFamily="18" charset="0"/>
              </a:rPr>
              <a:t>ответы на следующие вопросы (ученики могут расспросить своих родителей, чтобы получить больше информации): </a:t>
            </a:r>
            <a:endParaRPr lang="ru-RU" sz="1600" dirty="0" smtClean="0">
              <a:latin typeface="Times New Roman" pitchFamily="18" charset="0"/>
              <a:cs typeface="Times New Roman" pitchFamily="18" charset="0"/>
            </a:endParaRPr>
          </a:p>
          <a:p>
            <a:r>
              <a:rPr lang="ru-RU" sz="1600" dirty="0" smtClean="0">
                <a:latin typeface="Times New Roman" pitchFamily="18" charset="0"/>
                <a:cs typeface="Times New Roman" pitchFamily="18" charset="0"/>
              </a:rPr>
              <a:t>Какой </a:t>
            </a:r>
            <a:r>
              <a:rPr lang="ru-RU" sz="1600" dirty="0" smtClean="0">
                <a:latin typeface="Times New Roman" pitchFamily="18" charset="0"/>
                <a:cs typeface="Times New Roman" pitchFamily="18" charset="0"/>
              </a:rPr>
              <a:t>вид </a:t>
            </a:r>
            <a:r>
              <a:rPr lang="ru-RU" sz="1600" dirty="0" err="1" smtClean="0">
                <a:latin typeface="Times New Roman" pitchFamily="18" charset="0"/>
                <a:cs typeface="Times New Roman" pitchFamily="18" charset="0"/>
              </a:rPr>
              <a:t>медиа</a:t>
            </a:r>
            <a:r>
              <a:rPr lang="ru-RU" sz="1600" dirty="0" smtClean="0">
                <a:latin typeface="Times New Roman" pitchFamily="18" charset="0"/>
                <a:cs typeface="Times New Roman" pitchFamily="18" charset="0"/>
              </a:rPr>
              <a:t> был первым в вашей жизни</a:t>
            </a:r>
            <a:r>
              <a:rPr lang="ru-RU" sz="1600" dirty="0" smtClean="0">
                <a:latin typeface="Times New Roman" pitchFamily="18" charset="0"/>
                <a:cs typeface="Times New Roman" pitchFamily="18" charset="0"/>
              </a:rPr>
              <a:t>?</a:t>
            </a:r>
          </a:p>
          <a:p>
            <a:r>
              <a:rPr lang="ru-RU" sz="1600" dirty="0" smtClean="0">
                <a:latin typeface="Times New Roman" pitchFamily="18" charset="0"/>
                <a:cs typeface="Times New Roman" pitchFamily="18" charset="0"/>
              </a:rPr>
              <a:t> Каковы </a:t>
            </a:r>
            <a:r>
              <a:rPr lang="ru-RU" sz="1600" dirty="0" smtClean="0">
                <a:latin typeface="Times New Roman" pitchFamily="18" charset="0"/>
                <a:cs typeface="Times New Roman" pitchFamily="18" charset="0"/>
              </a:rPr>
              <a:t>ваши первые воспоминания, связанные с </a:t>
            </a:r>
            <a:r>
              <a:rPr lang="ru-RU" sz="1600" dirty="0" err="1" smtClean="0">
                <a:latin typeface="Times New Roman" pitchFamily="18" charset="0"/>
                <a:cs typeface="Times New Roman" pitchFamily="18" charset="0"/>
              </a:rPr>
              <a:t>медиа</a:t>
            </a:r>
            <a:r>
              <a:rPr lang="ru-RU" sz="1600" dirty="0" smtClean="0">
                <a:latin typeface="Times New Roman" pitchFamily="18" charset="0"/>
                <a:cs typeface="Times New Roman" pitchFamily="18" charset="0"/>
              </a:rPr>
              <a:t>? </a:t>
            </a:r>
          </a:p>
          <a:p>
            <a:r>
              <a:rPr lang="ru-RU" sz="1600" dirty="0" smtClean="0">
                <a:latin typeface="Times New Roman" pitchFamily="18" charset="0"/>
                <a:cs typeface="Times New Roman" pitchFamily="18" charset="0"/>
              </a:rPr>
              <a:t>МОДУЛЬ </a:t>
            </a:r>
            <a:r>
              <a:rPr lang="ru-RU" sz="1600" dirty="0" smtClean="0">
                <a:latin typeface="Times New Roman" pitchFamily="18" charset="0"/>
                <a:cs typeface="Times New Roman" pitchFamily="18" charset="0"/>
              </a:rPr>
              <a:t>1: Понимание </a:t>
            </a:r>
            <a:r>
              <a:rPr lang="ru-RU" sz="1600" dirty="0" err="1" smtClean="0">
                <a:latin typeface="Times New Roman" pitchFamily="18" charset="0"/>
                <a:cs typeface="Times New Roman" pitchFamily="18" charset="0"/>
              </a:rPr>
              <a:t>медийной</a:t>
            </a:r>
            <a:r>
              <a:rPr lang="ru-RU" sz="1600" dirty="0" smtClean="0">
                <a:latin typeface="Times New Roman" pitchFamily="18" charset="0"/>
                <a:cs typeface="Times New Roman" pitchFamily="18" charset="0"/>
              </a:rPr>
              <a:t> и информационной грамотности </a:t>
            </a:r>
            <a:endParaRPr lang="ru-RU" sz="1600" dirty="0" smtClean="0">
              <a:latin typeface="Times New Roman" pitchFamily="18" charset="0"/>
              <a:cs typeface="Times New Roman" pitchFamily="18" charset="0"/>
            </a:endParaRPr>
          </a:p>
          <a:p>
            <a:r>
              <a:rPr lang="ru-RU" sz="1600" dirty="0" smtClean="0">
                <a:latin typeface="Times New Roman" pitchFamily="18" charset="0"/>
                <a:cs typeface="Times New Roman" pitchFamily="18" charset="0"/>
              </a:rPr>
              <a:t> </a:t>
            </a:r>
            <a:r>
              <a:rPr lang="ru-RU" sz="1600" dirty="0" smtClean="0">
                <a:latin typeface="Times New Roman" pitchFamily="18" charset="0"/>
                <a:cs typeface="Times New Roman" pitchFamily="18" charset="0"/>
              </a:rPr>
              <a:t>Когда вы научились читать? </a:t>
            </a:r>
            <a:endParaRPr lang="ru-RU" sz="1600" dirty="0" smtClean="0">
              <a:latin typeface="Times New Roman" pitchFamily="18" charset="0"/>
              <a:cs typeface="Times New Roman" pitchFamily="18" charset="0"/>
            </a:endParaRPr>
          </a:p>
          <a:p>
            <a:r>
              <a:rPr lang="ru-RU" sz="1600" dirty="0" smtClean="0">
                <a:latin typeface="Times New Roman" pitchFamily="18" charset="0"/>
                <a:cs typeface="Times New Roman" pitchFamily="18" charset="0"/>
              </a:rPr>
              <a:t>Когда </a:t>
            </a:r>
            <a:r>
              <a:rPr lang="ru-RU" sz="1600" dirty="0" smtClean="0">
                <a:latin typeface="Times New Roman" pitchFamily="18" charset="0"/>
                <a:cs typeface="Times New Roman" pitchFamily="18" charset="0"/>
              </a:rPr>
              <a:t>вы сделали первую фотографию? </a:t>
            </a:r>
            <a:endParaRPr lang="ru-RU" sz="1600" dirty="0" smtClean="0">
              <a:latin typeface="Times New Roman" pitchFamily="18" charset="0"/>
              <a:cs typeface="Times New Roman" pitchFamily="18" charset="0"/>
            </a:endParaRPr>
          </a:p>
          <a:p>
            <a:r>
              <a:rPr lang="ru-RU" sz="1600" dirty="0" smtClean="0">
                <a:latin typeface="Times New Roman" pitchFamily="18" charset="0"/>
                <a:cs typeface="Times New Roman" pitchFamily="18" charset="0"/>
              </a:rPr>
              <a:t>Когда </a:t>
            </a:r>
            <a:r>
              <a:rPr lang="ru-RU" sz="1600" dirty="0" smtClean="0">
                <a:latin typeface="Times New Roman" pitchFamily="18" charset="0"/>
                <a:cs typeface="Times New Roman" pitchFamily="18" charset="0"/>
              </a:rPr>
              <a:t>вы впервые использовали Интернет? </a:t>
            </a:r>
            <a:endParaRPr lang="ru-RU" sz="1600" dirty="0" smtClean="0">
              <a:latin typeface="Times New Roman" pitchFamily="18" charset="0"/>
              <a:cs typeface="Times New Roman" pitchFamily="18" charset="0"/>
            </a:endParaRPr>
          </a:p>
          <a:p>
            <a:r>
              <a:rPr lang="ru-RU" sz="1600" dirty="0" smtClean="0">
                <a:latin typeface="Times New Roman" pitchFamily="18" charset="0"/>
                <a:cs typeface="Times New Roman" pitchFamily="18" charset="0"/>
              </a:rPr>
              <a:t> </a:t>
            </a:r>
            <a:r>
              <a:rPr lang="ru-RU" sz="1600" dirty="0" smtClean="0">
                <a:latin typeface="Times New Roman" pitchFamily="18" charset="0"/>
                <a:cs typeface="Times New Roman" pitchFamily="18" charset="0"/>
              </a:rPr>
              <a:t>Кто научил вас использовать </a:t>
            </a:r>
            <a:r>
              <a:rPr lang="ru-RU" sz="1600" dirty="0" err="1" smtClean="0">
                <a:latin typeface="Times New Roman" pitchFamily="18" charset="0"/>
                <a:cs typeface="Times New Roman" pitchFamily="18" charset="0"/>
              </a:rPr>
              <a:t>медиа</a:t>
            </a:r>
            <a:r>
              <a:rPr lang="ru-RU" sz="1600" dirty="0" smtClean="0">
                <a:latin typeface="Times New Roman" pitchFamily="18" charset="0"/>
                <a:cs typeface="Times New Roman" pitchFamily="18" charset="0"/>
              </a:rPr>
              <a:t> и анализировать </a:t>
            </a:r>
            <a:r>
              <a:rPr lang="ru-RU" sz="1600" dirty="0" err="1" smtClean="0">
                <a:latin typeface="Times New Roman" pitchFamily="18" charset="0"/>
                <a:cs typeface="Times New Roman" pitchFamily="18" charset="0"/>
              </a:rPr>
              <a:t>медиа</a:t>
            </a:r>
            <a:r>
              <a:rPr lang="ru-RU" sz="1600" dirty="0" smtClean="0">
                <a:latin typeface="Times New Roman" pitchFamily="18" charset="0"/>
                <a:cs typeface="Times New Roman" pitchFamily="18" charset="0"/>
              </a:rPr>
              <a:t> </a:t>
            </a:r>
            <a:r>
              <a:rPr lang="ru-RU" sz="1600" dirty="0" err="1" smtClean="0">
                <a:latin typeface="Times New Roman" pitchFamily="18" charset="0"/>
                <a:cs typeface="Times New Roman" pitchFamily="18" charset="0"/>
              </a:rPr>
              <a:t>контент</a:t>
            </a:r>
            <a:r>
              <a:rPr lang="ru-RU" sz="1600" dirty="0" smtClean="0">
                <a:latin typeface="Times New Roman" pitchFamily="18" charset="0"/>
                <a:cs typeface="Times New Roman" pitchFamily="18" charset="0"/>
              </a:rPr>
              <a:t>? </a:t>
            </a:r>
            <a:endParaRPr lang="ru-RU" sz="1600" dirty="0" smtClean="0">
              <a:latin typeface="Times New Roman" pitchFamily="18" charset="0"/>
              <a:cs typeface="Times New Roman" pitchFamily="18" charset="0"/>
            </a:endParaRPr>
          </a:p>
          <a:p>
            <a:r>
              <a:rPr lang="ru-RU" sz="1600" dirty="0" smtClean="0">
                <a:latin typeface="Times New Roman" pitchFamily="18" charset="0"/>
                <a:cs typeface="Times New Roman" pitchFamily="18" charset="0"/>
              </a:rPr>
              <a:t>В </a:t>
            </a:r>
            <a:r>
              <a:rPr lang="ru-RU" sz="1600" dirty="0" smtClean="0">
                <a:latin typeface="Times New Roman" pitchFamily="18" charset="0"/>
                <a:cs typeface="Times New Roman" pitchFamily="18" charset="0"/>
              </a:rPr>
              <a:t>каких ситуациях вы развивали свои навыки </a:t>
            </a:r>
            <a:r>
              <a:rPr lang="ru-RU" sz="1600" dirty="0" err="1" smtClean="0">
                <a:latin typeface="Times New Roman" pitchFamily="18" charset="0"/>
                <a:cs typeface="Times New Roman" pitchFamily="18" charset="0"/>
              </a:rPr>
              <a:t>медийной</a:t>
            </a:r>
            <a:r>
              <a:rPr lang="ru-RU" sz="1600" dirty="0" smtClean="0">
                <a:latin typeface="Times New Roman" pitchFamily="18" charset="0"/>
                <a:cs typeface="Times New Roman" pitchFamily="18" charset="0"/>
              </a:rPr>
              <a:t> грамотности</a:t>
            </a:r>
            <a:r>
              <a:rPr lang="ru-RU" sz="1600" dirty="0" smtClean="0">
                <a:latin typeface="Times New Roman" pitchFamily="18" charset="0"/>
                <a:cs typeface="Times New Roman" pitchFamily="18" charset="0"/>
              </a:rPr>
              <a:t>?</a:t>
            </a:r>
          </a:p>
          <a:p>
            <a:r>
              <a:rPr lang="ru-RU" sz="1600" dirty="0" smtClean="0">
                <a:latin typeface="Times New Roman" pitchFamily="18" charset="0"/>
                <a:cs typeface="Times New Roman" pitchFamily="18" charset="0"/>
              </a:rPr>
              <a:t> Когда </a:t>
            </a:r>
            <a:r>
              <a:rPr lang="ru-RU" sz="1600" dirty="0" smtClean="0">
                <a:latin typeface="Times New Roman" pitchFamily="18" charset="0"/>
                <a:cs typeface="Times New Roman" pitchFamily="18" charset="0"/>
              </a:rPr>
              <a:t>вы получили доступ (дома или где-либо еще) к определенным </a:t>
            </a:r>
            <a:r>
              <a:rPr lang="ru-RU" sz="1600" dirty="0" err="1" smtClean="0">
                <a:latin typeface="Times New Roman" pitchFamily="18" charset="0"/>
                <a:cs typeface="Times New Roman" pitchFamily="18" charset="0"/>
              </a:rPr>
              <a:t>медиа</a:t>
            </a:r>
            <a:r>
              <a:rPr lang="ru-RU" sz="1600" dirty="0" smtClean="0">
                <a:latin typeface="Times New Roman" pitchFamily="18" charset="0"/>
                <a:cs typeface="Times New Roman" pitchFamily="18" charset="0"/>
              </a:rPr>
              <a:t> устройствам</a:t>
            </a:r>
            <a:r>
              <a:rPr lang="ru-RU" sz="1600" dirty="0" smtClean="0">
                <a:latin typeface="Times New Roman" pitchFamily="18" charset="0"/>
                <a:cs typeface="Times New Roman" pitchFamily="18" charset="0"/>
              </a:rPr>
              <a:t>?</a:t>
            </a:r>
          </a:p>
          <a:p>
            <a:r>
              <a:rPr lang="ru-RU" sz="1400" dirty="0" smtClean="0">
                <a:latin typeface="Times New Roman" pitchFamily="18" charset="0"/>
                <a:cs typeface="Times New Roman" pitchFamily="18" charset="0"/>
              </a:rPr>
              <a:t>.</a:t>
            </a:r>
            <a:endParaRPr lang="ru-RU" sz="1400"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92500" lnSpcReduction="10000"/>
          </a:bodyPr>
          <a:lstStyle/>
          <a:p>
            <a:pPr>
              <a:buNone/>
            </a:pPr>
            <a:r>
              <a:rPr lang="ru-RU" dirty="0" smtClean="0">
                <a:latin typeface="Times New Roman" pitchFamily="18" charset="0"/>
                <a:cs typeface="Times New Roman" pitchFamily="18" charset="0"/>
              </a:rPr>
              <a:t> ▶ Какой вид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являлся наиболее важным для вас в разные годы вашей жизни</a:t>
            </a:r>
            <a:r>
              <a:rPr lang="ru-RU" dirty="0" smtClean="0">
                <a:latin typeface="Times New Roman" pitchFamily="18" charset="0"/>
                <a:cs typeface="Times New Roman" pitchFamily="18" charset="0"/>
              </a:rPr>
              <a:t>?</a:t>
            </a:r>
          </a:p>
          <a:p>
            <a:pPr>
              <a:buNone/>
            </a:pPr>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 Какие эмоции вызывали у вас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в разном возрасте? </a:t>
            </a:r>
            <a:endParaRPr lang="ru-RU" dirty="0" smtClean="0">
              <a:latin typeface="Times New Roman" pitchFamily="18" charset="0"/>
              <a:cs typeface="Times New Roman" pitchFamily="18" charset="0"/>
            </a:endParaRPr>
          </a:p>
          <a:p>
            <a:pPr>
              <a:buNone/>
            </a:pPr>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Какой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a:t>
            </a:r>
            <a:r>
              <a:rPr lang="ru-RU" dirty="0" err="1" smtClean="0">
                <a:latin typeface="Times New Roman" pitchFamily="18" charset="0"/>
                <a:cs typeface="Times New Roman" pitchFamily="18" charset="0"/>
              </a:rPr>
              <a:t>контент</a:t>
            </a:r>
            <a:r>
              <a:rPr lang="ru-RU" dirty="0" smtClean="0">
                <a:latin typeface="Times New Roman" pitchFamily="18" charset="0"/>
                <a:cs typeface="Times New Roman" pitchFamily="18" charset="0"/>
              </a:rPr>
              <a:t> вам можно и какой нельзя использовать? </a:t>
            </a:r>
            <a:endParaRPr lang="ru-RU" dirty="0" smtClean="0">
              <a:latin typeface="Times New Roman" pitchFamily="18" charset="0"/>
              <a:cs typeface="Times New Roman" pitchFamily="18" charset="0"/>
            </a:endParaRPr>
          </a:p>
          <a:p>
            <a:pPr>
              <a:buNone/>
            </a:pPr>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Какой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a:t>
            </a:r>
            <a:r>
              <a:rPr lang="ru-RU" dirty="0" err="1" smtClean="0">
                <a:latin typeface="Times New Roman" pitchFamily="18" charset="0"/>
                <a:cs typeface="Times New Roman" pitchFamily="18" charset="0"/>
              </a:rPr>
              <a:t>контент</a:t>
            </a:r>
            <a:r>
              <a:rPr lang="ru-RU" dirty="0" smtClean="0">
                <a:latin typeface="Times New Roman" pitchFamily="18" charset="0"/>
                <a:cs typeface="Times New Roman" pitchFamily="18" charset="0"/>
              </a:rPr>
              <a:t> важен для вас сейчас? Почему? </a:t>
            </a:r>
            <a:endParaRPr lang="ru-RU" dirty="0" smtClean="0">
              <a:latin typeface="Times New Roman" pitchFamily="18" charset="0"/>
              <a:cs typeface="Times New Roman" pitchFamily="18" charset="0"/>
            </a:endParaRPr>
          </a:p>
          <a:p>
            <a:pPr>
              <a:buNone/>
            </a:pPr>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Чему вы научились у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a:t>
            </a:r>
            <a:endParaRPr lang="ru-RU"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smtClean="0">
                <a:latin typeface="Times New Roman" pitchFamily="18" charset="0"/>
                <a:cs typeface="Times New Roman" pitchFamily="18" charset="0"/>
              </a:rPr>
              <a:t>Рекомендации по оценке по шкале от 1 до 5 (5 — высший балл): </a:t>
            </a:r>
            <a:endParaRPr lang="ru-RU" dirty="0"/>
          </a:p>
        </p:txBody>
      </p:sp>
      <p:sp>
        <p:nvSpPr>
          <p:cNvPr id="3" name="Содержимое 2"/>
          <p:cNvSpPr>
            <a:spLocks noGrp="1"/>
          </p:cNvSpPr>
          <p:nvPr>
            <p:ph idx="1"/>
          </p:nvPr>
        </p:nvSpPr>
        <p:spPr/>
        <p:txBody>
          <a:bodyPr>
            <a:normAutofit fontScale="62500" lnSpcReduction="20000"/>
          </a:bodyPr>
          <a:lstStyle/>
          <a:p>
            <a:r>
              <a:rPr lang="ru-RU" dirty="0" smtClean="0">
                <a:latin typeface="Times New Roman" pitchFamily="18" charset="0"/>
                <a:cs typeface="Times New Roman" pitchFamily="18" charset="0"/>
              </a:rPr>
              <a:t> 5</a:t>
            </a:r>
            <a:r>
              <a:rPr lang="en-US"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Доклад </a:t>
            </a:r>
            <a:r>
              <a:rPr lang="ru-RU" dirty="0" smtClean="0">
                <a:latin typeface="Times New Roman" pitchFamily="18" charset="0"/>
                <a:cs typeface="Times New Roman" pitchFamily="18" charset="0"/>
              </a:rPr>
              <a:t>тщательно </a:t>
            </a:r>
            <a:r>
              <a:rPr lang="ru-RU" dirty="0" smtClean="0">
                <a:latin typeface="Times New Roman" pitchFamily="18" charset="0"/>
                <a:cs typeface="Times New Roman" pitchFamily="18" charset="0"/>
              </a:rPr>
              <a:t>продуман </a:t>
            </a:r>
            <a:r>
              <a:rPr lang="ru-RU" dirty="0" smtClean="0">
                <a:latin typeface="Times New Roman" pitchFamily="18" charset="0"/>
                <a:cs typeface="Times New Roman" pitchFamily="18" charset="0"/>
              </a:rPr>
              <a:t>и освещает множество тем. </a:t>
            </a:r>
            <a:r>
              <a:rPr lang="ru-RU" dirty="0" smtClean="0">
                <a:latin typeface="Times New Roman" pitchFamily="18" charset="0"/>
                <a:cs typeface="Times New Roman" pitchFamily="18" charset="0"/>
              </a:rPr>
              <a:t>Студенты  </a:t>
            </a:r>
            <a:r>
              <a:rPr lang="ru-RU" dirty="0" smtClean="0">
                <a:latin typeface="Times New Roman" pitchFamily="18" charset="0"/>
                <a:cs typeface="Times New Roman" pitchFamily="18" charset="0"/>
              </a:rPr>
              <a:t>не просто перечислили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но и проанализировали развитие своих отношений с ними и навыков </a:t>
            </a:r>
            <a:r>
              <a:rPr lang="ru-RU" dirty="0" err="1" smtClean="0">
                <a:latin typeface="Times New Roman" pitchFamily="18" charset="0"/>
                <a:cs typeface="Times New Roman" pitchFamily="18" charset="0"/>
              </a:rPr>
              <a:t>медийной</a:t>
            </a:r>
            <a:r>
              <a:rPr lang="ru-RU" dirty="0" smtClean="0">
                <a:latin typeface="Times New Roman" pitchFamily="18" charset="0"/>
                <a:cs typeface="Times New Roman" pitchFamily="18" charset="0"/>
              </a:rPr>
              <a:t> грамотности. </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4: Доклад рефлективный </a:t>
            </a:r>
            <a:r>
              <a:rPr lang="ru-RU" dirty="0" smtClean="0">
                <a:latin typeface="Times New Roman" pitchFamily="18" charset="0"/>
                <a:cs typeface="Times New Roman" pitchFamily="18" charset="0"/>
              </a:rPr>
              <a:t>и </a:t>
            </a:r>
            <a:r>
              <a:rPr lang="ru-RU" dirty="0" smtClean="0">
                <a:latin typeface="Times New Roman" pitchFamily="18" charset="0"/>
                <a:cs typeface="Times New Roman" pitchFamily="18" charset="0"/>
              </a:rPr>
              <a:t>подробный. Студенты </a:t>
            </a:r>
            <a:r>
              <a:rPr lang="ru-RU" dirty="0" smtClean="0">
                <a:latin typeface="Times New Roman" pitchFamily="18" charset="0"/>
                <a:cs typeface="Times New Roman" pitchFamily="18" charset="0"/>
              </a:rPr>
              <a:t>достаточно глубоко осмыслили развитие своих отношений с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и навыков </a:t>
            </a:r>
            <a:r>
              <a:rPr lang="ru-RU" dirty="0" err="1" smtClean="0">
                <a:latin typeface="Times New Roman" pitchFamily="18" charset="0"/>
                <a:cs typeface="Times New Roman" pitchFamily="18" charset="0"/>
              </a:rPr>
              <a:t>медийной</a:t>
            </a:r>
            <a:r>
              <a:rPr lang="ru-RU" dirty="0" smtClean="0">
                <a:latin typeface="Times New Roman" pitchFamily="18" charset="0"/>
                <a:cs typeface="Times New Roman" pitchFamily="18" charset="0"/>
              </a:rPr>
              <a:t> грамотности</a:t>
            </a:r>
            <a:r>
              <a:rPr lang="ru-RU" dirty="0" smtClean="0">
                <a:latin typeface="Times New Roman" pitchFamily="18" charset="0"/>
                <a:cs typeface="Times New Roman" pitchFamily="18" charset="0"/>
              </a:rPr>
              <a:t>.</a:t>
            </a:r>
          </a:p>
          <a:p>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3: </a:t>
            </a:r>
            <a:r>
              <a:rPr lang="ru-RU" dirty="0" smtClean="0">
                <a:latin typeface="Times New Roman" pitchFamily="18" charset="0"/>
                <a:cs typeface="Times New Roman" pitchFamily="18" charset="0"/>
              </a:rPr>
              <a:t>Доклад </a:t>
            </a:r>
            <a:r>
              <a:rPr lang="ru-RU" dirty="0" smtClean="0">
                <a:latin typeface="Times New Roman" pitchFamily="18" charset="0"/>
                <a:cs typeface="Times New Roman" pitchFamily="18" charset="0"/>
              </a:rPr>
              <a:t>достаточно </a:t>
            </a:r>
            <a:r>
              <a:rPr lang="ru-RU" dirty="0" smtClean="0">
                <a:latin typeface="Times New Roman" pitchFamily="18" charset="0"/>
                <a:cs typeface="Times New Roman" pitchFamily="18" charset="0"/>
              </a:rPr>
              <a:t>подробен, </a:t>
            </a:r>
            <a:r>
              <a:rPr lang="ru-RU" dirty="0" smtClean="0">
                <a:latin typeface="Times New Roman" pitchFamily="18" charset="0"/>
                <a:cs typeface="Times New Roman" pitchFamily="18" charset="0"/>
              </a:rPr>
              <a:t>но недостаточно тщательно </a:t>
            </a:r>
            <a:r>
              <a:rPr lang="ru-RU" dirty="0" smtClean="0">
                <a:latin typeface="Times New Roman" pitchFamily="18" charset="0"/>
                <a:cs typeface="Times New Roman" pitchFamily="18" charset="0"/>
              </a:rPr>
              <a:t>продуман. Студенты уделили </a:t>
            </a:r>
            <a:r>
              <a:rPr lang="ru-RU" dirty="0" smtClean="0">
                <a:latin typeface="Times New Roman" pitchFamily="18" charset="0"/>
                <a:cs typeface="Times New Roman" pitchFamily="18" charset="0"/>
              </a:rPr>
              <a:t>больше внимания перечислению событий своей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истории, чем их анализу. </a:t>
            </a:r>
            <a:r>
              <a:rPr lang="ru-RU" dirty="0" smtClean="0">
                <a:latin typeface="Times New Roman" pitchFamily="18" charset="0"/>
                <a:cs typeface="Times New Roman" pitchFamily="18" charset="0"/>
              </a:rPr>
              <a:t>Доклад </a:t>
            </a:r>
            <a:r>
              <a:rPr lang="ru-RU" dirty="0" smtClean="0">
                <a:latin typeface="Times New Roman" pitchFamily="18" charset="0"/>
                <a:cs typeface="Times New Roman" pitchFamily="18" charset="0"/>
              </a:rPr>
              <a:t>не дает ясного представления о том, понимает ли </a:t>
            </a:r>
            <a:r>
              <a:rPr lang="ru-RU" dirty="0" err="1" smtClean="0">
                <a:latin typeface="Times New Roman" pitchFamily="18" charset="0"/>
                <a:cs typeface="Times New Roman" pitchFamily="18" charset="0"/>
              </a:rPr>
              <a:t>ст</a:t>
            </a:r>
            <a:r>
              <a:rPr lang="en-US" dirty="0" smtClean="0">
                <a:latin typeface="Times New Roman" pitchFamily="18" charset="0"/>
                <a:cs typeface="Times New Roman" pitchFamily="18" charset="0"/>
              </a:rPr>
              <a:t>e</a:t>
            </a:r>
            <a:r>
              <a:rPr lang="ru-RU" dirty="0" err="1" smtClean="0">
                <a:latin typeface="Times New Roman" pitchFamily="18" charset="0"/>
                <a:cs typeface="Times New Roman" pitchFamily="18" charset="0"/>
              </a:rPr>
              <a:t>дент</a:t>
            </a:r>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развитие своих отношений с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и навыков </a:t>
            </a:r>
            <a:r>
              <a:rPr lang="ru-RU" dirty="0" err="1" smtClean="0">
                <a:latin typeface="Times New Roman" pitchFamily="18" charset="0"/>
                <a:cs typeface="Times New Roman" pitchFamily="18" charset="0"/>
              </a:rPr>
              <a:t>медийной</a:t>
            </a:r>
            <a:r>
              <a:rPr lang="ru-RU" dirty="0" smtClean="0">
                <a:latin typeface="Times New Roman" pitchFamily="18" charset="0"/>
                <a:cs typeface="Times New Roman" pitchFamily="18" charset="0"/>
              </a:rPr>
              <a:t> грамотности</a:t>
            </a:r>
            <a:r>
              <a:rPr lang="ru-RU" dirty="0" smtClean="0">
                <a:latin typeface="Times New Roman" pitchFamily="18" charset="0"/>
                <a:cs typeface="Times New Roman" pitchFamily="18" charset="0"/>
              </a:rPr>
              <a:t>.</a:t>
            </a:r>
          </a:p>
          <a:p>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2: </a:t>
            </a:r>
            <a:r>
              <a:rPr lang="ru-RU" dirty="0" smtClean="0">
                <a:latin typeface="Times New Roman" pitchFamily="18" charset="0"/>
                <a:cs typeface="Times New Roman" pitchFamily="18" charset="0"/>
              </a:rPr>
              <a:t>В докладе </a:t>
            </a:r>
            <a:r>
              <a:rPr lang="ru-RU" dirty="0" smtClean="0">
                <a:latin typeface="Times New Roman" pitchFamily="18" charset="0"/>
                <a:cs typeface="Times New Roman" pitchFamily="18" charset="0"/>
              </a:rPr>
              <a:t>поверхностное и более похоже на перечень, однако, </a:t>
            </a:r>
            <a:r>
              <a:rPr lang="ru-RU" dirty="0" smtClean="0">
                <a:latin typeface="Times New Roman" pitchFamily="18" charset="0"/>
                <a:cs typeface="Times New Roman" pitchFamily="18" charset="0"/>
              </a:rPr>
              <a:t>студенты </a:t>
            </a:r>
            <a:r>
              <a:rPr lang="ru-RU" dirty="0" smtClean="0">
                <a:latin typeface="Times New Roman" pitchFamily="18" charset="0"/>
                <a:cs typeface="Times New Roman" pitchFamily="18" charset="0"/>
              </a:rPr>
              <a:t>ответили на все вопросы, хотя и не усвоили концепцию развития </a:t>
            </a:r>
            <a:r>
              <a:rPr lang="ru-RU" dirty="0" err="1" smtClean="0">
                <a:latin typeface="Times New Roman" pitchFamily="18" charset="0"/>
                <a:cs typeface="Times New Roman" pitchFamily="18" charset="0"/>
              </a:rPr>
              <a:t>медийной</a:t>
            </a:r>
            <a:r>
              <a:rPr lang="ru-RU" dirty="0" smtClean="0">
                <a:latin typeface="Times New Roman" pitchFamily="18" charset="0"/>
                <a:cs typeface="Times New Roman" pitchFamily="18" charset="0"/>
              </a:rPr>
              <a:t> грамотности. 1: </a:t>
            </a:r>
            <a:r>
              <a:rPr lang="ru-RU" dirty="0" smtClean="0">
                <a:latin typeface="Times New Roman" pitchFamily="18" charset="0"/>
                <a:cs typeface="Times New Roman" pitchFamily="18" charset="0"/>
              </a:rPr>
              <a:t>Доклад </a:t>
            </a:r>
            <a:r>
              <a:rPr lang="ru-RU" dirty="0" smtClean="0">
                <a:latin typeface="Times New Roman" pitchFamily="18" charset="0"/>
                <a:cs typeface="Times New Roman" pitchFamily="18" charset="0"/>
              </a:rPr>
              <a:t>очень поверхностное, с</a:t>
            </a:r>
            <a:r>
              <a:rPr lang="ru-RU" dirty="0" smtClean="0">
                <a:latin typeface="Times New Roman" pitchFamily="18" charset="0"/>
                <a:cs typeface="Times New Roman" pitchFamily="18" charset="0"/>
              </a:rPr>
              <a:t>туденты </a:t>
            </a:r>
            <a:r>
              <a:rPr lang="ru-RU" dirty="0" smtClean="0">
                <a:latin typeface="Times New Roman" pitchFamily="18" charset="0"/>
                <a:cs typeface="Times New Roman" pitchFamily="18" charset="0"/>
              </a:rPr>
              <a:t>ответили лишь на несколько вопросов. Они не усвоили концепцию развития </a:t>
            </a:r>
            <a:r>
              <a:rPr lang="ru-RU" dirty="0" err="1" smtClean="0">
                <a:latin typeface="Times New Roman" pitchFamily="18" charset="0"/>
                <a:cs typeface="Times New Roman" pitchFamily="18" charset="0"/>
              </a:rPr>
              <a:t>медийной</a:t>
            </a:r>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грамотности.</a:t>
            </a:r>
            <a:endParaRPr lang="ru-RU"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92500" lnSpcReduction="20000"/>
          </a:bodyPr>
          <a:lstStyle/>
          <a:p>
            <a:pPr>
              <a:buNone/>
            </a:pPr>
            <a:r>
              <a:rPr lang="ru-RU" b="1" u="sng" dirty="0" smtClean="0">
                <a:latin typeface="Times New Roman" pitchFamily="18" charset="0"/>
                <a:cs typeface="Times New Roman" pitchFamily="18" charset="0"/>
              </a:rPr>
              <a:t>Объект </a:t>
            </a:r>
            <a:r>
              <a:rPr lang="ru-RU" b="1" u="sng" dirty="0" err="1" smtClean="0">
                <a:latin typeface="Times New Roman" pitchFamily="18" charset="0"/>
                <a:cs typeface="Times New Roman" pitchFamily="18" charset="0"/>
              </a:rPr>
              <a:t>исследования</a:t>
            </a:r>
            <a:r>
              <a:rPr lang="ru-RU" u="sng" dirty="0" err="1" smtClean="0">
                <a:latin typeface="Times New Roman" pitchFamily="18" charset="0"/>
                <a:cs typeface="Times New Roman" pitchFamily="18" charset="0"/>
              </a:rPr>
              <a:t>:</a:t>
            </a:r>
            <a:r>
              <a:rPr lang="ru-RU" dirty="0" err="1" smtClean="0">
                <a:latin typeface="Times New Roman" pitchFamily="18" charset="0"/>
                <a:cs typeface="Times New Roman" pitchFamily="18" charset="0"/>
              </a:rPr>
              <a:t>информационная</a:t>
            </a:r>
            <a:r>
              <a:rPr lang="ru-RU" dirty="0" smtClean="0">
                <a:latin typeface="Times New Roman" pitchFamily="18" charset="0"/>
                <a:cs typeface="Times New Roman" pitchFamily="18" charset="0"/>
              </a:rPr>
              <a:t> грамотность у студентов</a:t>
            </a:r>
            <a:endParaRPr lang="ru-RU" dirty="0" smtClean="0">
              <a:latin typeface="Times New Roman" pitchFamily="18" charset="0"/>
              <a:cs typeface="Times New Roman" pitchFamily="18" charset="0"/>
            </a:endParaRPr>
          </a:p>
          <a:p>
            <a:pPr>
              <a:buNone/>
            </a:pPr>
            <a:r>
              <a:rPr lang="ru-RU" b="1" u="sng" dirty="0" smtClean="0">
                <a:latin typeface="Times New Roman" pitchFamily="18" charset="0"/>
                <a:cs typeface="Times New Roman" pitchFamily="18" charset="0"/>
              </a:rPr>
              <a:t>Цель исследования</a:t>
            </a:r>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формирование информационной грамотности  у студентов колледжа.</a:t>
            </a:r>
            <a:endParaRPr lang="ru-RU" dirty="0" smtClean="0">
              <a:latin typeface="Times New Roman" pitchFamily="18" charset="0"/>
              <a:cs typeface="Times New Roman" pitchFamily="18" charset="0"/>
            </a:endParaRPr>
          </a:p>
          <a:p>
            <a:pPr>
              <a:buNone/>
            </a:pPr>
            <a:r>
              <a:rPr lang="ru-RU" b="1" u="sng" dirty="0" smtClean="0">
                <a:latin typeface="Times New Roman" pitchFamily="18" charset="0"/>
                <a:cs typeface="Times New Roman" pitchFamily="18" charset="0"/>
              </a:rPr>
              <a:t>Задачи исследования:</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уточнить </a:t>
            </a:r>
            <a:r>
              <a:rPr lang="ru-RU" dirty="0" smtClean="0">
                <a:latin typeface="Times New Roman" pitchFamily="18" charset="0"/>
                <a:cs typeface="Times New Roman" pitchFamily="18" charset="0"/>
              </a:rPr>
              <a:t>содержание понятия </a:t>
            </a:r>
            <a:r>
              <a:rPr lang="ru-RU" dirty="0" smtClean="0">
                <a:latin typeface="Times New Roman" pitchFamily="18" charset="0"/>
                <a:cs typeface="Times New Roman" pitchFamily="18" charset="0"/>
              </a:rPr>
              <a:t>«информационная </a:t>
            </a:r>
            <a:r>
              <a:rPr lang="ru-RU" dirty="0" smtClean="0">
                <a:latin typeface="Times New Roman" pitchFamily="18" charset="0"/>
                <a:cs typeface="Times New Roman" pitchFamily="18" charset="0"/>
              </a:rPr>
              <a:t>грамотность»  </a:t>
            </a:r>
          </a:p>
          <a:p>
            <a:r>
              <a:rPr lang="ru-RU" dirty="0" smtClean="0">
                <a:latin typeface="Times New Roman" pitchFamily="18" charset="0"/>
                <a:cs typeface="Times New Roman" pitchFamily="18" charset="0"/>
              </a:rPr>
              <a:t> </a:t>
            </a:r>
            <a:r>
              <a:rPr lang="ru-RU" smtClean="0">
                <a:latin typeface="Times New Roman" pitchFamily="18" charset="0"/>
                <a:cs typeface="Times New Roman" pitchFamily="18" charset="0"/>
              </a:rPr>
              <a:t>подбор </a:t>
            </a:r>
            <a:r>
              <a:rPr lang="ru-RU" smtClean="0">
                <a:latin typeface="Times New Roman" pitchFamily="18" charset="0"/>
                <a:cs typeface="Times New Roman" pitchFamily="18" charset="0"/>
              </a:rPr>
              <a:t>заданий</a:t>
            </a:r>
            <a:r>
              <a:rPr lang="ru-RU" dirty="0" smtClean="0">
                <a:latin typeface="Times New Roman" pitchFamily="18" charset="0"/>
                <a:cs typeface="Times New Roman" pitchFamily="18" charset="0"/>
              </a:rPr>
              <a:t>, направленных на </a:t>
            </a:r>
            <a:r>
              <a:rPr lang="ru-RU" dirty="0" smtClean="0">
                <a:latin typeface="Times New Roman" pitchFamily="18" charset="0"/>
                <a:cs typeface="Times New Roman" pitchFamily="18" charset="0"/>
              </a:rPr>
              <a:t>формирование информационной грамотности у студентов.</a:t>
            </a:r>
            <a:endParaRPr lang="ru-RU" dirty="0" smtClean="0">
              <a:latin typeface="Times New Roman" pitchFamily="18" charset="0"/>
              <a:cs typeface="Times New Roman" pitchFamily="18" charset="0"/>
            </a:endParaRPr>
          </a:p>
          <a:p>
            <a:endParaRPr lang="ru-RU"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ru-RU" dirty="0" smtClean="0">
                <a:latin typeface="Times New Roman" pitchFamily="18" charset="0"/>
                <a:cs typeface="Times New Roman" pitchFamily="18" charset="0"/>
              </a:rPr>
              <a:t>Информационная грамотность </a:t>
            </a:r>
            <a:endParaRPr lang="ru-RU" dirty="0">
              <a:latin typeface="Times New Roman" pitchFamily="18" charset="0"/>
              <a:cs typeface="Times New Roman" pitchFamily="18" charset="0"/>
            </a:endParaRPr>
          </a:p>
        </p:txBody>
      </p:sp>
      <p:sp>
        <p:nvSpPr>
          <p:cNvPr id="3" name="Содержимое 2"/>
          <p:cNvSpPr>
            <a:spLocks noGrp="1"/>
          </p:cNvSpPr>
          <p:nvPr>
            <p:ph idx="1"/>
          </p:nvPr>
        </p:nvSpPr>
        <p:spPr/>
        <p:txBody>
          <a:bodyPr/>
          <a:lstStyle/>
          <a:p>
            <a:pPr>
              <a:buNone/>
            </a:pPr>
            <a:r>
              <a:rPr lang="ru-RU" dirty="0" smtClean="0">
                <a:latin typeface="Times New Roman" pitchFamily="18" charset="0"/>
                <a:cs typeface="Times New Roman" pitchFamily="18" charset="0"/>
              </a:rPr>
              <a:t>Э</a:t>
            </a:r>
            <a:r>
              <a:rPr lang="ru-RU" dirty="0" smtClean="0">
                <a:latin typeface="Times New Roman" pitchFamily="18" charset="0"/>
                <a:cs typeface="Times New Roman" pitchFamily="18" charset="0"/>
              </a:rPr>
              <a:t>то </a:t>
            </a:r>
            <a:r>
              <a:rPr lang="ru-RU" dirty="0" smtClean="0">
                <a:latin typeface="Times New Roman" pitchFamily="18" charset="0"/>
                <a:cs typeface="Times New Roman" pitchFamily="18" charset="0"/>
              </a:rPr>
              <a:t>набор компетенций, необходимых для получения, понимания, оценки, адаптации, генерирования, хранения и представления информации, используемой для анализа проблем и принятия решения</a:t>
            </a:r>
            <a:endParaRPr lang="ru-RU"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smtClean="0"/>
              <a:t>Информационная грамотность включает следующие навыки:</a:t>
            </a:r>
            <a:endParaRPr lang="ru-RU" dirty="0"/>
          </a:p>
        </p:txBody>
      </p:sp>
      <p:sp>
        <p:nvSpPr>
          <p:cNvPr id="3" name="Содержимое 2"/>
          <p:cNvSpPr>
            <a:spLocks noGrp="1"/>
          </p:cNvSpPr>
          <p:nvPr>
            <p:ph idx="1"/>
          </p:nvPr>
        </p:nvSpPr>
        <p:spPr/>
        <p:txBody>
          <a:bodyPr>
            <a:normAutofit fontScale="85000" lnSpcReduction="20000"/>
          </a:bodyPr>
          <a:lstStyle/>
          <a:p>
            <a:r>
              <a:rPr lang="ru-RU" dirty="0" smtClean="0">
                <a:latin typeface="Times New Roman" pitchFamily="18" charset="0"/>
                <a:cs typeface="Times New Roman" pitchFamily="18" charset="0"/>
              </a:rPr>
              <a:t>Выявление/осознание информационных </a:t>
            </a:r>
            <a:r>
              <a:rPr lang="ru-RU" dirty="0" smtClean="0">
                <a:latin typeface="Times New Roman" pitchFamily="18" charset="0"/>
                <a:cs typeface="Times New Roman" pitchFamily="18" charset="0"/>
              </a:rPr>
              <a:t>потребностей</a:t>
            </a:r>
          </a:p>
          <a:p>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Выявление источников </a:t>
            </a:r>
            <a:r>
              <a:rPr lang="ru-RU" dirty="0" smtClean="0">
                <a:latin typeface="Times New Roman" pitchFamily="18" charset="0"/>
                <a:cs typeface="Times New Roman" pitchFamily="18" charset="0"/>
              </a:rPr>
              <a:t>информации</a:t>
            </a:r>
          </a:p>
          <a:p>
            <a:r>
              <a:rPr lang="ru-RU" dirty="0" smtClean="0">
                <a:latin typeface="Times New Roman" pitchFamily="18" charset="0"/>
                <a:cs typeface="Times New Roman" pitchFamily="18" charset="0"/>
              </a:rPr>
              <a:t>Понимание </a:t>
            </a:r>
            <a:r>
              <a:rPr lang="ru-RU" dirty="0" err="1" smtClean="0">
                <a:latin typeface="Times New Roman" pitchFamily="18" charset="0"/>
                <a:cs typeface="Times New Roman" pitchFamily="18" charset="0"/>
              </a:rPr>
              <a:t>медийной</a:t>
            </a:r>
            <a:r>
              <a:rPr lang="ru-RU" dirty="0" smtClean="0">
                <a:latin typeface="Times New Roman" pitchFamily="18" charset="0"/>
                <a:cs typeface="Times New Roman" pitchFamily="18" charset="0"/>
              </a:rPr>
              <a:t> и информационной грамотности </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Анализ </a:t>
            </a:r>
            <a:r>
              <a:rPr lang="ru-RU" dirty="0" smtClean="0">
                <a:latin typeface="Times New Roman" pitchFamily="18" charset="0"/>
                <a:cs typeface="Times New Roman" pitchFamily="18" charset="0"/>
              </a:rPr>
              <a:t>и оценка качества </a:t>
            </a:r>
            <a:r>
              <a:rPr lang="ru-RU" dirty="0" smtClean="0">
                <a:latin typeface="Times New Roman" pitchFamily="18" charset="0"/>
                <a:cs typeface="Times New Roman" pitchFamily="18" charset="0"/>
              </a:rPr>
              <a:t>информации</a:t>
            </a:r>
          </a:p>
          <a:p>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Организация, хранение или архивирование информации: </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Использование </a:t>
            </a:r>
            <a:r>
              <a:rPr lang="ru-RU" dirty="0" smtClean="0">
                <a:latin typeface="Times New Roman" pitchFamily="18" charset="0"/>
                <a:cs typeface="Times New Roman" pitchFamily="18" charset="0"/>
              </a:rPr>
              <a:t>информации в соответствии с этическими нормами, эффективное и </a:t>
            </a:r>
            <a:r>
              <a:rPr lang="ru-RU" dirty="0" smtClean="0">
                <a:latin typeface="Times New Roman" pitchFamily="18" charset="0"/>
                <a:cs typeface="Times New Roman" pitchFamily="18" charset="0"/>
              </a:rPr>
              <a:t>результативное</a:t>
            </a:r>
          </a:p>
          <a:p>
            <a:r>
              <a:rPr lang="ru-RU" dirty="0" smtClean="0">
                <a:latin typeface="Times New Roman" pitchFamily="18" charset="0"/>
                <a:cs typeface="Times New Roman" pitchFamily="18" charset="0"/>
              </a:rPr>
              <a:t>Создание </a:t>
            </a:r>
            <a:r>
              <a:rPr lang="ru-RU" dirty="0" smtClean="0">
                <a:latin typeface="Times New Roman" pitchFamily="18" charset="0"/>
                <a:cs typeface="Times New Roman" pitchFamily="18" charset="0"/>
              </a:rPr>
              <a:t>и обмен новыми </a:t>
            </a:r>
            <a:r>
              <a:rPr lang="ru-RU" dirty="0" smtClean="0">
                <a:latin typeface="Times New Roman" pitchFamily="18" charset="0"/>
                <a:cs typeface="Times New Roman" pitchFamily="18" charset="0"/>
              </a:rPr>
              <a:t>знаниями</a:t>
            </a:r>
            <a:endParaRPr lang="ru-RU"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ru-RU" dirty="0" smtClean="0">
                <a:latin typeface="Times New Roman" pitchFamily="18" charset="0"/>
                <a:cs typeface="Times New Roman" pitchFamily="18" charset="0"/>
              </a:rPr>
              <a:t>Задание 1</a:t>
            </a:r>
            <a:endParaRPr lang="ru-RU" dirty="0">
              <a:latin typeface="Times New Roman" pitchFamily="18" charset="0"/>
              <a:cs typeface="Times New Roman" pitchFamily="18" charset="0"/>
            </a:endParaRPr>
          </a:p>
        </p:txBody>
      </p:sp>
      <p:sp>
        <p:nvSpPr>
          <p:cNvPr id="3" name="Содержимое 2"/>
          <p:cNvSpPr>
            <a:spLocks noGrp="1"/>
          </p:cNvSpPr>
          <p:nvPr>
            <p:ph idx="1"/>
          </p:nvPr>
        </p:nvSpPr>
        <p:spPr/>
        <p:txBody>
          <a:bodyPr/>
          <a:lstStyle/>
          <a:p>
            <a:pPr>
              <a:buNone/>
            </a:pPr>
            <a:r>
              <a:rPr lang="ru-RU" dirty="0" smtClean="0">
                <a:latin typeface="Times New Roman" pitchFamily="18" charset="0"/>
                <a:cs typeface="Times New Roman" pitchFamily="18" charset="0"/>
              </a:rPr>
              <a:t>Посетите разные </a:t>
            </a:r>
            <a:r>
              <a:rPr lang="ru-RU" dirty="0" err="1" smtClean="0">
                <a:latin typeface="Times New Roman" pitchFamily="18" charset="0"/>
                <a:cs typeface="Times New Roman" pitchFamily="18" charset="0"/>
              </a:rPr>
              <a:t>блоги</a:t>
            </a:r>
            <a:r>
              <a:rPr lang="ru-RU" dirty="0" smtClean="0">
                <a:latin typeface="Times New Roman" pitchFamily="18" charset="0"/>
                <a:cs typeface="Times New Roman" pitchFamily="18" charset="0"/>
              </a:rPr>
              <a:t>, </a:t>
            </a:r>
            <a:r>
              <a:rPr lang="ru-RU" dirty="0" err="1" smtClean="0">
                <a:latin typeface="Times New Roman" pitchFamily="18" charset="0"/>
                <a:cs typeface="Times New Roman" pitchFamily="18" charset="0"/>
              </a:rPr>
              <a:t>инстаграмм</a:t>
            </a:r>
            <a:r>
              <a:rPr lang="ru-RU" dirty="0" smtClean="0">
                <a:latin typeface="Times New Roman" pitchFamily="18" charset="0"/>
                <a:cs typeface="Times New Roman" pitchFamily="18" charset="0"/>
              </a:rPr>
              <a:t>, которые ведут знаменитые </a:t>
            </a:r>
            <a:r>
              <a:rPr lang="ru-RU" dirty="0" err="1" smtClean="0">
                <a:latin typeface="Times New Roman" pitchFamily="18" charset="0"/>
                <a:cs typeface="Times New Roman" pitchFamily="18" charset="0"/>
              </a:rPr>
              <a:t>блогеры</a:t>
            </a:r>
            <a:r>
              <a:rPr lang="ru-RU" dirty="0" smtClean="0">
                <a:latin typeface="Times New Roman" pitchFamily="18" charset="0"/>
                <a:cs typeface="Times New Roman" pitchFamily="18" charset="0"/>
              </a:rPr>
              <a:t>. Какого </a:t>
            </a:r>
            <a:r>
              <a:rPr lang="ru-RU" dirty="0" smtClean="0">
                <a:latin typeface="Times New Roman" pitchFamily="18" charset="0"/>
                <a:cs typeface="Times New Roman" pitchFamily="18" charset="0"/>
              </a:rPr>
              <a:t>рода информацией обмениваются в рамках этих </a:t>
            </a:r>
            <a:r>
              <a:rPr lang="ru-RU" dirty="0" err="1" smtClean="0">
                <a:latin typeface="Times New Roman" pitchFamily="18" charset="0"/>
                <a:cs typeface="Times New Roman" pitchFamily="18" charset="0"/>
              </a:rPr>
              <a:t>онлайн</a:t>
            </a:r>
            <a:r>
              <a:rPr lang="ru-RU" dirty="0" smtClean="0">
                <a:latin typeface="Times New Roman" pitchFamily="18" charset="0"/>
                <a:cs typeface="Times New Roman" pitchFamily="18" charset="0"/>
              </a:rPr>
              <a:t>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Какой цели служит эта информация? Кто предоставляет информацию? Почему они это делают</a:t>
            </a:r>
            <a:r>
              <a:rPr lang="ru-RU" dirty="0" smtClean="0"/>
              <a:t>?</a:t>
            </a:r>
            <a:endParaRPr lang="ru-RU"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ru-RU" dirty="0" smtClean="0">
                <a:latin typeface="Times New Roman" pitchFamily="18" charset="0"/>
                <a:cs typeface="Times New Roman" pitchFamily="18" charset="0"/>
              </a:rPr>
              <a:t>Задание 2 </a:t>
            </a:r>
            <a:endParaRPr lang="ru-RU" dirty="0">
              <a:latin typeface="Times New Roman" pitchFamily="18" charset="0"/>
              <a:cs typeface="Times New Roman" pitchFamily="18" charset="0"/>
            </a:endParaRPr>
          </a:p>
        </p:txBody>
      </p:sp>
      <p:sp>
        <p:nvSpPr>
          <p:cNvPr id="3" name="Содержимое 2"/>
          <p:cNvSpPr>
            <a:spLocks noGrp="1"/>
          </p:cNvSpPr>
          <p:nvPr>
            <p:ph idx="1"/>
          </p:nvPr>
        </p:nvSpPr>
        <p:spPr/>
        <p:txBody>
          <a:bodyPr>
            <a:normAutofit fontScale="92500" lnSpcReduction="10000"/>
          </a:bodyPr>
          <a:lstStyle/>
          <a:p>
            <a:pPr>
              <a:buNone/>
            </a:pPr>
            <a:r>
              <a:rPr lang="ru-RU" dirty="0" smtClean="0">
                <a:latin typeface="Times New Roman" pitchFamily="18" charset="0"/>
                <a:cs typeface="Times New Roman" pitchFamily="18" charset="0"/>
              </a:rPr>
              <a:t>Запишите все свои действия в течение дня, с момента пробуждения до отхода ко сну. Для каждого действия укажите информацию, которая была вам необходима. Например, чтобы решить, что надеть, нужно знать прогноз погоды, чтобы поехать на автобусе, нужно знать расписание и маршруты и т.п. Какую роль играет информация в вашей повседневной жизни? Какие решения было бы трудно принять без информации?</a:t>
            </a:r>
            <a:endParaRPr lang="ru-RU"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pPr algn="ctr"/>
            <a:r>
              <a:rPr lang="ru-RU" sz="3100" dirty="0" smtClean="0">
                <a:latin typeface="Times New Roman" pitchFamily="18" charset="0"/>
                <a:cs typeface="Times New Roman" pitchFamily="18" charset="0"/>
              </a:rPr>
              <a:t>Информационная  </a:t>
            </a:r>
            <a:r>
              <a:rPr lang="ru-RU" sz="3100" dirty="0" smtClean="0">
                <a:latin typeface="Times New Roman" pitchFamily="18" charset="0"/>
                <a:cs typeface="Times New Roman" pitchFamily="18" charset="0"/>
              </a:rPr>
              <a:t>грамотность включает следующие составляющие</a:t>
            </a:r>
            <a:r>
              <a:rPr lang="ru-RU" sz="3100" dirty="0" smtClean="0"/>
              <a:t>:</a:t>
            </a:r>
            <a:endParaRPr lang="ru-RU" sz="3100" dirty="0"/>
          </a:p>
        </p:txBody>
      </p:sp>
      <p:sp>
        <p:nvSpPr>
          <p:cNvPr id="3" name="Содержимое 2"/>
          <p:cNvSpPr>
            <a:spLocks noGrp="1"/>
          </p:cNvSpPr>
          <p:nvPr>
            <p:ph idx="1"/>
          </p:nvPr>
        </p:nvSpPr>
        <p:spPr/>
        <p:txBody>
          <a:bodyPr>
            <a:normAutofit lnSpcReduction="10000"/>
          </a:bodyPr>
          <a:lstStyle/>
          <a:p>
            <a:r>
              <a:rPr lang="ru-RU" dirty="0" smtClean="0">
                <a:latin typeface="Times New Roman" pitchFamily="18" charset="0"/>
                <a:cs typeface="Times New Roman" pitchFamily="18" charset="0"/>
              </a:rPr>
              <a:t>Эстетические </a:t>
            </a:r>
            <a:r>
              <a:rPr lang="ru-RU" dirty="0" smtClean="0">
                <a:latin typeface="Times New Roman" pitchFamily="18" charset="0"/>
                <a:cs typeface="Times New Roman" pitchFamily="18" charset="0"/>
              </a:rPr>
              <a:t>и </a:t>
            </a:r>
            <a:r>
              <a:rPr lang="ru-RU" dirty="0" err="1" smtClean="0">
                <a:latin typeface="Times New Roman" pitchFamily="18" charset="0"/>
                <a:cs typeface="Times New Roman" pitchFamily="18" charset="0"/>
              </a:rPr>
              <a:t>креативные</a:t>
            </a:r>
            <a:r>
              <a:rPr lang="ru-RU" dirty="0" smtClean="0">
                <a:latin typeface="Times New Roman" pitchFamily="18" charset="0"/>
                <a:cs typeface="Times New Roman" pitchFamily="18" charset="0"/>
              </a:rPr>
              <a:t> навыки: способность видеть, слышать, создавать и интерпретировать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a:t>
            </a:r>
            <a:r>
              <a:rPr lang="ru-RU" dirty="0" err="1" smtClean="0">
                <a:latin typeface="Times New Roman" pitchFamily="18" charset="0"/>
                <a:cs typeface="Times New Roman" pitchFamily="18" charset="0"/>
              </a:rPr>
              <a:t>контент</a:t>
            </a:r>
            <a:r>
              <a:rPr lang="ru-RU" dirty="0" smtClean="0">
                <a:latin typeface="Times New Roman" pitchFamily="18" charset="0"/>
                <a:cs typeface="Times New Roman" pitchFamily="18" charset="0"/>
              </a:rPr>
              <a:t>. </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Интерактивные </a:t>
            </a:r>
            <a:r>
              <a:rPr lang="ru-RU" dirty="0" smtClean="0">
                <a:latin typeface="Times New Roman" pitchFamily="18" charset="0"/>
                <a:cs typeface="Times New Roman" pitchFamily="18" charset="0"/>
              </a:rPr>
              <a:t>навыки: способность общаться при помощи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и примерять на себя различные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роли. </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Навыки </a:t>
            </a:r>
            <a:r>
              <a:rPr lang="ru-RU" dirty="0" smtClean="0">
                <a:latin typeface="Times New Roman" pitchFamily="18" charset="0"/>
                <a:cs typeface="Times New Roman" pitchFamily="18" charset="0"/>
              </a:rPr>
              <a:t>критического анализа</a:t>
            </a:r>
            <a:r>
              <a:rPr lang="ru-RU" dirty="0" smtClean="0">
                <a:latin typeface="Times New Roman" pitchFamily="18" charset="0"/>
                <a:cs typeface="Times New Roman" pitchFamily="18" charset="0"/>
              </a:rPr>
              <a:t>.</a:t>
            </a:r>
          </a:p>
          <a:p>
            <a:r>
              <a:rPr lang="ru-RU" dirty="0" smtClean="0">
                <a:latin typeface="Times New Roman" pitchFamily="18" charset="0"/>
                <a:cs typeface="Times New Roman" pitchFamily="18" charset="0"/>
              </a:rPr>
              <a:t>Навыки </a:t>
            </a:r>
            <a:r>
              <a:rPr lang="ru-RU" dirty="0" smtClean="0">
                <a:latin typeface="Times New Roman" pitchFamily="18" charset="0"/>
                <a:cs typeface="Times New Roman" pitchFamily="18" charset="0"/>
              </a:rPr>
              <a:t>безопасности. </a:t>
            </a:r>
            <a:endParaRPr lang="ru-RU"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403648" y="332656"/>
            <a:ext cx="7498080" cy="1143000"/>
          </a:xfrm>
        </p:spPr>
        <p:txBody>
          <a:bodyPr>
            <a:noAutofit/>
          </a:bodyPr>
          <a:lstStyle/>
          <a:p>
            <a:pPr algn="ctr"/>
            <a:r>
              <a:rPr lang="ru-RU" sz="3600" dirty="0" smtClean="0">
                <a:latin typeface="Times New Roman" pitchFamily="18" charset="0"/>
                <a:cs typeface="Times New Roman" pitchFamily="18" charset="0"/>
              </a:rPr>
              <a:t>Система оценки навыков </a:t>
            </a:r>
            <a:r>
              <a:rPr lang="ru-RU" sz="3600" dirty="0" smtClean="0">
                <a:latin typeface="Times New Roman" pitchFamily="18" charset="0"/>
                <a:cs typeface="Times New Roman" pitchFamily="18" charset="0"/>
              </a:rPr>
              <a:t>информационной </a:t>
            </a:r>
            <a:r>
              <a:rPr lang="ru-RU" sz="3600" dirty="0" smtClean="0">
                <a:latin typeface="Times New Roman" pitchFamily="18" charset="0"/>
                <a:cs typeface="Times New Roman" pitchFamily="18" charset="0"/>
              </a:rPr>
              <a:t>грамотности </a:t>
            </a:r>
            <a:endParaRPr lang="ru-RU" sz="3600" dirty="0">
              <a:latin typeface="Times New Roman" pitchFamily="18" charset="0"/>
              <a:cs typeface="Times New Roman" pitchFamily="18" charset="0"/>
            </a:endParaRPr>
          </a:p>
        </p:txBody>
      </p:sp>
      <p:sp>
        <p:nvSpPr>
          <p:cNvPr id="3" name="Содержимое 2"/>
          <p:cNvSpPr>
            <a:spLocks noGrp="1"/>
          </p:cNvSpPr>
          <p:nvPr>
            <p:ph idx="1"/>
          </p:nvPr>
        </p:nvSpPr>
        <p:spPr/>
        <p:txBody>
          <a:bodyPr>
            <a:normAutofit fontScale="55000" lnSpcReduction="20000"/>
          </a:bodyPr>
          <a:lstStyle/>
          <a:p>
            <a:pPr>
              <a:buNone/>
            </a:pPr>
            <a:r>
              <a:rPr lang="ru-RU" b="1" dirty="0" smtClean="0">
                <a:latin typeface="Times New Roman" pitchFamily="18" charset="0"/>
                <a:cs typeface="Times New Roman" pitchFamily="18" charset="0"/>
              </a:rPr>
              <a:t>1.Элементарный </a:t>
            </a:r>
            <a:r>
              <a:rPr lang="ru-RU" b="1" dirty="0" smtClean="0">
                <a:latin typeface="Times New Roman" pitchFamily="18" charset="0"/>
                <a:cs typeface="Times New Roman" pitchFamily="18" charset="0"/>
              </a:rPr>
              <a:t>уровень </a:t>
            </a:r>
            <a:endParaRPr lang="ru-RU" b="1"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Навыки </a:t>
            </a:r>
            <a:r>
              <a:rPr lang="ru-RU" dirty="0" smtClean="0">
                <a:latin typeface="Times New Roman" pitchFamily="18" charset="0"/>
                <a:cs typeface="Times New Roman" pitchFamily="18" charset="0"/>
              </a:rPr>
              <a:t>чтения и письма отсутствуют, языковые навыки очень слабо развиты </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Базовые </a:t>
            </a:r>
            <a:r>
              <a:rPr lang="ru-RU" dirty="0" smtClean="0">
                <a:latin typeface="Times New Roman" pitchFamily="18" charset="0"/>
                <a:cs typeface="Times New Roman" pitchFamily="18" charset="0"/>
              </a:rPr>
              <a:t>знания в области технологий использования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Мало </a:t>
            </a:r>
            <a:r>
              <a:rPr lang="ru-RU" dirty="0" smtClean="0">
                <a:latin typeface="Times New Roman" pitchFamily="18" charset="0"/>
                <a:cs typeface="Times New Roman" pitchFamily="18" charset="0"/>
              </a:rPr>
              <a:t>или полное отсутствие возможностей для использования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дома </a:t>
            </a:r>
          </a:p>
          <a:p>
            <a:pPr>
              <a:buNone/>
            </a:pPr>
            <a:r>
              <a:rPr lang="ru-RU" b="1" dirty="0" smtClean="0">
                <a:latin typeface="Times New Roman" pitchFamily="18" charset="0"/>
                <a:cs typeface="Times New Roman" pitchFamily="18" charset="0"/>
              </a:rPr>
              <a:t>2</a:t>
            </a:r>
            <a:r>
              <a:rPr lang="ru-RU" b="1" dirty="0" smtClean="0">
                <a:latin typeface="Times New Roman" pitchFamily="18" charset="0"/>
                <a:cs typeface="Times New Roman" pitchFamily="18" charset="0"/>
              </a:rPr>
              <a:t>. Базовый уровень </a:t>
            </a:r>
            <a:endParaRPr lang="ru-RU" b="1"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Умеренно развитые навыки чтения и письма </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Наличие опыта использования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технологий (электронной почты, навигация в Интернете, общение </a:t>
            </a:r>
            <a:r>
              <a:rPr lang="ru-RU" dirty="0" err="1" smtClean="0">
                <a:latin typeface="Times New Roman" pitchFamily="18" charset="0"/>
                <a:cs typeface="Times New Roman" pitchFamily="18" charset="0"/>
              </a:rPr>
              <a:t>онлайн</a:t>
            </a:r>
            <a:r>
              <a:rPr lang="ru-RU" dirty="0" smtClean="0">
                <a:latin typeface="Times New Roman" pitchFamily="18" charset="0"/>
                <a:cs typeface="Times New Roman" pitchFamily="18" charset="0"/>
              </a:rPr>
              <a:t>) • Возможность использования различных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дома 3. Продвинутый </a:t>
            </a:r>
            <a:r>
              <a:rPr lang="ru-RU" dirty="0" smtClean="0">
                <a:latin typeface="Times New Roman" pitchFamily="18" charset="0"/>
                <a:cs typeface="Times New Roman" pitchFamily="18" charset="0"/>
              </a:rPr>
              <a:t>уровень</a:t>
            </a:r>
          </a:p>
          <a:p>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 Хорошие навыки чтения и письма, опыт самостоятельного использования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(видео, телевидение, радио</a:t>
            </a:r>
            <a:r>
              <a:rPr lang="ru-RU" dirty="0" smtClean="0">
                <a:latin typeface="Times New Roman" pitchFamily="18" charset="0"/>
                <a:cs typeface="Times New Roman" pitchFamily="18" charset="0"/>
              </a:rPr>
              <a:t>)</a:t>
            </a:r>
          </a:p>
          <a:p>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 Обширная практика использования разнообразных технических устройств </a:t>
            </a:r>
            <a:endParaRPr lang="ru-RU" dirty="0" smtClean="0">
              <a:latin typeface="Times New Roman" pitchFamily="18" charset="0"/>
              <a:cs typeface="Times New Roman" pitchFamily="18" charset="0"/>
            </a:endParaRPr>
          </a:p>
          <a:p>
            <a:r>
              <a:rPr lang="ru-RU"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Возможность использовать разнообразные </a:t>
            </a:r>
            <a:r>
              <a:rPr lang="ru-RU" dirty="0" err="1" smtClean="0">
                <a:latin typeface="Times New Roman" pitchFamily="18" charset="0"/>
                <a:cs typeface="Times New Roman" pitchFamily="18" charset="0"/>
              </a:rPr>
              <a:t>медиа</a:t>
            </a:r>
            <a:r>
              <a:rPr lang="ru-RU" dirty="0" smtClean="0">
                <a:latin typeface="Times New Roman" pitchFamily="18" charset="0"/>
                <a:cs typeface="Times New Roman" pitchFamily="18" charset="0"/>
              </a:rPr>
              <a:t> дома</a:t>
            </a:r>
            <a:endParaRPr lang="ru-RU"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ru-RU" b="1" dirty="0" smtClean="0">
                <a:latin typeface="Times New Roman" pitchFamily="18" charset="0"/>
                <a:cs typeface="Times New Roman" pitchFamily="18" charset="0"/>
              </a:rPr>
              <a:t>Задание </a:t>
            </a:r>
            <a:endParaRPr lang="ru-RU" b="1" dirty="0">
              <a:latin typeface="Times New Roman" pitchFamily="18" charset="0"/>
              <a:cs typeface="Times New Roman" pitchFamily="18" charset="0"/>
            </a:endParaRPr>
          </a:p>
        </p:txBody>
      </p:sp>
      <p:sp>
        <p:nvSpPr>
          <p:cNvPr id="3" name="Содержимое 2"/>
          <p:cNvSpPr>
            <a:spLocks noGrp="1"/>
          </p:cNvSpPr>
          <p:nvPr>
            <p:ph idx="1"/>
          </p:nvPr>
        </p:nvSpPr>
        <p:spPr/>
        <p:txBody>
          <a:bodyPr/>
          <a:lstStyle/>
          <a:p>
            <a:r>
              <a:rPr lang="ru-RU" dirty="0" smtClean="0">
                <a:latin typeface="Times New Roman" pitchFamily="18" charset="0"/>
                <a:cs typeface="Times New Roman" pitchFamily="18" charset="0"/>
              </a:rPr>
              <a:t>Исходя из системы оценки навыков </a:t>
            </a:r>
          </a:p>
          <a:p>
            <a:pPr>
              <a:buNone/>
            </a:pPr>
            <a:r>
              <a:rPr lang="en-US"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информационной грамотности,</a:t>
            </a:r>
            <a:r>
              <a:rPr lang="en-US" dirty="0" smtClean="0">
                <a:latin typeface="Times New Roman" pitchFamily="18" charset="0"/>
                <a:cs typeface="Times New Roman" pitchFamily="18" charset="0"/>
              </a:rPr>
              <a:t> </a:t>
            </a:r>
            <a:r>
              <a:rPr lang="ru-RU" dirty="0" smtClean="0">
                <a:latin typeface="Times New Roman" pitchFamily="18" charset="0"/>
                <a:cs typeface="Times New Roman" pitchFamily="18" charset="0"/>
              </a:rPr>
              <a:t>определите какой у вас уровень информационной грамотности</a:t>
            </a:r>
            <a:r>
              <a:rPr lang="en-US" dirty="0" smtClean="0">
                <a:latin typeface="Times New Roman" pitchFamily="18" charset="0"/>
                <a:cs typeface="Times New Roman" pitchFamily="18" charset="0"/>
              </a:rPr>
              <a:t>?</a:t>
            </a:r>
            <a:endParaRPr lang="ru-RU"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Солнцестояние">
  <a:themeElements>
    <a:clrScheme name="Солнцестояние">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Солнцестояние">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Солнцестояние">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79</TotalTime>
  <Words>726</Words>
  <Application>Microsoft Office PowerPoint</Application>
  <PresentationFormat>Экран (4:3)</PresentationFormat>
  <Paragraphs>64</Paragraphs>
  <Slides>12</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12</vt:i4>
      </vt:variant>
    </vt:vector>
  </HeadingPairs>
  <TitlesOfParts>
    <vt:vector size="13" baseType="lpstr">
      <vt:lpstr>Солнцестояние</vt:lpstr>
      <vt:lpstr>Формирование информационной грамотности  у студентов Уфимского политехнического колледжа</vt:lpstr>
      <vt:lpstr>Слайд 2</vt:lpstr>
      <vt:lpstr>Информационная грамотность </vt:lpstr>
      <vt:lpstr>Информационная грамотность включает следующие навыки:</vt:lpstr>
      <vt:lpstr>Задание 1</vt:lpstr>
      <vt:lpstr>Задание 2 </vt:lpstr>
      <vt:lpstr>Информационная  грамотность включает следующие составляющие:</vt:lpstr>
      <vt:lpstr>Система оценки навыков информационной грамотности </vt:lpstr>
      <vt:lpstr>Задание </vt:lpstr>
      <vt:lpstr>Медиа биография </vt:lpstr>
      <vt:lpstr>Слайд 11</vt:lpstr>
      <vt:lpstr>Рекомендации по оценке по шкале от 1 до 5 (5 — высший балл):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Формирование информационной грамотности  у студентов </dc:title>
  <dc:creator>Elmira123</dc:creator>
  <cp:lastModifiedBy>Elmira123</cp:lastModifiedBy>
  <cp:revision>13</cp:revision>
  <dcterms:created xsi:type="dcterms:W3CDTF">2019-12-14T11:34:58Z</dcterms:created>
  <dcterms:modified xsi:type="dcterms:W3CDTF">2019-12-14T13:05:19Z</dcterms:modified>
</cp:coreProperties>
</file>

<file path=docProps/thumbnail.jpeg>
</file>