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1749328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218220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7672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2383380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48610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2308033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6942127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207446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1703767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3B5A74A-9BDC-403C-8A15-E563B2F50AB6}" type="datetimeFigureOut">
              <a:rPr lang="ru-RU" smtClean="0"/>
              <a:t>20.04.2020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3488139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3B5A74A-9BDC-403C-8A15-E563B2F50AB6}" type="datetimeFigureOut">
              <a:rPr lang="ru-RU" smtClean="0"/>
              <a:t>20.04.2020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3364457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3B5A74A-9BDC-403C-8A15-E563B2F50AB6}" type="datetimeFigureOut">
              <a:rPr lang="ru-RU" smtClean="0"/>
              <a:t>20.04.2020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3244516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3B5A74A-9BDC-403C-8A15-E563B2F50AB6}" type="datetimeFigureOut">
              <a:rPr lang="ru-RU" smtClean="0"/>
              <a:t>20.04.2020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3051523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B5A74A-9BDC-403C-8A15-E563B2F50AB6}" type="datetimeFigureOut">
              <a:rPr lang="ru-RU" smtClean="0"/>
              <a:t>20.04.2020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442381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5A74A-9BDC-403C-8A15-E563B2F50AB6}" type="datetimeFigureOut">
              <a:rPr lang="ru-RU" smtClean="0"/>
              <a:t>20.04.2020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4151747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3B5A74A-9BDC-403C-8A15-E563B2F50AB6}" type="datetimeFigureOut">
              <a:rPr lang="ru-RU" smtClean="0"/>
              <a:t>20.04.2020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3FAE657-D40B-4077-9D16-BD7A21107D05}" type="slidenum">
              <a:rPr lang="ru-RU" smtClean="0"/>
              <a:t>‹#›</a:t>
            </a:fld>
            <a:endParaRPr lang="ru-RU"/>
          </a:p>
        </p:txBody>
      </p:sp>
    </p:spTree>
    <p:extLst>
      <p:ext uri="{BB962C8B-B14F-4D97-AF65-F5344CB8AC3E}">
        <p14:creationId xmlns:p14="http://schemas.microsoft.com/office/powerpoint/2010/main" val="66311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B5A74A-9BDC-403C-8A15-E563B2F50AB6}" type="datetimeFigureOut">
              <a:rPr lang="ru-RU" smtClean="0"/>
              <a:t>20.04.2020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3FAE657-D40B-4077-9D16-BD7A21107D05}" type="slidenum">
              <a:rPr lang="ru-RU" smtClean="0"/>
              <a:t>‹#›</a:t>
            </a:fld>
            <a:endParaRPr lang="ru-RU"/>
          </a:p>
        </p:txBody>
      </p:sp>
    </p:spTree>
    <p:extLst>
      <p:ext uri="{BB962C8B-B14F-4D97-AF65-F5344CB8AC3E}">
        <p14:creationId xmlns:p14="http://schemas.microsoft.com/office/powerpoint/2010/main" val="97545471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09851" y="109183"/>
            <a:ext cx="6828429" cy="2156346"/>
          </a:xfrm>
        </p:spPr>
        <p:txBody>
          <a:bodyPr>
            <a:normAutofit/>
          </a:bodyPr>
          <a:lstStyle/>
          <a:p>
            <a:r>
              <a:rPr lang="ru-RU" sz="2800" dirty="0" smtClean="0"/>
              <a:t>Консультация для педагогов</a:t>
            </a:r>
            <a:br>
              <a:rPr lang="ru-RU" sz="2800" dirty="0" smtClean="0"/>
            </a:br>
            <a:endParaRPr lang="ru-RU" sz="2800" dirty="0"/>
          </a:p>
        </p:txBody>
      </p:sp>
      <p:sp>
        <p:nvSpPr>
          <p:cNvPr id="3" name="Подзаголовок 2"/>
          <p:cNvSpPr>
            <a:spLocks noGrp="1"/>
          </p:cNvSpPr>
          <p:nvPr>
            <p:ph type="subTitle" idx="1"/>
          </p:nvPr>
        </p:nvSpPr>
        <p:spPr>
          <a:xfrm>
            <a:off x="3372820" y="3575715"/>
            <a:ext cx="6400800" cy="2320118"/>
          </a:xfrm>
        </p:spPr>
        <p:txBody>
          <a:bodyPr>
            <a:normAutofit fontScale="77500" lnSpcReduction="20000"/>
          </a:bodyPr>
          <a:lstStyle/>
          <a:p>
            <a:r>
              <a:rPr lang="ru-RU" sz="3300" dirty="0" smtClean="0">
                <a:solidFill>
                  <a:schemeClr val="tx1"/>
                </a:solidFill>
              </a:rPr>
              <a:t>Организация работы по развитию основных видов движений на прогулке.</a:t>
            </a:r>
          </a:p>
          <a:p>
            <a:endParaRPr lang="ru-RU" sz="2800" dirty="0" smtClean="0">
              <a:solidFill>
                <a:schemeClr val="tx1"/>
              </a:solidFill>
            </a:endParaRPr>
          </a:p>
          <a:p>
            <a:endParaRPr lang="ru-RU" sz="2800" dirty="0">
              <a:solidFill>
                <a:schemeClr val="tx1"/>
              </a:solidFill>
            </a:endParaRPr>
          </a:p>
          <a:p>
            <a:r>
              <a:rPr lang="ru-RU" sz="2800" dirty="0" smtClean="0">
                <a:solidFill>
                  <a:schemeClr val="tx1"/>
                </a:solidFill>
              </a:rPr>
              <a:t>    Подготовила :инструктор по физической культуре</a:t>
            </a:r>
            <a:r>
              <a:rPr lang="ru-RU" sz="2800" dirty="0" smtClean="0">
                <a:solidFill>
                  <a:schemeClr val="tx1"/>
                </a:solidFill>
              </a:rPr>
              <a:t>: </a:t>
            </a:r>
            <a:r>
              <a:rPr lang="ru-RU" sz="2800" dirty="0" err="1" smtClean="0">
                <a:solidFill>
                  <a:schemeClr val="tx1"/>
                </a:solidFill>
              </a:rPr>
              <a:t>Бикедина</a:t>
            </a:r>
            <a:r>
              <a:rPr lang="ru-RU" sz="2800" dirty="0" smtClean="0">
                <a:solidFill>
                  <a:schemeClr val="tx1"/>
                </a:solidFill>
              </a:rPr>
              <a:t> </a:t>
            </a:r>
            <a:r>
              <a:rPr lang="ru-RU" sz="2800" dirty="0" smtClean="0">
                <a:solidFill>
                  <a:schemeClr val="tx1"/>
                </a:solidFill>
              </a:rPr>
              <a:t>О.В</a:t>
            </a:r>
            <a:endParaRPr lang="ru-RU" sz="2800" dirty="0">
              <a:solidFill>
                <a:schemeClr val="tx1"/>
              </a:solidFill>
            </a:endParaRPr>
          </a:p>
        </p:txBody>
      </p:sp>
    </p:spTree>
    <p:extLst>
      <p:ext uri="{BB962C8B-B14F-4D97-AF65-F5344CB8AC3E}">
        <p14:creationId xmlns:p14="http://schemas.microsoft.com/office/powerpoint/2010/main" val="2213014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6162" y="1268842"/>
            <a:ext cx="8488907" cy="4452501"/>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Важно, чтобы сам педагог принимал активное участие в играх и упражнениях: это поддерживает положительный эмоциональный настрой детей и их интерес к разным формам двигательной активности.</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Таким образом, при организации ОВД необходимо стараться соблюдать следующие правила:</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tabLst>
                <a:tab pos="457200" algn="l"/>
              </a:tabLst>
            </a:pPr>
            <a:endParaRPr lang="ru-RU"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b="1" dirty="0" smtClean="0">
                <a:latin typeface="Times New Roman" panose="02020603050405020304" pitchFamily="18" charset="0"/>
                <a:ea typeface="Times New Roman" panose="02020603050405020304" pitchFamily="18" charset="0"/>
                <a:cs typeface="Times New Roman" panose="02020603050405020304" pitchFamily="18" charset="0"/>
              </a:rPr>
              <a:t>Помоги</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но не навреди.</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tabLst>
                <a:tab pos="457200" algn="l"/>
              </a:tabLst>
            </a:pPr>
            <a:endParaRPr lang="ru-RU"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b="1" dirty="0" smtClean="0">
                <a:latin typeface="Times New Roman" panose="02020603050405020304" pitchFamily="18" charset="0"/>
                <a:ea typeface="Times New Roman" panose="02020603050405020304" pitchFamily="18" charset="0"/>
                <a:cs typeface="Times New Roman" panose="02020603050405020304" pitchFamily="18" charset="0"/>
              </a:rPr>
              <a:t>Заинтересуй</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но не настаивай.</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tabLst>
                <a:tab pos="457200" algn="l"/>
              </a:tabLst>
            </a:pPr>
            <a:endParaRPr lang="ru-RU" sz="2000"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b="1" dirty="0" smtClean="0">
                <a:latin typeface="Times New Roman" panose="02020603050405020304" pitchFamily="18" charset="0"/>
                <a:ea typeface="Times New Roman" panose="02020603050405020304" pitchFamily="18" charset="0"/>
                <a:cs typeface="Times New Roman" panose="02020603050405020304" pitchFamily="18" charset="0"/>
              </a:rPr>
              <a:t>Каждый </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ребенок индивидуален</a:t>
            </a:r>
            <a:r>
              <a:rPr lang="ru-RU" sz="2000" b="1"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342900" lvl="0" indent="-342900">
              <a:lnSpc>
                <a:spcPts val="2250"/>
              </a:lnSpc>
              <a:spcAft>
                <a:spcPts val="0"/>
              </a:spcAft>
              <a:buFont typeface="Wingdings" panose="05000000000000000000" pitchFamily="2" charset="2"/>
              <a:buChar char="v"/>
              <a:tabLst>
                <a:tab pos="457200" algn="l"/>
              </a:tabLst>
            </a:pPr>
            <a:endParaRPr lang="ru-RU" sz="2000" b="1" dirty="0">
              <a:effectLst/>
              <a:latin typeface="Times New Roman" panose="02020603050405020304" pitchFamily="18" charset="0"/>
              <a:ea typeface="Calibri" panose="020F0502020204030204" pitchFamily="34" charset="0"/>
              <a:cs typeface="Times New Roman" panose="02020603050405020304" pitchFamily="18" charset="0"/>
            </a:endParaRPr>
          </a:p>
          <a:p>
            <a:pPr lvl="0">
              <a:lnSpc>
                <a:spcPts val="2250"/>
              </a:lnSpc>
              <a:spcAft>
                <a:spcPts val="0"/>
              </a:spcAft>
              <a:tabLst>
                <a:tab pos="457200" algn="l"/>
              </a:tabLst>
            </a:pPr>
            <a:r>
              <a:rPr lang="ru-RU" sz="2000" b="1" dirty="0" smtClean="0">
                <a:latin typeface="Times New Roman" panose="02020603050405020304" pitchFamily="18" charset="0"/>
                <a:ea typeface="Calibri" panose="020F0502020204030204" pitchFamily="34" charset="0"/>
                <a:cs typeface="Times New Roman" panose="02020603050405020304" pitchFamily="18" charset="0"/>
              </a:rPr>
              <a:t>                                Спасибо за внимание!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7265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57167" y="227463"/>
            <a:ext cx="8596668" cy="2911522"/>
          </a:xfrm>
        </p:spPr>
        <p:txBody>
          <a:bodyPr>
            <a:normAutofit/>
          </a:bodyPr>
          <a:lstStyle/>
          <a:p>
            <a:r>
              <a:rPr lang="ru-RU" sz="2400" b="1" dirty="0">
                <a:solidFill>
                  <a:schemeClr val="tx1"/>
                </a:solidFill>
                <a:latin typeface="Times New Roman" panose="02020603050405020304" pitchFamily="18" charset="0"/>
                <a:cs typeface="Times New Roman" panose="02020603050405020304" pitchFamily="18" charset="0"/>
              </a:rPr>
              <a:t>Движение </a:t>
            </a:r>
            <a:r>
              <a:rPr lang="ru-RU" sz="2400" dirty="0">
                <a:solidFill>
                  <a:schemeClr val="tx1"/>
                </a:solidFill>
                <a:latin typeface="Times New Roman" panose="02020603050405020304" pitchFamily="18" charset="0"/>
                <a:cs typeface="Times New Roman" panose="02020603050405020304" pitchFamily="18" charset="0"/>
              </a:rPr>
              <a:t>– это врожденная, жизненная необходимость и потребность человека.</a:t>
            </a:r>
            <a:br>
              <a:rPr lang="ru-RU" sz="2400" dirty="0">
                <a:solidFill>
                  <a:schemeClr val="tx1"/>
                </a:solidFill>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738803" y="1733266"/>
            <a:ext cx="8535988" cy="3780429"/>
          </a:xfrm>
        </p:spPr>
        <p:txBody>
          <a:bodyPr>
            <a:normAutofit/>
          </a:bodyPr>
          <a:lstStyle/>
          <a:p>
            <a:r>
              <a:rPr lang="ru-RU" sz="2400" b="1" dirty="0" smtClean="0">
                <a:solidFill>
                  <a:schemeClr val="tx1"/>
                </a:solidFill>
                <a:latin typeface="Times New Roman" panose="02020603050405020304" pitchFamily="18" charset="0"/>
                <a:cs typeface="Times New Roman" panose="02020603050405020304" pitchFamily="18" charset="0"/>
              </a:rPr>
              <a:t>Двигательная </a:t>
            </a:r>
            <a:r>
              <a:rPr lang="ru-RU" sz="2400" b="1" dirty="0">
                <a:solidFill>
                  <a:schemeClr val="tx1"/>
                </a:solidFill>
                <a:latin typeface="Times New Roman" panose="02020603050405020304" pitchFamily="18" charset="0"/>
                <a:cs typeface="Times New Roman" panose="02020603050405020304" pitchFamily="18" charset="0"/>
              </a:rPr>
              <a:t>активность</a:t>
            </a:r>
            <a:r>
              <a:rPr lang="ru-RU" sz="2400" dirty="0">
                <a:solidFill>
                  <a:schemeClr val="tx1"/>
                </a:solidFill>
                <a:latin typeface="Times New Roman" panose="02020603050405020304" pitchFamily="18" charset="0"/>
                <a:cs typeface="Times New Roman" panose="02020603050405020304" pitchFamily="18" charset="0"/>
              </a:rPr>
              <a:t> – это естественная потребность в движении. Ее удовлетворение является важнейшим условием всестороннего развития и воспитания ребенка</a:t>
            </a:r>
            <a:r>
              <a:rPr lang="ru-RU" sz="2400" dirty="0" smtClean="0">
                <a:solidFill>
                  <a:schemeClr val="tx1"/>
                </a:solidFill>
                <a:latin typeface="Times New Roman" panose="02020603050405020304" pitchFamily="18" charset="0"/>
                <a:cs typeface="Times New Roman" panose="02020603050405020304" pitchFamily="18" charset="0"/>
              </a:rPr>
              <a:t>.</a:t>
            </a:r>
          </a:p>
          <a:p>
            <a:r>
              <a:rPr lang="ru-RU" sz="2400" b="1" dirty="0" smtClean="0">
                <a:solidFill>
                  <a:schemeClr val="accent2"/>
                </a:solidFill>
                <a:latin typeface="Times New Roman" panose="02020603050405020304" pitchFamily="18" charset="0"/>
                <a:cs typeface="Times New Roman" panose="02020603050405020304" pitchFamily="18" charset="0"/>
              </a:rPr>
              <a:t> </a:t>
            </a:r>
          </a:p>
          <a:p>
            <a:r>
              <a:rPr lang="ru-RU" sz="2400" b="1" dirty="0" smtClean="0">
                <a:solidFill>
                  <a:schemeClr val="tx1"/>
                </a:solidFill>
                <a:latin typeface="Times New Roman" panose="02020603050405020304" pitchFamily="18" charset="0"/>
                <a:cs typeface="Times New Roman" panose="02020603050405020304" pitchFamily="18" charset="0"/>
              </a:rPr>
              <a:t>Прогулка -</a:t>
            </a:r>
            <a:r>
              <a:rPr lang="ru-RU" sz="2400" dirty="0" smtClean="0">
                <a:solidFill>
                  <a:schemeClr val="tx1"/>
                </a:solidFill>
                <a:latin typeface="Times New Roman" panose="02020603050405020304" pitchFamily="18" charset="0"/>
                <a:cs typeface="Times New Roman" panose="02020603050405020304" pitchFamily="18" charset="0"/>
              </a:rPr>
              <a:t> очень важный режимный момент </a:t>
            </a:r>
            <a:r>
              <a:rPr lang="ru-RU" sz="2400" dirty="0" err="1" smtClean="0">
                <a:solidFill>
                  <a:schemeClr val="tx1"/>
                </a:solidFill>
                <a:latin typeface="Times New Roman" panose="02020603050405020304" pitchFamily="18" charset="0"/>
                <a:cs typeface="Times New Roman" panose="02020603050405020304" pitchFamily="18" charset="0"/>
              </a:rPr>
              <a:t>жизнидеятельности</a:t>
            </a:r>
            <a:r>
              <a:rPr lang="ru-RU" sz="2400" dirty="0" smtClean="0">
                <a:solidFill>
                  <a:schemeClr val="tx1"/>
                </a:solidFill>
                <a:latin typeface="Times New Roman" panose="02020603050405020304" pitchFamily="18" charset="0"/>
                <a:cs typeface="Times New Roman" panose="02020603050405020304" pitchFamily="18" charset="0"/>
              </a:rPr>
              <a:t> детей в ДОУ во время которого дети могут достаточно полно реализовать свои двигательные потребности.</a:t>
            </a:r>
          </a:p>
        </p:txBody>
      </p:sp>
    </p:spTree>
    <p:extLst>
      <p:ext uri="{BB962C8B-B14F-4D97-AF65-F5344CB8AC3E}">
        <p14:creationId xmlns:p14="http://schemas.microsoft.com/office/powerpoint/2010/main" val="3139372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731" y="-809767"/>
            <a:ext cx="8596668" cy="1320800"/>
          </a:xfrm>
        </p:spPr>
        <p:txBody>
          <a:bodyPr/>
          <a:lstStyle/>
          <a:p>
            <a:endParaRPr lang="ru-RU"/>
          </a:p>
        </p:txBody>
      </p:sp>
      <p:sp>
        <p:nvSpPr>
          <p:cNvPr id="3" name="Объект 2"/>
          <p:cNvSpPr>
            <a:spLocks noGrp="1"/>
          </p:cNvSpPr>
          <p:nvPr>
            <p:ph idx="1"/>
          </p:nvPr>
        </p:nvSpPr>
        <p:spPr>
          <a:xfrm>
            <a:off x="650039" y="1205246"/>
            <a:ext cx="8596668" cy="4895303"/>
          </a:xfrm>
        </p:spPr>
        <p:txBody>
          <a:bodyPr>
            <a:normAutofit/>
          </a:bodyPr>
          <a:lstStyle/>
          <a:p>
            <a:r>
              <a:rPr lang="ru-RU" sz="2000" dirty="0" smtClean="0">
                <a:latin typeface="Times New Roman" panose="02020603050405020304" pitchFamily="18" charset="0"/>
                <a:cs typeface="Times New Roman" panose="02020603050405020304" pitchFamily="18" charset="0"/>
              </a:rPr>
              <a:t>Цель прогулки  - укрепление здоровья, профилактика утомления, физическое и умственное развитие детей, </a:t>
            </a:r>
            <a:r>
              <a:rPr lang="ru-RU" sz="2000" dirty="0" err="1" smtClean="0">
                <a:latin typeface="Times New Roman" panose="02020603050405020304" pitchFamily="18" charset="0"/>
                <a:cs typeface="Times New Roman" panose="02020603050405020304" pitchFamily="18" charset="0"/>
              </a:rPr>
              <a:t>востановление</a:t>
            </a:r>
            <a:r>
              <a:rPr lang="ru-RU" sz="2000" dirty="0" smtClean="0">
                <a:latin typeface="Times New Roman" panose="02020603050405020304" pitchFamily="18" charset="0"/>
                <a:cs typeface="Times New Roman" panose="02020603050405020304" pitchFamily="18" charset="0"/>
              </a:rPr>
              <a:t> сниженных в процессе деятельности функциональных ресурсов организма.</a:t>
            </a:r>
          </a:p>
          <a:p>
            <a:endParaRPr lang="ru-RU" sz="2000" dirty="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На прогулке  дети играют, много двигаются ,приобщаются к различным видам спорта.</a:t>
            </a:r>
          </a:p>
          <a:p>
            <a:pPr marL="0" indent="0">
              <a:buNone/>
            </a:pPr>
            <a:r>
              <a:rPr lang="ru-RU" sz="2400" b="1" dirty="0" smtClean="0">
                <a:solidFill>
                  <a:schemeClr val="tx1"/>
                </a:solidFill>
                <a:latin typeface="Times New Roman" panose="02020603050405020304" pitchFamily="18" charset="0"/>
                <a:cs typeface="Times New Roman" panose="02020603050405020304" pitchFamily="18" charset="0"/>
              </a:rPr>
              <a:t>                                   Польза движений:</a:t>
            </a:r>
          </a:p>
          <a:p>
            <a:r>
              <a:rPr lang="ru-RU" sz="2000" dirty="0" smtClean="0">
                <a:solidFill>
                  <a:schemeClr val="tx1"/>
                </a:solidFill>
                <a:latin typeface="Times New Roman" panose="02020603050405020304" pitchFamily="18" charset="0"/>
                <a:cs typeface="Times New Roman" panose="02020603050405020304" pitchFamily="18" charset="0"/>
              </a:rPr>
              <a:t>Усиливается обмен веществ;</a:t>
            </a:r>
          </a:p>
          <a:p>
            <a:r>
              <a:rPr lang="ru-RU" sz="2000" dirty="0" smtClean="0">
                <a:latin typeface="Times New Roman" panose="02020603050405020304" pitchFamily="18" charset="0"/>
                <a:cs typeface="Times New Roman" panose="02020603050405020304" pitchFamily="18" charset="0"/>
              </a:rPr>
              <a:t>Улучшается аппетит;</a:t>
            </a:r>
          </a:p>
          <a:p>
            <a:r>
              <a:rPr lang="ru-RU" sz="2000" dirty="0" smtClean="0">
                <a:latin typeface="Times New Roman" panose="02020603050405020304" pitchFamily="18" charset="0"/>
                <a:cs typeface="Times New Roman" panose="02020603050405020304" pitchFamily="18" charset="0"/>
              </a:rPr>
              <a:t>Укрепляется мышечная система;</a:t>
            </a:r>
          </a:p>
          <a:p>
            <a:r>
              <a:rPr lang="ru-RU" sz="2000" dirty="0" smtClean="0">
                <a:latin typeface="Times New Roman" panose="02020603050405020304" pitchFamily="18" charset="0"/>
                <a:cs typeface="Times New Roman" panose="02020603050405020304" pitchFamily="18" charset="0"/>
              </a:rPr>
              <a:t>Развивается ловкость, смелость;</a:t>
            </a:r>
          </a:p>
          <a:p>
            <a:r>
              <a:rPr lang="ru-RU" sz="2000" dirty="0" smtClean="0">
                <a:latin typeface="Times New Roman" panose="02020603050405020304" pitchFamily="18" charset="0"/>
                <a:cs typeface="Times New Roman" panose="02020603050405020304" pitchFamily="18" charset="0"/>
              </a:rPr>
              <a:t>Повышается жизненный тонус.</a:t>
            </a:r>
          </a:p>
          <a:p>
            <a:endParaRPr lang="ru-RU" sz="2000"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686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77335" y="1023582"/>
            <a:ext cx="8596668" cy="4364266"/>
          </a:xfrm>
        </p:spPr>
        <p:txBody>
          <a:bodyPr/>
          <a:lstStyle/>
          <a:p>
            <a:r>
              <a:rPr lang="ru-RU" dirty="0">
                <a:solidFill>
                  <a:schemeClr val="tx1"/>
                </a:solidFill>
                <a:latin typeface="Times New Roman" panose="02020603050405020304" pitchFamily="18" charset="0"/>
                <a:cs typeface="Times New Roman" panose="02020603050405020304" pitchFamily="18" charset="0"/>
              </a:rPr>
              <a:t>Во время прогулок должна быть четкая организация детей, дисциплина, основанная на точном соблюдении заданий, команд, указаний воспитателя. В то же время детям должны представляться определенная свобода и самостоятельность действий, стимулирующих их творчество и инициативу. Каждая прогулка для ребенка — это познание окружающей действительности через движения, которые должны приносить радость. Важным является обогащение детей представлениями и знаниями о назначении и способах применения разных видов движений, сходстве и различиях в силе, скорости, их практической целесообразности. Особенностями проведения прогулок является обеспечение дифференцированного и индивидуального подхода к детям с учетом их состояния здоровья, уровня двигательной подготовленности и двигательной активности.</a:t>
            </a:r>
          </a:p>
          <a:p>
            <a:endParaRPr lang="ru-RU" dirty="0"/>
          </a:p>
        </p:txBody>
      </p:sp>
    </p:spTree>
    <p:extLst>
      <p:ext uri="{BB962C8B-B14F-4D97-AF65-F5344CB8AC3E}">
        <p14:creationId xmlns:p14="http://schemas.microsoft.com/office/powerpoint/2010/main" val="1215364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9558" y="538978"/>
            <a:ext cx="8584442" cy="4647426"/>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С целью активизации двигательной деятельности детей во время прогулок важно использовать разные приемы, а именно:</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Bef>
                <a:spcPts val="200"/>
              </a:spcBef>
              <a:spcAft>
                <a:spcPts val="2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Рациональное использование физкультурного оборудования (минимум оборудования максимально обыграть).</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Bef>
                <a:spcPts val="200"/>
              </a:spcBef>
              <a:spcAft>
                <a:spcPts val="2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Включение разных способов организации детей (фронтальный, поточный, групповой, посменный, круговой, станционный, индивидуальный).</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Bef>
                <a:spcPts val="200"/>
              </a:spcBef>
              <a:spcAft>
                <a:spcPts val="2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Лаконичное объяснение заданий и четкий показ движений и упражнений.</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Bef>
                <a:spcPts val="200"/>
              </a:spcBef>
              <a:spcAft>
                <a:spcPts val="2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Активизация мыслительной деятельности ребенка (использование пространственной терминологии, самостоятельный выбор способа выполнения действий, наводящие вопросы, создание поисковых ситуаций).</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Bef>
                <a:spcPts val="200"/>
              </a:spcBef>
              <a:spcAft>
                <a:spcPts val="200"/>
              </a:spcAft>
              <a:buSzPts val="1000"/>
              <a:buFont typeface="Symbol" panose="05050102010706020507" pitchFamily="18" charset="2"/>
              <a:buChar char=""/>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Создание специальных ситуаций для проявления таких качеств ребенка, как решительность, смелость, находчивость.</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7798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68991" y="598225"/>
            <a:ext cx="8175009" cy="5532925"/>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На прогулке дети много и с удовольствием двигаются. И для удовлетворения этой потребности им следует предоставить всю площадь участка. Сделать сравнительно узкие длинные проходы-дорожки разной конфигурации (шнурами, ленточками или флажками) от веранды до конца участка и далее до веранды, которые могут быть извилистые, прямые, замкнутые, с ответвлениями, одни из которых заканчиваются тупиком, а другие — каким-либо препятствием, которое необходимо преодолеть: перелезть через препятствие, пройти нагнувшись сквозь воротца, перешагнуть через натянутый шнур, перейти через мостик и т. д.).</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Таким образом, дети на прогулке выполняют разнообразные движения — бегают, лазают, подлезают, перелезают, подтягиваются, подпрыгивают, бросают в цель и т.д. Конечно, такая активная деятельность предусматривает удобную, легкую, не сковывающую движений одежду.</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70015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32513" y="675169"/>
            <a:ext cx="8311487" cy="5025094"/>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Выбор времени проведения и упражнений на прогулке зависит от предшествующей работы в группе. Если физкультурное или музыкальное занятие проводилось в первой половине дня, то желательно организовывать игры и упражнения в середине или конце прогулки, а в самом её начале предоставить детям возможность самостоятельно поиграть, поупражняться с разнообразными пособиями. В остальные дни целесообразно организовать двигательную деятельность детей в начале прогулки, что позволит обогатить содержание их самостоятельной деятельности. В дни проведения физкультурных занятий с детьми организуется одна подвижная игра и какое-либо физическое упражнение (спортивное упражнение или упражнение в основном виде движения). В другие дни, когда занятие не проводится, планируется подвижная игра, спортивное упражнение и упражнение в основном виде движения (прыжки, лазание, метание, бросание и ловля мяча и др.)</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340046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01003" y="2108639"/>
            <a:ext cx="7792872" cy="2569934"/>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При проведении упражнений, основных видов движений следует использовать разные способы организации (фронтальный, подгрупповой, индивидуальный). Наиболее целесообразным является смешанное использование разных способов организации. Например, применение подгруппового способа организации является наиболее важным при сочетании процесса обучения и совершенствования двигательных навыков.</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1992573" y="4678573"/>
            <a:ext cx="5540992" cy="1886000"/>
          </a:xfrm>
          <a:prstGeom prst="rect">
            <a:avLst/>
          </a:prstGeom>
        </p:spPr>
      </p:pic>
    </p:spTree>
    <p:extLst>
      <p:ext uri="{BB962C8B-B14F-4D97-AF65-F5344CB8AC3E}">
        <p14:creationId xmlns:p14="http://schemas.microsoft.com/office/powerpoint/2010/main" val="649580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8173" y="308915"/>
            <a:ext cx="8065827" cy="5568832"/>
          </a:xfrm>
          <a:prstGeom prst="rect">
            <a:avLst/>
          </a:prstGeom>
        </p:spPr>
        <p:txBody>
          <a:bodyPr wrap="square">
            <a:spAutoFit/>
          </a:bodyPr>
          <a:lstStyle/>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 работе с детьми дошкольного возраста основными задачами при организация работы по развитию движений на прогулке являются:</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Знакомство детей с различными видами движений и создание вариативных условий для их систематического выполнения;</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Закрепление умений ориентироваться в пространстве, действовать совместно, участвовать в коллективных играх и игровых упражнениях;</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ts val="2250"/>
              </a:lnSpc>
              <a:spcAft>
                <a:spcPts val="0"/>
              </a:spcAft>
              <a:buFont typeface="Wingdings" panose="05000000000000000000" pitchFamily="2" charset="2"/>
              <a:buChar char="v"/>
              <a:tabLst>
                <a:tab pos="4572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Создание благоприятных условий для развития творчества детей, в том числе в движениях, и положительного эмоционального состояния.</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Успешно решать эти задачи возможно лишь при рациональном сочетании разных видов и форм двигательной деятельности под руководством воспитателя.</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60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 каждой   возрастной группе должны осваиваться различные виды движений: х</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одьба, бег, прыжки, катание, бросание и ловля, метание, ползание и лазанье, равновесие.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4048458"/>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112</TotalTime>
  <Words>771</Words>
  <Application>Microsoft Office PowerPoint</Application>
  <PresentationFormat>Широкоэкранный</PresentationFormat>
  <Paragraphs>45</Paragraphs>
  <Slides>10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10</vt:i4>
      </vt:variant>
    </vt:vector>
  </HeadingPairs>
  <TitlesOfParts>
    <vt:vector size="18" baseType="lpstr">
      <vt:lpstr>Arial</vt:lpstr>
      <vt:lpstr>Calibri</vt:lpstr>
      <vt:lpstr>Symbol</vt:lpstr>
      <vt:lpstr>Times New Roman</vt:lpstr>
      <vt:lpstr>Trebuchet MS</vt:lpstr>
      <vt:lpstr>Wingdings</vt:lpstr>
      <vt:lpstr>Wingdings 3</vt:lpstr>
      <vt:lpstr>Грань</vt:lpstr>
      <vt:lpstr>Консультация для педагогов </vt:lpstr>
      <vt:lpstr>Движение – это врожденная, жизненная необходимость и потребность человека.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педагогов </dc:title>
  <dc:creator>user</dc:creator>
  <cp:lastModifiedBy>Оксана Бикедина</cp:lastModifiedBy>
  <cp:revision>12</cp:revision>
  <dcterms:created xsi:type="dcterms:W3CDTF">2020-02-12T07:38:29Z</dcterms:created>
  <dcterms:modified xsi:type="dcterms:W3CDTF">2020-04-20T09:43:41Z</dcterms:modified>
</cp:coreProperties>
</file>