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9" r:id="rId20"/>
    <p:sldId id="275" r:id="rId21"/>
    <p:sldId id="276" r:id="rId22"/>
    <p:sldId id="277" r:id="rId23"/>
    <p:sldId id="278"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554"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32486688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74758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3592756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2332642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725934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13792402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10056975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1770332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3996301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21680309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FFBDE7F-AA6D-4205-BAB4-5309A9F4BD6F}" type="datetimeFigureOut">
              <a:rPr lang="ru-RU" smtClean="0"/>
              <a:pPr/>
              <a:t>11.02.2020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36232608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FBDE7F-AA6D-4205-BAB4-5309A9F4BD6F}" type="datetimeFigureOut">
              <a:rPr lang="ru-RU" smtClean="0"/>
              <a:pPr/>
              <a:t>11.02.2020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C62D9-83B0-4743-9BDA-5E1E882DDF82}" type="slidenum">
              <a:rPr lang="ru-RU" smtClean="0"/>
              <a:pPr/>
              <a:t>‹#›</a:t>
            </a:fld>
            <a:endParaRPr lang="ru-RU"/>
          </a:p>
        </p:txBody>
      </p:sp>
    </p:spTree>
    <p:extLst>
      <p:ext uri="{BB962C8B-B14F-4D97-AF65-F5344CB8AC3E}">
        <p14:creationId xmlns="" xmlns:p14="http://schemas.microsoft.com/office/powerpoint/2010/main" val="1224028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upload.wikimedia.org/wikipedia/commons/c/c4/Dortmund-Zoo-IMG_5518-a.jpg"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hyperlink" Target="https://animalreader.ru/wp-content/uploads/2015/07/horek-perevjazka-opisanie-i-obraz-zhizni-hishhnogo-mlekopitajushhego-animal-reader.ru-002.jpg"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2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image" Target="../media/image33.gif"/><Relationship Id="rId3" Type="http://schemas.openxmlformats.org/officeDocument/2006/relationships/image" Target="../media/image28.jpeg"/><Relationship Id="rId7" Type="http://schemas.openxmlformats.org/officeDocument/2006/relationships/image" Target="../media/image32.gif"/><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31.gif"/><Relationship Id="rId5" Type="http://schemas.openxmlformats.org/officeDocument/2006/relationships/image" Target="../media/image30.gif"/><Relationship Id="rId4" Type="http://schemas.openxmlformats.org/officeDocument/2006/relationships/image" Target="../media/image29.gif"/><Relationship Id="rId9" Type="http://schemas.openxmlformats.org/officeDocument/2006/relationships/image" Target="../media/image34.gif"/></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s://ds02.infourok.ru/uploads/ex/11a2/00015da9-ed6d02d9/img28.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p:txBody>
          <a:bodyPr>
            <a:noAutofit/>
          </a:bodyPr>
          <a:lstStyle/>
          <a:p>
            <a:r>
              <a:rPr lang="ru-RU" dirty="0" smtClean="0">
                <a:solidFill>
                  <a:srgbClr val="FF0000"/>
                </a:solidFill>
                <a:latin typeface="Arial Black" pitchFamily="34" charset="0"/>
              </a:rPr>
              <a:t>Красная книга Алтайского края</a:t>
            </a:r>
            <a:endParaRPr lang="ru-RU" dirty="0"/>
          </a:p>
        </p:txBody>
      </p:sp>
      <p:pic>
        <p:nvPicPr>
          <p:cNvPr id="4" name="Picture 6" descr="http://900igr.net/up/datai/111653/0014-014-.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l="1384" r="6918"/>
          <a:stretch>
            <a:fillRect/>
          </a:stretch>
        </p:blipFill>
        <p:spPr bwMode="auto">
          <a:xfrm rot="21300000">
            <a:off x="1245785" y="2374621"/>
            <a:ext cx="2378075" cy="30908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2" descr="C:\Documents and Settings\User\Рабочий стол\1262468598_kk_altaiskogo_kraya__t2.jpg"/>
          <p:cNvPicPr>
            <a:picLocks noChangeAspect="1" noChangeArrowheads="1"/>
          </p:cNvPicPr>
          <p:nvPr/>
        </p:nvPicPr>
        <p:blipFill>
          <a:blip r:embed="rId4" cstate="print">
            <a:extLst>
              <a:ext uri="{28A0092B-C50C-407E-A947-70E740481C1C}">
                <a14:useLocalDpi xmlns="" xmlns:a14="http://schemas.microsoft.com/office/drawing/2010/main" val="0"/>
              </a:ext>
            </a:extLst>
          </a:blip>
          <a:srcRect b="11205"/>
          <a:stretch>
            <a:fillRect/>
          </a:stretch>
        </p:blipFill>
        <p:spPr bwMode="auto">
          <a:xfrm rot="300000">
            <a:off x="5568033" y="2378413"/>
            <a:ext cx="2466975" cy="31353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870096800"/>
      </p:ext>
    </p:extLst>
  </p:cSld>
  <p:clrMapOvr>
    <a:masterClrMapping/>
  </p:clrMapOvr>
  <p:transition advClick="0" advTm="8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2000"/>
                                        <p:tgtEl>
                                          <p:spTgt spid="4"/>
                                        </p:tgtEl>
                                      </p:cBhvr>
                                    </p:animEffect>
                                  </p:childTnLst>
                                </p:cTn>
                              </p:par>
                            </p:childTnLst>
                          </p:cTn>
                        </p:par>
                        <p:par>
                          <p:cTn id="8" fill="hold">
                            <p:stCondLst>
                              <p:cond delay="2000"/>
                            </p:stCondLst>
                            <p:childTnLst>
                              <p:par>
                                <p:cTn id="9" presetID="2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edge">
                                      <p:cBhvr>
                                        <p:cTn id="1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2" name="Picture 2" descr="C:\Documents and Settings\User\Рабочий стол\phpThumb_generated_thumbnailjpg.jpg"/>
          <p:cNvPicPr>
            <a:picLocks noChangeAspect="1" noChangeArrowheads="1"/>
          </p:cNvPicPr>
          <p:nvPr/>
        </p:nvPicPr>
        <p:blipFill>
          <a:blip r:embed="rId3" cstate="print"/>
          <a:srcRect/>
          <a:stretch>
            <a:fillRect/>
          </a:stretch>
        </p:blipFill>
        <p:spPr bwMode="auto">
          <a:xfrm>
            <a:off x="4551857" y="1071545"/>
            <a:ext cx="4418095" cy="4521199"/>
          </a:xfrm>
          <a:prstGeom prst="rect">
            <a:avLst/>
          </a:prstGeom>
          <a:noFill/>
          <a:ln w="9525">
            <a:noFill/>
            <a:miter lim="800000"/>
            <a:headEnd/>
            <a:tailEnd/>
          </a:ln>
          <a:effectLst>
            <a:outerShdw dist="35921" dir="2700000" algn="ctr" rotWithShape="0">
              <a:schemeClr val="tx1"/>
            </a:outerShdw>
          </a:effectLst>
        </p:spPr>
      </p:pic>
      <p:sp>
        <p:nvSpPr>
          <p:cNvPr id="3" name="Прямоугольник 2"/>
          <p:cNvSpPr/>
          <p:nvPr/>
        </p:nvSpPr>
        <p:spPr>
          <a:xfrm>
            <a:off x="285720" y="571480"/>
            <a:ext cx="4286280" cy="5770811"/>
          </a:xfrm>
          <a:prstGeom prst="rect">
            <a:avLst/>
          </a:prstGeom>
        </p:spPr>
        <p:txBody>
          <a:bodyPr wrap="square">
            <a:spAutoFit/>
          </a:bodyPr>
          <a:lstStyle/>
          <a:p>
            <a:pPr>
              <a:lnSpc>
                <a:spcPct val="150000"/>
              </a:lnSpc>
            </a:pPr>
            <a:r>
              <a:rPr lang="ru-RU" b="1" dirty="0" smtClean="0">
                <a:solidFill>
                  <a:schemeClr val="tx2"/>
                </a:solidFill>
                <a:latin typeface="Times New Roman" pitchFamily="18" charset="0"/>
                <a:cs typeface="Times New Roman" pitchFamily="18" charset="0"/>
              </a:rPr>
              <a:t>      На многих языках мира скопа по справедливости зовётся «рыболовом». Внесена в Красную книгу России. Места обитания: берега водоёмов, богатых рыбой, с прозрачной водой. Предпочитает селиться в мало посещаемых человеком местах. Факторы, приводящие к исчезновению: загрязнение водоёмов сточными водами и промышленными отходами. Вырубка высокоствольных лесов по берегам приводит к нехватке мест для устройства гнезда. </a:t>
            </a:r>
          </a:p>
          <a:p>
            <a:endParaRPr lang="ru-RU" dirty="0" smtClean="0">
              <a:solidFill>
                <a:schemeClr val="tx2"/>
              </a:solidFill>
              <a:latin typeface="Times New Roman" pitchFamily="18" charset="0"/>
              <a:cs typeface="Times New Roman" pitchFamily="18" charset="0"/>
            </a:endParaRPr>
          </a:p>
        </p:txBody>
      </p:sp>
      <p:sp>
        <p:nvSpPr>
          <p:cNvPr id="4" name="Прямоугольник 3"/>
          <p:cNvSpPr/>
          <p:nvPr/>
        </p:nvSpPr>
        <p:spPr>
          <a:xfrm>
            <a:off x="3786182" y="142852"/>
            <a:ext cx="3071834"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СКОПА</a:t>
            </a:r>
            <a:endParaRPr lang="ru-RU" sz="2800" b="1" dirty="0">
              <a:latin typeface="Times New Roman" pitchFamily="18" charset="0"/>
              <a:cs typeface="Times New Roman" pitchFamily="18" charset="0"/>
            </a:endParaRPr>
          </a:p>
        </p:txBody>
      </p:sp>
    </p:spTree>
  </p:cSld>
  <p:clrMapOvr>
    <a:masterClrMapping/>
  </p:clrMapOvr>
  <p:transition advClick="0" advTm="2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3571868" y="214290"/>
            <a:ext cx="4143404"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ФИЛИН</a:t>
            </a:r>
            <a:endParaRPr lang="ru-RU" sz="2800" b="1" dirty="0">
              <a:latin typeface="Times New Roman" pitchFamily="18" charset="0"/>
              <a:cs typeface="Times New Roman" pitchFamily="18" charset="0"/>
            </a:endParaRPr>
          </a:p>
        </p:txBody>
      </p:sp>
      <p:sp>
        <p:nvSpPr>
          <p:cNvPr id="3" name="Прямоугольник 2"/>
          <p:cNvSpPr/>
          <p:nvPr/>
        </p:nvSpPr>
        <p:spPr>
          <a:xfrm>
            <a:off x="357158" y="1142983"/>
            <a:ext cx="3714776" cy="4939814"/>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Самая крупная из сов, которых иногда называют ночными, хищными птицами. Хорошо развито зрение и слух. Внесён  в Красную книгу Алтая.  Гнездо обычно находится на земле. Птенцов выкармливают  оба родителя. Охотится в сумерках и ночью. Питается различными видами птиц и млекопитающих (мыши, голуби, галки).</a:t>
            </a:r>
          </a:p>
          <a:p>
            <a:pPr algn="just"/>
            <a:endParaRPr lang="ru-RU" dirty="0" smtClean="0">
              <a:solidFill>
                <a:schemeClr val="tx2"/>
              </a:solidFill>
              <a:latin typeface="Arial Black" pitchFamily="34" charset="0"/>
            </a:endParaRPr>
          </a:p>
        </p:txBody>
      </p:sp>
      <p:pic>
        <p:nvPicPr>
          <p:cNvPr id="4" name="Picture 2" descr="C:\Documents and Settings\User\Рабочий стол\sova_filin_foto_02-1.jpg"/>
          <p:cNvPicPr>
            <a:picLocks noChangeAspect="1" noChangeArrowheads="1"/>
          </p:cNvPicPr>
          <p:nvPr/>
        </p:nvPicPr>
        <p:blipFill>
          <a:blip r:embed="rId3" cstate="print"/>
          <a:srcRect/>
          <a:stretch>
            <a:fillRect/>
          </a:stretch>
        </p:blipFill>
        <p:spPr>
          <a:xfrm>
            <a:off x="4214811" y="1285875"/>
            <a:ext cx="4754564" cy="4143389"/>
          </a:xfrm>
          <a:prstGeom prst="rect">
            <a:avLst/>
          </a:prstGeom>
        </p:spPr>
      </p:pic>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2" name="Picture 2" descr="C:\Documents and Settings\User\Рабочий стол\604246.gif"/>
          <p:cNvPicPr>
            <a:picLocks noChangeAspect="1" noChangeArrowheads="1" noCrop="1"/>
          </p:cNvPicPr>
          <p:nvPr/>
        </p:nvPicPr>
        <p:blipFill>
          <a:blip r:embed="rId3" cstate="print"/>
          <a:srcRect/>
          <a:stretch>
            <a:fillRect/>
          </a:stretch>
        </p:blipFill>
        <p:spPr>
          <a:xfrm>
            <a:off x="4357686" y="1142984"/>
            <a:ext cx="4464050" cy="4679950"/>
          </a:xfrm>
          <a:prstGeom prst="rect">
            <a:avLst/>
          </a:prstGeom>
        </p:spPr>
      </p:pic>
      <p:sp>
        <p:nvSpPr>
          <p:cNvPr id="3" name="Прямоугольник 2"/>
          <p:cNvSpPr/>
          <p:nvPr/>
        </p:nvSpPr>
        <p:spPr>
          <a:xfrm>
            <a:off x="428596" y="959093"/>
            <a:ext cx="3500462" cy="5770811"/>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Основные требования степного орла к условиям существования - наличие нераспаханных территорий и обилие малых сусликов. Факторы сокращения численности – разорение гнёзд</a:t>
            </a:r>
          </a:p>
          <a:p>
            <a:pPr algn="just">
              <a:lnSpc>
                <a:spcPct val="150000"/>
              </a:lnSpc>
            </a:pPr>
            <a:r>
              <a:rPr lang="ru-RU" b="1" dirty="0" smtClean="0">
                <a:solidFill>
                  <a:schemeClr val="tx2"/>
                </a:solidFill>
                <a:latin typeface="Times New Roman" pitchFamily="18" charset="0"/>
                <a:cs typeface="Times New Roman" pitchFamily="18" charset="0"/>
              </a:rPr>
              <a:t> ( в том числе при сжигании прошлогодних скирд соломы), уничтожение взрастающих птиц и птенцов на электролиниях. Занесён в Красную книгу .</a:t>
            </a:r>
          </a:p>
          <a:p>
            <a:endParaRPr lang="ru-RU" dirty="0" smtClean="0">
              <a:solidFill>
                <a:srgbClr val="7030A0"/>
              </a:solidFill>
              <a:latin typeface="Arial Black" pitchFamily="34" charset="0"/>
            </a:endParaRPr>
          </a:p>
        </p:txBody>
      </p:sp>
      <p:sp>
        <p:nvSpPr>
          <p:cNvPr id="4" name="Прямоугольник 3"/>
          <p:cNvSpPr/>
          <p:nvPr/>
        </p:nvSpPr>
        <p:spPr>
          <a:xfrm>
            <a:off x="2857488" y="285728"/>
            <a:ext cx="3143272"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Степной  орёл </a:t>
            </a:r>
            <a:endParaRPr lang="ru-RU" sz="2800" b="1" dirty="0">
              <a:latin typeface="Times New Roman" pitchFamily="18" charset="0"/>
              <a:cs typeface="Times New Roman" pitchFamily="18" charset="0"/>
            </a:endParaRPr>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2" name="Picture 4" descr="Файл:Dortmund-Zoo-IMG 5518-a.jpg">
            <a:hlinkClick r:id="rId3"/>
          </p:cNvPr>
          <p:cNvPicPr>
            <a:picLocks noChangeAspect="1" noChangeArrowheads="1"/>
          </p:cNvPicPr>
          <p:nvPr/>
        </p:nvPicPr>
        <p:blipFill>
          <a:blip r:embed="rId4" cstate="print"/>
          <a:srcRect l="7973" r="22147"/>
          <a:stretch>
            <a:fillRect/>
          </a:stretch>
        </p:blipFill>
        <p:spPr bwMode="auto">
          <a:xfrm>
            <a:off x="4214810" y="1142984"/>
            <a:ext cx="4671072" cy="4214842"/>
          </a:xfrm>
          <a:prstGeom prst="rect">
            <a:avLst/>
          </a:prstGeom>
          <a:noFill/>
          <a:ln w="9525">
            <a:noFill/>
            <a:miter lim="800000"/>
            <a:headEnd/>
            <a:tailEnd/>
          </a:ln>
        </p:spPr>
      </p:pic>
      <p:sp>
        <p:nvSpPr>
          <p:cNvPr id="3" name="Прямоугольник 2"/>
          <p:cNvSpPr/>
          <p:nvPr/>
        </p:nvSpPr>
        <p:spPr>
          <a:xfrm>
            <a:off x="357158" y="1142984"/>
            <a:ext cx="3571900" cy="4662815"/>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Славится наш край разведением марала - это олень с ценными рогами –пантами.  </a:t>
            </a:r>
          </a:p>
          <a:p>
            <a:pPr algn="just">
              <a:lnSpc>
                <a:spcPct val="150000"/>
              </a:lnSpc>
            </a:pPr>
            <a:r>
              <a:rPr lang="ru-RU" b="1" dirty="0" smtClean="0">
                <a:solidFill>
                  <a:schemeClr val="tx2"/>
                </a:solidFill>
                <a:latin typeface="Times New Roman" pitchFamily="18" charset="0"/>
                <a:cs typeface="Times New Roman" pitchFamily="18" charset="0"/>
              </a:rPr>
              <a:t> Их срезают молодыми, обрабатывают, перерабатывают  и получают из них: мази, порошки, </a:t>
            </a:r>
            <a:r>
              <a:rPr lang="ru-RU" b="1" dirty="0" err="1" smtClean="0">
                <a:solidFill>
                  <a:schemeClr val="tx2"/>
                </a:solidFill>
                <a:latin typeface="Times New Roman" pitchFamily="18" charset="0"/>
                <a:cs typeface="Times New Roman" pitchFamily="18" charset="0"/>
              </a:rPr>
              <a:t>спреи</a:t>
            </a:r>
            <a:r>
              <a:rPr lang="ru-RU" b="1" dirty="0" smtClean="0">
                <a:solidFill>
                  <a:schemeClr val="tx2"/>
                </a:solidFill>
                <a:latin typeface="Times New Roman" pitchFamily="18" charset="0"/>
                <a:cs typeface="Times New Roman" pitchFamily="18" charset="0"/>
              </a:rPr>
              <a:t>, делают лечебные пантовые ванны. Разводят маралов на </a:t>
            </a:r>
            <a:r>
              <a:rPr lang="ru-RU" b="1" dirty="0" err="1" smtClean="0">
                <a:solidFill>
                  <a:schemeClr val="tx2"/>
                </a:solidFill>
                <a:latin typeface="Times New Roman" pitchFamily="18" charset="0"/>
                <a:cs typeface="Times New Roman" pitchFamily="18" charset="0"/>
              </a:rPr>
              <a:t>мараловедческих</a:t>
            </a:r>
            <a:r>
              <a:rPr lang="ru-RU" b="1" dirty="0" smtClean="0">
                <a:solidFill>
                  <a:schemeClr val="tx2"/>
                </a:solidFill>
                <a:latin typeface="Times New Roman" pitchFamily="18" charset="0"/>
                <a:cs typeface="Times New Roman" pitchFamily="18" charset="0"/>
              </a:rPr>
              <a:t> фермах в горах.</a:t>
            </a:r>
          </a:p>
        </p:txBody>
      </p:sp>
      <p:sp>
        <p:nvSpPr>
          <p:cNvPr id="4" name="Прямоугольник 3"/>
          <p:cNvSpPr/>
          <p:nvPr/>
        </p:nvSpPr>
        <p:spPr>
          <a:xfrm>
            <a:off x="3571868" y="214290"/>
            <a:ext cx="2071702"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МАРАЛ</a:t>
            </a:r>
            <a:endParaRPr lang="ru-RU" sz="2800" b="1" dirty="0">
              <a:latin typeface="Times New Roman" pitchFamily="18" charset="0"/>
              <a:cs typeface="Times New Roman" pitchFamily="18" charset="0"/>
            </a:endParaRPr>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500034" y="571479"/>
            <a:ext cx="4214842" cy="5909310"/>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Жизнь выдры тесно связана с водой. Прекрасно плавает, ныряет, под водой находится до трёх минут. Осторожна, ведёт скрытый преимущественно сумеречный и ночной образ жизни, но там, где её не беспокоят, активна и днём. Место обитания – прозрачная чистая вода, богатые рыбой, быстротекущие реки. Обычно рождается от одного до пяти детёнышей. Питается рыбой, земноводными, грызунами, живут в норах. Добыча этих животных запрещена.</a:t>
            </a:r>
          </a:p>
        </p:txBody>
      </p:sp>
      <p:sp>
        <p:nvSpPr>
          <p:cNvPr id="3" name="Прямоугольник 2"/>
          <p:cNvSpPr/>
          <p:nvPr/>
        </p:nvSpPr>
        <p:spPr>
          <a:xfrm>
            <a:off x="4071934" y="214290"/>
            <a:ext cx="2071701"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ВЫДРА</a:t>
            </a:r>
            <a:endParaRPr lang="ru-RU" sz="2800" b="1" dirty="0">
              <a:latin typeface="Times New Roman" pitchFamily="18" charset="0"/>
              <a:cs typeface="Times New Roman" pitchFamily="18" charset="0"/>
            </a:endParaRPr>
          </a:p>
        </p:txBody>
      </p:sp>
      <p:pic>
        <p:nvPicPr>
          <p:cNvPr id="4" name="Picture 2" descr="C:\Documents and Settings\User\Рабочий стол\vydra1_small1.jpg"/>
          <p:cNvPicPr>
            <a:picLocks noChangeAspect="1" noChangeArrowheads="1"/>
          </p:cNvPicPr>
          <p:nvPr/>
        </p:nvPicPr>
        <p:blipFill>
          <a:blip r:embed="rId3" cstate="print"/>
          <a:srcRect/>
          <a:stretch>
            <a:fillRect/>
          </a:stretch>
        </p:blipFill>
        <p:spPr>
          <a:xfrm>
            <a:off x="4857752" y="1142984"/>
            <a:ext cx="4092516" cy="4235451"/>
          </a:xfrm>
          <a:prstGeom prst="rect">
            <a:avLst/>
          </a:prstGeom>
        </p:spPr>
      </p:pic>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2" name="Picture 4" descr="https://korzik.net/uploads/posts/2011-09/1316105384_2.jpg"/>
          <p:cNvPicPr>
            <a:picLocks noChangeAspect="1" noChangeArrowheads="1"/>
          </p:cNvPicPr>
          <p:nvPr/>
        </p:nvPicPr>
        <p:blipFill>
          <a:blip r:embed="rId3" cstate="print"/>
          <a:srcRect r="9742"/>
          <a:stretch>
            <a:fillRect/>
          </a:stretch>
        </p:blipFill>
        <p:spPr bwMode="auto">
          <a:xfrm>
            <a:off x="4572000" y="1428736"/>
            <a:ext cx="4310598" cy="3929063"/>
          </a:xfrm>
          <a:prstGeom prst="rect">
            <a:avLst/>
          </a:prstGeom>
          <a:noFill/>
          <a:ln w="9525">
            <a:noFill/>
            <a:miter lim="800000"/>
            <a:headEnd/>
            <a:tailEnd/>
          </a:ln>
        </p:spPr>
      </p:pic>
      <p:sp>
        <p:nvSpPr>
          <p:cNvPr id="3" name="Прямоугольник 2"/>
          <p:cNvSpPr/>
          <p:nvPr/>
        </p:nvSpPr>
        <p:spPr>
          <a:xfrm>
            <a:off x="3714744" y="214290"/>
            <a:ext cx="3161511" cy="523220"/>
          </a:xfrm>
          <a:prstGeom prst="rect">
            <a:avLst/>
          </a:prstGeom>
        </p:spPr>
        <p:txBody>
          <a:bodyPr wrap="square">
            <a:spAutoFit/>
          </a:bodyPr>
          <a:lstStyle/>
          <a:p>
            <a:r>
              <a:rPr lang="ru-RU" altLang="ru-RU" sz="2800" b="1" dirty="0" smtClean="0">
                <a:solidFill>
                  <a:srgbClr val="C00000"/>
                </a:solidFill>
                <a:latin typeface="Times New Roman" pitchFamily="18" charset="0"/>
                <a:cs typeface="Times New Roman" pitchFamily="18" charset="0"/>
              </a:rPr>
              <a:t>КАБАРГА</a:t>
            </a:r>
            <a:endParaRPr lang="ru-RU" sz="2800" dirty="0">
              <a:latin typeface="Times New Roman" pitchFamily="18" charset="0"/>
              <a:cs typeface="Times New Roman" pitchFamily="18" charset="0"/>
            </a:endParaRPr>
          </a:p>
        </p:txBody>
      </p:sp>
      <p:sp>
        <p:nvSpPr>
          <p:cNvPr id="4" name="Прямоугольник 3"/>
          <p:cNvSpPr/>
          <p:nvPr/>
        </p:nvSpPr>
        <p:spPr>
          <a:xfrm>
            <a:off x="296876" y="642918"/>
            <a:ext cx="4060810" cy="5955476"/>
          </a:xfrm>
          <a:prstGeom prst="rect">
            <a:avLst/>
          </a:prstGeom>
        </p:spPr>
        <p:txBody>
          <a:bodyPr wrap="square">
            <a:spAutoFit/>
          </a:bodyPr>
          <a:lstStyle/>
          <a:p>
            <a:pPr algn="just">
              <a:lnSpc>
                <a:spcPct val="150000"/>
              </a:lnSpc>
            </a:pPr>
            <a:r>
              <a:rPr lang="ru-RU" altLang="ru-RU" sz="2000" b="1" i="1" dirty="0" smtClean="0">
                <a:solidFill>
                  <a:schemeClr val="tx2"/>
                </a:solidFill>
                <a:latin typeface="Times New Roman" pitchFamily="18" charset="0"/>
                <a:cs typeface="Times New Roman" pitchFamily="18" charset="0"/>
              </a:rPr>
              <a:t>    Кабарга </a:t>
            </a:r>
            <a:r>
              <a:rPr lang="ru-RU" altLang="ru-RU" b="1" dirty="0" smtClean="0">
                <a:solidFill>
                  <a:schemeClr val="tx2"/>
                </a:solidFill>
                <a:latin typeface="Times New Roman" pitchFamily="18" charset="0"/>
                <a:cs typeface="Times New Roman" pitchFamily="18" charset="0"/>
              </a:rPr>
              <a:t>- небольшое  парно - копытное </a:t>
            </a:r>
            <a:r>
              <a:rPr lang="ru-RU" altLang="ru-RU" b="1" dirty="0" err="1" smtClean="0">
                <a:solidFill>
                  <a:schemeClr val="tx2"/>
                </a:solidFill>
                <a:latin typeface="Times New Roman" pitchFamily="18" charset="0"/>
                <a:cs typeface="Times New Roman" pitchFamily="18" charset="0"/>
              </a:rPr>
              <a:t>оленевидное</a:t>
            </a:r>
            <a:r>
              <a:rPr lang="ru-RU" altLang="ru-RU" b="1" dirty="0" smtClean="0">
                <a:solidFill>
                  <a:schemeClr val="tx2"/>
                </a:solidFill>
                <a:latin typeface="Times New Roman" pitchFamily="18" charset="0"/>
                <a:cs typeface="Times New Roman" pitchFamily="18" charset="0"/>
              </a:rPr>
              <a:t>  животное, представитель   семейства кабарговых .  Сибирская кабарга обитает практически по всей лесной зоне Горного Алтая, Саян и Южного Забайкалья. В Алтайском крае проходит периферия ареала, поэтому здесь зверь наиболее уязвим. По сведениям зоологов, в   крае численность кабарги снижается катастрофически. В связи с этим  кабарга была занесена в Красную книгу.</a:t>
            </a:r>
            <a:endParaRPr lang="ru-RU" altLang="ru-RU" b="1" dirty="0">
              <a:solidFill>
                <a:schemeClr val="tx2"/>
              </a:solidFill>
              <a:latin typeface="Times New Roman" pitchFamily="18" charset="0"/>
              <a:cs typeface="Times New Roman" pitchFamily="18" charset="0"/>
            </a:endParaRPr>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26749" y="-20471"/>
            <a:ext cx="9144000" cy="6878471"/>
          </a:xfrm>
          <a:prstGeom prst="rect">
            <a:avLst/>
          </a:prstGeom>
          <a:noFill/>
        </p:spPr>
      </p:pic>
      <p:pic>
        <p:nvPicPr>
          <p:cNvPr id="2" name="Picture 2" descr="https://cdnimg.rg.ru/i/gallery/c22e6f4c/5_a35dc82c.jpg"/>
          <p:cNvPicPr>
            <a:picLocks noChangeAspect="1" noChangeArrowheads="1"/>
          </p:cNvPicPr>
          <p:nvPr/>
        </p:nvPicPr>
        <p:blipFill>
          <a:blip r:embed="rId3" cstate="print"/>
          <a:srcRect/>
          <a:stretch>
            <a:fillRect/>
          </a:stretch>
        </p:blipFill>
        <p:spPr bwMode="auto">
          <a:xfrm>
            <a:off x="4282827" y="1214422"/>
            <a:ext cx="4861173" cy="3796345"/>
          </a:xfrm>
          <a:prstGeom prst="rect">
            <a:avLst/>
          </a:prstGeom>
          <a:noFill/>
          <a:ln w="9525">
            <a:noFill/>
            <a:miter lim="800000"/>
            <a:headEnd/>
            <a:tailEnd/>
          </a:ln>
        </p:spPr>
      </p:pic>
      <p:sp>
        <p:nvSpPr>
          <p:cNvPr id="3" name="Прямоугольник 2"/>
          <p:cNvSpPr/>
          <p:nvPr/>
        </p:nvSpPr>
        <p:spPr>
          <a:xfrm>
            <a:off x="539552" y="652860"/>
            <a:ext cx="3495332" cy="6186309"/>
          </a:xfrm>
          <a:prstGeom prst="rect">
            <a:avLst/>
          </a:prstGeom>
        </p:spPr>
        <p:txBody>
          <a:bodyPr wrap="square">
            <a:spAutoFit/>
          </a:bodyPr>
          <a:lstStyle/>
          <a:p>
            <a:pPr algn="just">
              <a:lnSpc>
                <a:spcPct val="150000"/>
              </a:lnSpc>
            </a:pPr>
            <a:r>
              <a:rPr lang="ru-RU" altLang="ru-RU" b="1" dirty="0" smtClean="0">
                <a:solidFill>
                  <a:srgbClr val="7030A0"/>
                </a:solidFill>
                <a:latin typeface="Times New Roman" pitchFamily="18" charset="0"/>
                <a:cs typeface="Times New Roman" pitchFamily="18" charset="0"/>
              </a:rPr>
              <a:t> </a:t>
            </a:r>
            <a:r>
              <a:rPr lang="ru-RU" altLang="ru-RU" b="1" dirty="0" smtClean="0">
                <a:solidFill>
                  <a:schemeClr val="tx2"/>
                </a:solidFill>
                <a:latin typeface="Times New Roman" pitchFamily="18" charset="0"/>
                <a:cs typeface="Times New Roman" pitchFamily="18" charset="0"/>
              </a:rPr>
              <a:t>Самый </a:t>
            </a:r>
            <a:r>
              <a:rPr lang="ru-RU" altLang="ru-RU" b="1" dirty="0">
                <a:solidFill>
                  <a:schemeClr val="tx2"/>
                </a:solidFill>
                <a:latin typeface="Times New Roman" pitchFamily="18" charset="0"/>
                <a:cs typeface="Times New Roman" pitchFamily="18" charset="0"/>
              </a:rPr>
              <a:t>мелкий из трех видов семейства на Алтае. Является пушным зверьком, однако мех его особой ценности не имеет.</a:t>
            </a:r>
          </a:p>
          <a:p>
            <a:pPr algn="just">
              <a:lnSpc>
                <a:spcPct val="150000"/>
              </a:lnSpc>
            </a:pPr>
            <a:r>
              <a:rPr lang="ru-RU" altLang="ru-RU" b="1" dirty="0">
                <a:solidFill>
                  <a:schemeClr val="tx2"/>
                </a:solidFill>
                <a:latin typeface="Times New Roman" pitchFamily="18" charset="0"/>
                <a:cs typeface="Times New Roman" pitchFamily="18" charset="0"/>
              </a:rPr>
              <a:t>Это малочисленный вид, запасы которого все сокращаются. Поселяется манул в старых норах сурков, барсуков.   Кормится преимущественно  пищухами, сусликами, полевками, птицами, изредка ловит зайцев.</a:t>
            </a:r>
          </a:p>
          <a:p>
            <a:pPr algn="just">
              <a:lnSpc>
                <a:spcPct val="150000"/>
              </a:lnSpc>
            </a:pPr>
            <a:r>
              <a:rPr lang="ru-RU" altLang="ru-RU" b="1" dirty="0">
                <a:solidFill>
                  <a:schemeClr val="tx2"/>
                </a:solidFill>
                <a:latin typeface="Times New Roman" pitchFamily="18" charset="0"/>
                <a:cs typeface="Times New Roman" pitchFamily="18" charset="0"/>
              </a:rPr>
              <a:t>Приняты меры охраны. Охота повсеместно запрещена.</a:t>
            </a:r>
          </a:p>
          <a:p>
            <a:pPr algn="just"/>
            <a:endParaRPr lang="ru-RU" altLang="ru-RU" dirty="0">
              <a:solidFill>
                <a:srgbClr val="FFFF00"/>
              </a:solidFill>
              <a:latin typeface="Arial Black" pitchFamily="34" charset="0"/>
            </a:endParaRPr>
          </a:p>
        </p:txBody>
      </p:sp>
      <p:sp>
        <p:nvSpPr>
          <p:cNvPr id="4" name="Прямоугольник 3"/>
          <p:cNvSpPr/>
          <p:nvPr/>
        </p:nvSpPr>
        <p:spPr>
          <a:xfrm>
            <a:off x="3707905" y="214290"/>
            <a:ext cx="4364557" cy="461665"/>
          </a:xfrm>
          <a:prstGeom prst="rect">
            <a:avLst/>
          </a:prstGeom>
        </p:spPr>
        <p:txBody>
          <a:bodyPr wrap="square">
            <a:spAutoFit/>
          </a:bodyPr>
          <a:lstStyle/>
          <a:p>
            <a:pPr algn="ctr"/>
            <a:r>
              <a:rPr lang="ru-RU" altLang="ru-RU" sz="2400" b="1" dirty="0" smtClean="0">
                <a:solidFill>
                  <a:srgbClr val="C00000"/>
                </a:solidFill>
                <a:latin typeface="Times New Roman" pitchFamily="18" charset="0"/>
                <a:cs typeface="Times New Roman" pitchFamily="18" charset="0"/>
              </a:rPr>
              <a:t>МАНУЛ </a:t>
            </a:r>
            <a:r>
              <a:rPr lang="ru-RU" altLang="ru-RU" b="1" dirty="0" smtClean="0">
                <a:solidFill>
                  <a:srgbClr val="C00000"/>
                </a:solidFill>
                <a:latin typeface="Arial Black" pitchFamily="34" charset="0"/>
              </a:rPr>
              <a:t> - </a:t>
            </a:r>
            <a:r>
              <a:rPr lang="ru-RU" altLang="ru-RU" b="1" dirty="0" smtClean="0">
                <a:solidFill>
                  <a:srgbClr val="C00000"/>
                </a:solidFill>
                <a:latin typeface="Times New Roman" pitchFamily="18" charset="0"/>
                <a:cs typeface="Times New Roman" pitchFamily="18" charset="0"/>
              </a:rPr>
              <a:t>дикий сибирский кот</a:t>
            </a:r>
            <a:endParaRPr lang="ru-RU" altLang="ru-RU" b="1" dirty="0">
              <a:solidFill>
                <a:srgbClr val="C00000"/>
              </a:solidFill>
              <a:latin typeface="Times New Roman" pitchFamily="18" charset="0"/>
              <a:cs typeface="Times New Roman" pitchFamily="18" charset="0"/>
            </a:endParaRPr>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2" name="Picture 2" descr="https://www.zoochat.com/community/media/tarbagan-marmot-marmota-sibirica.409091/full"/>
          <p:cNvPicPr>
            <a:picLocks noChangeAspect="1" noChangeArrowheads="1"/>
          </p:cNvPicPr>
          <p:nvPr/>
        </p:nvPicPr>
        <p:blipFill>
          <a:blip r:embed="rId3" cstate="print"/>
          <a:srcRect l="10500" r="7233"/>
          <a:stretch>
            <a:fillRect/>
          </a:stretch>
        </p:blipFill>
        <p:spPr bwMode="auto">
          <a:xfrm>
            <a:off x="4075113" y="1143000"/>
            <a:ext cx="4789487" cy="3881438"/>
          </a:xfrm>
          <a:prstGeom prst="rect">
            <a:avLst/>
          </a:prstGeom>
          <a:noFill/>
          <a:ln w="9525">
            <a:noFill/>
            <a:miter lim="800000"/>
            <a:headEnd/>
            <a:tailEnd/>
          </a:ln>
        </p:spPr>
      </p:pic>
      <p:sp>
        <p:nvSpPr>
          <p:cNvPr id="3" name="Прямоугольник 2"/>
          <p:cNvSpPr/>
          <p:nvPr/>
        </p:nvSpPr>
        <p:spPr>
          <a:xfrm>
            <a:off x="2714612" y="285728"/>
            <a:ext cx="4000528" cy="523220"/>
          </a:xfrm>
          <a:prstGeom prst="rect">
            <a:avLst/>
          </a:prstGeom>
        </p:spPr>
        <p:txBody>
          <a:bodyPr wrap="square">
            <a:spAutoFit/>
          </a:bodyPr>
          <a:lstStyle/>
          <a:p>
            <a:pPr algn="ctr"/>
            <a:r>
              <a:rPr lang="ru-RU" altLang="ru-RU" sz="2800" b="1" dirty="0" smtClean="0">
                <a:solidFill>
                  <a:srgbClr val="C00000"/>
                </a:solidFill>
                <a:latin typeface="Times New Roman" pitchFamily="18" charset="0"/>
                <a:cs typeface="Times New Roman" pitchFamily="18" charset="0"/>
              </a:rPr>
              <a:t>Серый сурок.</a:t>
            </a:r>
            <a:endParaRPr lang="ru-RU" altLang="ru-RU" sz="2800" b="1" dirty="0">
              <a:solidFill>
                <a:srgbClr val="C00000"/>
              </a:solidFill>
              <a:latin typeface="Times New Roman" pitchFamily="18" charset="0"/>
              <a:cs typeface="Times New Roman" pitchFamily="18" charset="0"/>
            </a:endParaRPr>
          </a:p>
        </p:txBody>
      </p:sp>
      <p:sp>
        <p:nvSpPr>
          <p:cNvPr id="4" name="Прямоугольник 3"/>
          <p:cNvSpPr/>
          <p:nvPr/>
        </p:nvSpPr>
        <p:spPr>
          <a:xfrm>
            <a:off x="428596" y="706972"/>
            <a:ext cx="3286148" cy="5909310"/>
          </a:xfrm>
          <a:prstGeom prst="rect">
            <a:avLst/>
          </a:prstGeom>
        </p:spPr>
        <p:txBody>
          <a:bodyPr wrap="square">
            <a:spAutoFit/>
          </a:bodyPr>
          <a:lstStyle/>
          <a:p>
            <a:pPr algn="just">
              <a:lnSpc>
                <a:spcPct val="150000"/>
              </a:lnSpc>
            </a:pPr>
            <a:r>
              <a:rPr lang="ru-RU" altLang="ru-RU" b="1" dirty="0" smtClean="0">
                <a:solidFill>
                  <a:schemeClr val="tx2"/>
                </a:solidFill>
                <a:latin typeface="Times New Roman" pitchFamily="18" charset="0"/>
                <a:cs typeface="Times New Roman" pitchFamily="18" charset="0"/>
              </a:rPr>
              <a:t>     В степях и на альпийских лугах можно увидеть холмики грунта, а рядом с ними норы. Это сурчины, или бутаны — следы деятельности симпатичных коротконогих зверьков — сурков. Нуждается в питании сочными растительными кормами: поедаются главным образом листья, цветки и молодые побеги.  Сильно истреблён, охота запрещена.</a:t>
            </a:r>
            <a:endParaRPr lang="ru-RU" altLang="ru-RU" b="1" dirty="0">
              <a:solidFill>
                <a:schemeClr val="tx2"/>
              </a:solidFill>
              <a:latin typeface="Times New Roman" pitchFamily="18" charset="0"/>
              <a:cs typeface="Times New Roman" pitchFamily="18" charset="0"/>
            </a:endParaRPr>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2" name="Picture 2" descr="https://avatars.mds.yandex.net/get-pdb/1004346/6ab7ae09-dfd3-41d5-b399-cf0f19378f48/s1200"/>
          <p:cNvPicPr>
            <a:picLocks noChangeAspect="1" noChangeArrowheads="1"/>
          </p:cNvPicPr>
          <p:nvPr/>
        </p:nvPicPr>
        <p:blipFill>
          <a:blip r:embed="rId3" cstate="print"/>
          <a:srcRect r="24934"/>
          <a:stretch>
            <a:fillRect/>
          </a:stretch>
        </p:blipFill>
        <p:spPr bwMode="auto">
          <a:xfrm>
            <a:off x="4357686" y="1071546"/>
            <a:ext cx="4476750" cy="3995738"/>
          </a:xfrm>
          <a:prstGeom prst="rect">
            <a:avLst/>
          </a:prstGeom>
          <a:noFill/>
          <a:ln w="9525">
            <a:noFill/>
            <a:miter lim="800000"/>
            <a:headEnd/>
            <a:tailEnd/>
          </a:ln>
        </p:spPr>
      </p:pic>
      <p:sp>
        <p:nvSpPr>
          <p:cNvPr id="3" name="Прямоугольник 2"/>
          <p:cNvSpPr/>
          <p:nvPr/>
        </p:nvSpPr>
        <p:spPr>
          <a:xfrm>
            <a:off x="2928926" y="285728"/>
            <a:ext cx="4451386" cy="523220"/>
          </a:xfrm>
          <a:prstGeom prst="rect">
            <a:avLst/>
          </a:prstGeom>
        </p:spPr>
        <p:txBody>
          <a:bodyPr wrap="square">
            <a:spAutoFit/>
          </a:bodyPr>
          <a:lstStyle/>
          <a:p>
            <a:r>
              <a:rPr lang="ru-RU" altLang="ru-RU" sz="2800" b="1" dirty="0" smtClean="0">
                <a:solidFill>
                  <a:srgbClr val="C00000"/>
                </a:solidFill>
                <a:latin typeface="Times New Roman" pitchFamily="18" charset="0"/>
                <a:cs typeface="Times New Roman" pitchFamily="18" charset="0"/>
              </a:rPr>
              <a:t>Хорек -перевязка </a:t>
            </a:r>
            <a:endParaRPr lang="ru-RU" sz="2800" b="1" dirty="0">
              <a:latin typeface="Times New Roman" pitchFamily="18" charset="0"/>
              <a:cs typeface="Times New Roman" pitchFamily="18" charset="0"/>
            </a:endParaRPr>
          </a:p>
        </p:txBody>
      </p:sp>
      <p:sp>
        <p:nvSpPr>
          <p:cNvPr id="4" name="Прямоугольник 3"/>
          <p:cNvSpPr/>
          <p:nvPr/>
        </p:nvSpPr>
        <p:spPr>
          <a:xfrm>
            <a:off x="357158" y="714356"/>
            <a:ext cx="3786214" cy="6324808"/>
          </a:xfrm>
          <a:prstGeom prst="rect">
            <a:avLst/>
          </a:prstGeom>
        </p:spPr>
        <p:txBody>
          <a:bodyPr wrap="square">
            <a:spAutoFit/>
          </a:bodyPr>
          <a:lstStyle/>
          <a:p>
            <a:pPr algn="just">
              <a:lnSpc>
                <a:spcPct val="150000"/>
              </a:lnSpc>
            </a:pPr>
            <a:r>
              <a:rPr lang="ru-RU" altLang="ru-RU" b="1" dirty="0" smtClean="0">
                <a:solidFill>
                  <a:schemeClr val="tx2"/>
                </a:solidFill>
                <a:latin typeface="Times New Roman" pitchFamily="18" charset="0"/>
                <a:cs typeface="Times New Roman" pitchFamily="18" charset="0"/>
              </a:rPr>
              <a:t>      Населяет пустыни и степи, встречается среди зарослей кустарника . Изредка попадается на заброшенных участках поселений человека.    Хищник питается грызунами, рептилиями. Поедает яйца птиц и птенцов, изредка крупных  насекомых.  </a:t>
            </a:r>
          </a:p>
          <a:p>
            <a:pPr algn="just">
              <a:lnSpc>
                <a:spcPct val="150000"/>
              </a:lnSpc>
            </a:pPr>
            <a:r>
              <a:rPr lang="ru-RU" altLang="ru-RU" b="1" dirty="0" smtClean="0">
                <a:solidFill>
                  <a:schemeClr val="tx2"/>
                </a:solidFill>
                <a:latin typeface="Times New Roman" pitchFamily="18" charset="0"/>
                <a:cs typeface="Times New Roman" pitchFamily="18" charset="0"/>
              </a:rPr>
              <a:t>Хорь - перевязка пронзительно кричит, визжит и хрюкает. В случае опасности животное издает угрожающее недовольное рычание. Как редкий вид внесен в Красную книгу. </a:t>
            </a:r>
            <a:r>
              <a:rPr lang="ru-RU" altLang="ru-RU" b="1" dirty="0" smtClean="0">
                <a:solidFill>
                  <a:schemeClr val="tx2"/>
                </a:solidFill>
                <a:latin typeface="Times New Roman" pitchFamily="18" charset="0"/>
                <a:cs typeface="Times New Roman" pitchFamily="18" charset="0"/>
                <a:hlinkClick r:id="rId4"/>
              </a:rPr>
              <a:t/>
            </a:r>
            <a:br>
              <a:rPr lang="ru-RU" altLang="ru-RU" b="1" dirty="0" smtClean="0">
                <a:solidFill>
                  <a:schemeClr val="tx2"/>
                </a:solidFill>
                <a:latin typeface="Times New Roman" pitchFamily="18" charset="0"/>
                <a:cs typeface="Times New Roman" pitchFamily="18" charset="0"/>
                <a:hlinkClick r:id="rId4"/>
              </a:rPr>
            </a:br>
            <a:endParaRPr lang="ru-RU" altLang="ru-RU" b="1" dirty="0">
              <a:solidFill>
                <a:schemeClr val="tx2"/>
              </a:solidFill>
              <a:latin typeface="Times New Roman" pitchFamily="18" charset="0"/>
              <a:cs typeface="Times New Roman" pitchFamily="18" charset="0"/>
            </a:endParaRPr>
          </a:p>
        </p:txBody>
      </p:sp>
    </p:spTree>
  </p:cSld>
  <p:clrMapOvr>
    <a:masterClrMapping/>
  </p:clrMapOvr>
  <p:transition advClick="0" advTm="2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2428860" y="142852"/>
            <a:ext cx="4357718"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Ирбис – (</a:t>
            </a:r>
            <a:r>
              <a:rPr lang="ru-RU" sz="2800" b="1" smtClean="0">
                <a:solidFill>
                  <a:srgbClr val="C00000"/>
                </a:solidFill>
                <a:latin typeface="Times New Roman" pitchFamily="18" charset="0"/>
                <a:cs typeface="Times New Roman" pitchFamily="18" charset="0"/>
              </a:rPr>
              <a:t>снежный барс) </a:t>
            </a:r>
            <a:endParaRPr lang="ru-RU" sz="2800" b="1" dirty="0">
              <a:latin typeface="Times New Roman" pitchFamily="18" charset="0"/>
              <a:cs typeface="Times New Roman" pitchFamily="18" charset="0"/>
            </a:endParaRPr>
          </a:p>
        </p:txBody>
      </p:sp>
      <p:pic>
        <p:nvPicPr>
          <p:cNvPr id="3" name="Picture 2" descr="C:\Documents and Settings\User\Рабочий стол\irbis09.jpg"/>
          <p:cNvPicPr>
            <a:picLocks noChangeAspect="1" noChangeArrowheads="1"/>
          </p:cNvPicPr>
          <p:nvPr/>
        </p:nvPicPr>
        <p:blipFill>
          <a:blip r:embed="rId3" cstate="print"/>
          <a:srcRect l="6339" r="3522"/>
          <a:stretch>
            <a:fillRect/>
          </a:stretch>
        </p:blipFill>
        <p:spPr>
          <a:xfrm>
            <a:off x="4071934" y="1571612"/>
            <a:ext cx="4830793" cy="4019093"/>
          </a:xfrm>
          <a:prstGeom prst="rect">
            <a:avLst/>
          </a:prstGeom>
        </p:spPr>
      </p:pic>
      <p:sp>
        <p:nvSpPr>
          <p:cNvPr id="4" name="Прямоугольник 3"/>
          <p:cNvSpPr/>
          <p:nvPr/>
        </p:nvSpPr>
        <p:spPr>
          <a:xfrm>
            <a:off x="214282" y="642919"/>
            <a:ext cx="3571900" cy="5909310"/>
          </a:xfrm>
          <a:prstGeom prst="rect">
            <a:avLst/>
          </a:prstGeom>
        </p:spPr>
        <p:txBody>
          <a:bodyPr wrap="square">
            <a:spAutoFit/>
          </a:bodyPr>
          <a:lstStyle/>
          <a:p>
            <a:pPr algn="just">
              <a:lnSpc>
                <a:spcPct val="150000"/>
              </a:lnSpc>
              <a:defRPr/>
            </a:pPr>
            <a:r>
              <a:rPr lang="ru-RU" sz="2000" b="1" dirty="0" smtClean="0">
                <a:solidFill>
                  <a:srgbClr val="7030A0"/>
                </a:solidFill>
                <a:latin typeface="Times New Roman" pitchFamily="18" charset="0"/>
                <a:cs typeface="Times New Roman" pitchFamily="18" charset="0"/>
              </a:rPr>
              <a:t>    </a:t>
            </a:r>
            <a:r>
              <a:rPr lang="ru-RU" sz="2000" b="1" dirty="0" smtClean="0">
                <a:solidFill>
                  <a:schemeClr val="tx2"/>
                </a:solidFill>
                <a:latin typeface="Times New Roman" pitchFamily="18" charset="0"/>
                <a:cs typeface="Times New Roman" pitchFamily="18" charset="0"/>
              </a:rPr>
              <a:t>Зверь </a:t>
            </a:r>
            <a:r>
              <a:rPr lang="ru-RU" sz="2000" b="1" dirty="0" err="1" smtClean="0">
                <a:solidFill>
                  <a:schemeClr val="tx2"/>
                </a:solidFill>
                <a:latin typeface="Times New Roman" pitchFamily="18" charset="0"/>
                <a:cs typeface="Times New Roman" pitchFamily="18" charset="0"/>
              </a:rPr>
              <a:t>малоосторожный</a:t>
            </a:r>
            <a:r>
              <a:rPr lang="ru-RU" sz="2000" b="1" dirty="0" smtClean="0">
                <a:solidFill>
                  <a:schemeClr val="tx2"/>
                </a:solidFill>
                <a:latin typeface="Times New Roman" pitchFamily="18" charset="0"/>
                <a:cs typeface="Times New Roman" pitchFamily="18" charset="0"/>
              </a:rPr>
              <a:t>, доверчивый. Обычно рождается два котёнка. Родители слабо защищают потомство. Питается парнокопытными животными.  В последнее время происходит обеднение кормовой базы. Факторы, приводящие к сокращению численности: развитие туризма, незаконная охота.</a:t>
            </a:r>
          </a:p>
          <a:p>
            <a:pPr>
              <a:defRPr/>
            </a:pPr>
            <a:endParaRPr lang="ru-RU" dirty="0" smtClean="0">
              <a:solidFill>
                <a:srgbClr val="7030A0"/>
              </a:solidFill>
            </a:endParaRPr>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ds02.infourok.ru/uploads/ex/11a2/00015da9-ed6d02d9/img28.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Прямоугольник 2"/>
          <p:cNvSpPr/>
          <p:nvPr/>
        </p:nvSpPr>
        <p:spPr>
          <a:xfrm>
            <a:off x="571472" y="500042"/>
            <a:ext cx="8215370" cy="5632311"/>
          </a:xfrm>
          <a:prstGeom prst="rect">
            <a:avLst/>
          </a:prstGeom>
        </p:spPr>
        <p:txBody>
          <a:bodyPr wrap="square">
            <a:spAutoFit/>
          </a:bodyPr>
          <a:lstStyle/>
          <a:p>
            <a:pPr algn="ctr" eaLnBrk="0" fontAlgn="base" hangingPunct="0">
              <a:lnSpc>
                <a:spcPct val="150000"/>
              </a:lnSpc>
            </a:pPr>
            <a:r>
              <a:rPr lang="ru-RU" sz="2000" b="1" dirty="0">
                <a:solidFill>
                  <a:srgbClr val="FF0000"/>
                </a:solidFill>
                <a:latin typeface="Times New Roman" panose="02020603050405020304" pitchFamily="18" charset="0"/>
                <a:cs typeface="Times New Roman" panose="02020603050405020304" pitchFamily="18" charset="0"/>
              </a:rPr>
              <a:t>Охраняется Красной книгой столько разных животных и птиц, </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Чтобы выжил простор многоликий ради света грядущих зарниц. </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Чтоб пустыни нагрянуть не смели, чтобы души не стали пусты </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Охраняются звери, охраняются змеи, охраняются даже цветы. </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И тревога за жизнь неустанна, чтоб не сгинуть в космической мгле: </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err="1">
                <a:solidFill>
                  <a:srgbClr val="FF0000"/>
                </a:solidFill>
                <a:latin typeface="Times New Roman" panose="02020603050405020304" pitchFamily="18" charset="0"/>
                <a:cs typeface="Times New Roman" panose="02020603050405020304" pitchFamily="18" charset="0"/>
              </a:rPr>
              <a:t>Исчерпаемы</a:t>
            </a:r>
            <a:r>
              <a:rPr lang="ru-RU" sz="2000" b="1" dirty="0">
                <a:solidFill>
                  <a:srgbClr val="FF0000"/>
                </a:solidFill>
                <a:latin typeface="Times New Roman" panose="02020603050405020304" pitchFamily="18" charset="0"/>
                <a:cs typeface="Times New Roman" panose="02020603050405020304" pitchFamily="18" charset="0"/>
              </a:rPr>
              <a:t> все океаны, </a:t>
            </a:r>
            <a:r>
              <a:rPr lang="ru-RU" sz="2000" b="1" dirty="0" err="1">
                <a:solidFill>
                  <a:srgbClr val="FF0000"/>
                </a:solidFill>
                <a:latin typeface="Times New Roman" panose="02020603050405020304" pitchFamily="18" charset="0"/>
                <a:cs typeface="Times New Roman" panose="02020603050405020304" pitchFamily="18" charset="0"/>
              </a:rPr>
              <a:t>исчерпаемо</a:t>
            </a:r>
            <a:r>
              <a:rPr lang="ru-RU" sz="2000" b="1" dirty="0">
                <a:solidFill>
                  <a:srgbClr val="FF0000"/>
                </a:solidFill>
                <a:latin typeface="Times New Roman" panose="02020603050405020304" pitchFamily="18" charset="0"/>
                <a:cs typeface="Times New Roman" panose="02020603050405020304" pitchFamily="18" charset="0"/>
              </a:rPr>
              <a:t> всё на земле. </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Мы леса и поля обижаем, стонут реки от горьких обид. </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И пока что себя мы прощаем, но грядущее нас не простит.</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Красная книга, Красная! Значит природа в опасности! </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Значит, терять нельзя даже мига. Всё живое хранить зовёт, </a:t>
            </a:r>
            <a:br>
              <a:rPr lang="ru-RU" sz="2000" b="1" dirty="0">
                <a:solidFill>
                  <a:srgbClr val="FF0000"/>
                </a:solidFill>
                <a:latin typeface="Times New Roman" panose="02020603050405020304" pitchFamily="18" charset="0"/>
                <a:cs typeface="Times New Roman" panose="02020603050405020304" pitchFamily="18" charset="0"/>
              </a:rPr>
            </a:br>
            <a:r>
              <a:rPr lang="ru-RU" sz="2000" b="1" dirty="0">
                <a:solidFill>
                  <a:srgbClr val="FF0000"/>
                </a:solidFill>
                <a:latin typeface="Times New Roman" panose="02020603050405020304" pitchFamily="18" charset="0"/>
                <a:cs typeface="Times New Roman" panose="02020603050405020304" pitchFamily="18" charset="0"/>
              </a:rPr>
              <a:t>Пусть зовёт не напрасно. Красная книга,  </a:t>
            </a:r>
          </a:p>
          <a:p>
            <a:pPr algn="ctr" eaLnBrk="0" fontAlgn="base" hangingPunct="0">
              <a:lnSpc>
                <a:spcPct val="150000"/>
              </a:lnSpc>
            </a:pPr>
            <a:r>
              <a:rPr lang="ru-RU" sz="2000" b="1" dirty="0">
                <a:solidFill>
                  <a:srgbClr val="FF0000"/>
                </a:solidFill>
                <a:latin typeface="Times New Roman" panose="02020603050405020304" pitchFamily="18" charset="0"/>
                <a:cs typeface="Times New Roman" panose="02020603050405020304" pitchFamily="18" charset="0"/>
              </a:rPr>
              <a:t>Красная!   </a:t>
            </a:r>
            <a:r>
              <a:rPr lang="ru-RU" sz="2000" b="1" dirty="0" err="1">
                <a:solidFill>
                  <a:srgbClr val="FF0000"/>
                </a:solidFill>
                <a:latin typeface="Times New Roman" panose="02020603050405020304" pitchFamily="18" charset="0"/>
                <a:cs typeface="Times New Roman" panose="02020603050405020304" pitchFamily="18" charset="0"/>
              </a:rPr>
              <a:t>В.Дубовин</a:t>
            </a:r>
            <a:endParaRPr lang="ru-RU" sz="20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554519560"/>
      </p:ext>
    </p:extLst>
  </p:cSld>
  <p:clrMapOvr>
    <a:masterClrMapping/>
  </p:clrMapOvr>
  <p:transition advClick="0" advTm="3000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4" name="Picture 4" descr="https://www.dw.com/image/19410501_304.jpg"/>
          <p:cNvPicPr>
            <a:picLocks noChangeAspect="1" noChangeArrowheads="1"/>
          </p:cNvPicPr>
          <p:nvPr/>
        </p:nvPicPr>
        <p:blipFill>
          <a:blip r:embed="rId3" cstate="print"/>
          <a:srcRect/>
          <a:stretch>
            <a:fillRect/>
          </a:stretch>
        </p:blipFill>
        <p:spPr bwMode="auto">
          <a:xfrm>
            <a:off x="1857356" y="714356"/>
            <a:ext cx="5286375" cy="2974975"/>
          </a:xfrm>
          <a:prstGeom prst="rect">
            <a:avLst/>
          </a:prstGeom>
          <a:noFill/>
          <a:ln w="9525">
            <a:noFill/>
            <a:miter lim="800000"/>
            <a:headEnd/>
            <a:tailEnd/>
          </a:ln>
        </p:spPr>
      </p:pic>
      <p:sp>
        <p:nvSpPr>
          <p:cNvPr id="5" name="Прямоугольник 4"/>
          <p:cNvSpPr/>
          <p:nvPr/>
        </p:nvSpPr>
        <p:spPr>
          <a:xfrm>
            <a:off x="642910" y="3643314"/>
            <a:ext cx="7929618" cy="3831818"/>
          </a:xfrm>
          <a:prstGeom prst="rect">
            <a:avLst/>
          </a:prstGeom>
        </p:spPr>
        <p:txBody>
          <a:bodyPr wrap="square">
            <a:spAutoFit/>
          </a:bodyPr>
          <a:lstStyle/>
          <a:p>
            <a:pPr algn="just">
              <a:lnSpc>
                <a:spcPct val="150000"/>
              </a:lnSpc>
            </a:pPr>
            <a:r>
              <a:rPr lang="ru-RU" altLang="ru-RU" b="1" dirty="0" smtClean="0">
                <a:solidFill>
                  <a:schemeClr val="tx2"/>
                </a:solidFill>
                <a:latin typeface="Times New Roman" pitchFamily="18" charset="0"/>
                <a:cs typeface="Times New Roman" pitchFamily="18" charset="0"/>
              </a:rPr>
              <a:t>        Эти млекопитающие небольшие животные, принадлежащие к  семейству землеройковые.  Разновидность этих маленьких животных довольно большая: ученые насчитали около 179 видов. На первый взгляд зверьки очень похожи на обычных мышей. Длина туловища этого зверька не превышает отметки в 8 см, хвост – 3- 4 см. На голове расположенный хоботок.  В Красной книге сибирская белозубка оказалась из-за незначительной численности животных.</a:t>
            </a:r>
            <a:br>
              <a:rPr lang="ru-RU" altLang="ru-RU" b="1" dirty="0" smtClean="0">
                <a:solidFill>
                  <a:schemeClr val="tx2"/>
                </a:solidFill>
                <a:latin typeface="Times New Roman" pitchFamily="18" charset="0"/>
                <a:cs typeface="Times New Roman" pitchFamily="18" charset="0"/>
              </a:rPr>
            </a:br>
            <a:r>
              <a:rPr lang="ru-RU" altLang="ru-RU" dirty="0" smtClean="0"/>
              <a:t/>
            </a:r>
            <a:br>
              <a:rPr lang="ru-RU" altLang="ru-RU" dirty="0" smtClean="0"/>
            </a:br>
            <a:endParaRPr lang="ru-RU" altLang="ru-RU" dirty="0"/>
          </a:p>
        </p:txBody>
      </p:sp>
      <p:sp>
        <p:nvSpPr>
          <p:cNvPr id="6" name="Прямоугольник 5"/>
          <p:cNvSpPr/>
          <p:nvPr/>
        </p:nvSpPr>
        <p:spPr>
          <a:xfrm>
            <a:off x="2857488" y="142852"/>
            <a:ext cx="5429287" cy="523220"/>
          </a:xfrm>
          <a:prstGeom prst="rect">
            <a:avLst/>
          </a:prstGeom>
        </p:spPr>
        <p:txBody>
          <a:bodyPr wrap="square">
            <a:spAutoFit/>
          </a:bodyPr>
          <a:lstStyle/>
          <a:p>
            <a:r>
              <a:rPr lang="ru-RU" altLang="ru-RU" sz="2800" b="1" dirty="0" smtClean="0">
                <a:solidFill>
                  <a:srgbClr val="C00000"/>
                </a:solidFill>
                <a:latin typeface="Times New Roman" pitchFamily="18" charset="0"/>
                <a:cs typeface="Times New Roman" pitchFamily="18" charset="0"/>
              </a:rPr>
              <a:t>Сибирская белозубка </a:t>
            </a:r>
            <a:endParaRPr lang="ru-RU" altLang="ru-RU" sz="2800" b="1" dirty="0">
              <a:solidFill>
                <a:srgbClr val="C00000"/>
              </a:solidFill>
              <a:latin typeface="Times New Roman" pitchFamily="18" charset="0"/>
              <a:cs typeface="Times New Roman" pitchFamily="18" charset="0"/>
            </a:endParaRPr>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strVal val="#ppt_w*0.70"/>
                                          </p:val>
                                        </p:tav>
                                        <p:tav tm="100000">
                                          <p:val>
                                            <p:strVal val="#ppt_w"/>
                                          </p:val>
                                        </p:tav>
                                      </p:tavLst>
                                    </p:anim>
                                    <p:anim calcmode="lin" valueType="num">
                                      <p:cBhvr>
                                        <p:cTn id="8" dur="2000" fill="hold"/>
                                        <p:tgtEl>
                                          <p:spTgt spid="4"/>
                                        </p:tgtEl>
                                        <p:attrNameLst>
                                          <p:attrName>ppt_h</p:attrName>
                                        </p:attrNameLst>
                                      </p:cBhvr>
                                      <p:tavLst>
                                        <p:tav tm="0">
                                          <p:val>
                                            <p:strVal val="#ppt_h"/>
                                          </p:val>
                                        </p:tav>
                                        <p:tav tm="100000">
                                          <p:val>
                                            <p:strVal val="#ppt_h"/>
                                          </p:val>
                                        </p:tav>
                                      </p:tavLst>
                                    </p:anim>
                                    <p:animEffect transition="in" filter="fade">
                                      <p:cBhvr>
                                        <p:cTn id="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1500166" y="214291"/>
            <a:ext cx="6357982" cy="461665"/>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Заповедники и заказники Алтайского края </a:t>
            </a:r>
            <a:endParaRPr lang="ru-RU" sz="2400" b="1" dirty="0">
              <a:latin typeface="Times New Roman" pitchFamily="18" charset="0"/>
              <a:cs typeface="Times New Roman" pitchFamily="18" charset="0"/>
            </a:endParaRPr>
          </a:p>
        </p:txBody>
      </p:sp>
      <p:pic>
        <p:nvPicPr>
          <p:cNvPr id="3" name="Picture 2" descr="https://avatars.mds.yandex.net/get-pdb/1639023/eb48e710-cdfb-4c4c-a2de-2bbc3497d771/s1200"/>
          <p:cNvPicPr>
            <a:picLocks noChangeAspect="1" noChangeArrowheads="1"/>
          </p:cNvPicPr>
          <p:nvPr/>
        </p:nvPicPr>
        <p:blipFill>
          <a:blip r:embed="rId3" cstate="print"/>
          <a:srcRect/>
          <a:stretch>
            <a:fillRect/>
          </a:stretch>
        </p:blipFill>
        <p:spPr bwMode="auto">
          <a:xfrm>
            <a:off x="214282" y="1142984"/>
            <a:ext cx="3254375" cy="2171700"/>
          </a:xfrm>
          <a:prstGeom prst="rect">
            <a:avLst/>
          </a:prstGeom>
          <a:noFill/>
          <a:ln w="9525">
            <a:noFill/>
            <a:miter lim="800000"/>
            <a:headEnd/>
            <a:tailEnd/>
          </a:ln>
        </p:spPr>
      </p:pic>
      <p:pic>
        <p:nvPicPr>
          <p:cNvPr id="4" name="Picture 4" descr="https://s3.nat-geo.ru/images/2019/5/16/4c4877101144401aa697ccd688d72ea9.max-1200x800.jpg"/>
          <p:cNvPicPr>
            <a:picLocks noChangeAspect="1" noChangeArrowheads="1"/>
          </p:cNvPicPr>
          <p:nvPr/>
        </p:nvPicPr>
        <p:blipFill>
          <a:blip r:embed="rId4" cstate="print"/>
          <a:srcRect/>
          <a:stretch>
            <a:fillRect/>
          </a:stretch>
        </p:blipFill>
        <p:spPr bwMode="auto">
          <a:xfrm>
            <a:off x="5500694" y="1142984"/>
            <a:ext cx="3367087" cy="2101850"/>
          </a:xfrm>
          <a:prstGeom prst="rect">
            <a:avLst/>
          </a:prstGeom>
          <a:noFill/>
          <a:ln w="9525">
            <a:noFill/>
            <a:miter lim="800000"/>
            <a:headEnd/>
            <a:tailEnd/>
          </a:ln>
        </p:spPr>
      </p:pic>
      <p:pic>
        <p:nvPicPr>
          <p:cNvPr id="5" name="Picture 10" descr="https://shegby.ru/upload/gallery/558521d3ea20c.jpeg"/>
          <p:cNvPicPr>
            <a:picLocks noChangeAspect="1" noChangeArrowheads="1"/>
          </p:cNvPicPr>
          <p:nvPr/>
        </p:nvPicPr>
        <p:blipFill>
          <a:blip r:embed="rId5" cstate="print"/>
          <a:srcRect/>
          <a:stretch>
            <a:fillRect/>
          </a:stretch>
        </p:blipFill>
        <p:spPr bwMode="auto">
          <a:xfrm>
            <a:off x="214282" y="4357694"/>
            <a:ext cx="3279775" cy="2171700"/>
          </a:xfrm>
          <a:prstGeom prst="rect">
            <a:avLst/>
          </a:prstGeom>
          <a:noFill/>
          <a:ln w="9525">
            <a:noFill/>
            <a:miter lim="800000"/>
            <a:headEnd/>
            <a:tailEnd/>
          </a:ln>
        </p:spPr>
      </p:pic>
      <p:pic>
        <p:nvPicPr>
          <p:cNvPr id="6" name="Picture 4" descr="http://salato.narod.ru/images/kulund_lake/13.jpg"/>
          <p:cNvPicPr>
            <a:picLocks noChangeAspect="1" noChangeArrowheads="1"/>
          </p:cNvPicPr>
          <p:nvPr/>
        </p:nvPicPr>
        <p:blipFill>
          <a:blip r:embed="rId6" cstate="print"/>
          <a:srcRect/>
          <a:stretch>
            <a:fillRect/>
          </a:stretch>
        </p:blipFill>
        <p:spPr bwMode="auto">
          <a:xfrm>
            <a:off x="5929322" y="4214818"/>
            <a:ext cx="3048001" cy="2286833"/>
          </a:xfrm>
          <a:prstGeom prst="rect">
            <a:avLst/>
          </a:prstGeom>
          <a:noFill/>
          <a:ln w="9525">
            <a:noFill/>
            <a:miter lim="800000"/>
            <a:headEnd/>
            <a:tailEnd/>
          </a:ln>
        </p:spPr>
      </p:pic>
      <p:sp>
        <p:nvSpPr>
          <p:cNvPr id="8" name="Прямоугольник 7"/>
          <p:cNvSpPr/>
          <p:nvPr/>
        </p:nvSpPr>
        <p:spPr>
          <a:xfrm>
            <a:off x="500034" y="714356"/>
            <a:ext cx="2928957" cy="369332"/>
          </a:xfrm>
          <a:prstGeom prst="rect">
            <a:avLst/>
          </a:prstGeom>
        </p:spPr>
        <p:txBody>
          <a:bodyPr wrap="square">
            <a:spAutoFit/>
          </a:bodyPr>
          <a:lstStyle/>
          <a:p>
            <a:r>
              <a:rPr lang="ru-RU" altLang="ru-RU" b="1" dirty="0" smtClean="0">
                <a:solidFill>
                  <a:schemeClr val="tx2"/>
                </a:solidFill>
              </a:rPr>
              <a:t> </a:t>
            </a:r>
            <a:r>
              <a:rPr lang="ru-RU" altLang="ru-RU" b="1" dirty="0" smtClean="0">
                <a:solidFill>
                  <a:schemeClr val="tx2"/>
                </a:solidFill>
                <a:latin typeface="Times New Roman" pitchFamily="18" charset="0"/>
                <a:cs typeface="Times New Roman" pitchFamily="18" charset="0"/>
              </a:rPr>
              <a:t>Алтайский заповедник</a:t>
            </a:r>
            <a:endParaRPr lang="ru-RU" dirty="0">
              <a:solidFill>
                <a:schemeClr val="tx2"/>
              </a:solidFill>
              <a:latin typeface="Times New Roman" pitchFamily="18" charset="0"/>
              <a:cs typeface="Times New Roman" pitchFamily="18" charset="0"/>
            </a:endParaRPr>
          </a:p>
        </p:txBody>
      </p:sp>
      <p:sp>
        <p:nvSpPr>
          <p:cNvPr id="9" name="Прямоугольник 8"/>
          <p:cNvSpPr/>
          <p:nvPr/>
        </p:nvSpPr>
        <p:spPr>
          <a:xfrm>
            <a:off x="5643570" y="714356"/>
            <a:ext cx="2857520" cy="369332"/>
          </a:xfrm>
          <a:prstGeom prst="rect">
            <a:avLst/>
          </a:prstGeom>
        </p:spPr>
        <p:txBody>
          <a:bodyPr wrap="square">
            <a:spAutoFit/>
          </a:bodyPr>
          <a:lstStyle/>
          <a:p>
            <a:r>
              <a:rPr lang="ru-RU" altLang="ru-RU" b="1" dirty="0" err="1" smtClean="0">
                <a:solidFill>
                  <a:schemeClr val="tx2"/>
                </a:solidFill>
                <a:latin typeface="Times New Roman" pitchFamily="18" charset="0"/>
                <a:cs typeface="Times New Roman" pitchFamily="18" charset="0"/>
              </a:rPr>
              <a:t>Тигирекский</a:t>
            </a:r>
            <a:r>
              <a:rPr lang="ru-RU" altLang="ru-RU" b="1" dirty="0" smtClean="0">
                <a:solidFill>
                  <a:schemeClr val="tx2"/>
                </a:solidFill>
                <a:latin typeface="Times New Roman" pitchFamily="18" charset="0"/>
                <a:cs typeface="Times New Roman" pitchFamily="18" charset="0"/>
              </a:rPr>
              <a:t> заповедник </a:t>
            </a:r>
            <a:endParaRPr lang="ru-RU" b="1" dirty="0">
              <a:solidFill>
                <a:schemeClr val="tx2"/>
              </a:solidFill>
              <a:latin typeface="Times New Roman" pitchFamily="18" charset="0"/>
              <a:cs typeface="Times New Roman" pitchFamily="18" charset="0"/>
            </a:endParaRPr>
          </a:p>
        </p:txBody>
      </p:sp>
      <p:sp>
        <p:nvSpPr>
          <p:cNvPr id="10" name="Прямоугольник 9"/>
          <p:cNvSpPr/>
          <p:nvPr/>
        </p:nvSpPr>
        <p:spPr>
          <a:xfrm>
            <a:off x="285719" y="3857628"/>
            <a:ext cx="2571769" cy="369332"/>
          </a:xfrm>
          <a:prstGeom prst="rect">
            <a:avLst/>
          </a:prstGeom>
        </p:spPr>
        <p:txBody>
          <a:bodyPr wrap="square">
            <a:spAutoFit/>
          </a:bodyPr>
          <a:lstStyle/>
          <a:p>
            <a:r>
              <a:rPr lang="ru-RU" altLang="ru-RU" b="1" dirty="0" smtClean="0">
                <a:solidFill>
                  <a:schemeClr val="tx2"/>
                </a:solidFill>
                <a:latin typeface="Times New Roman" pitchFamily="18" charset="0"/>
                <a:cs typeface="Times New Roman" pitchFamily="18" charset="0"/>
              </a:rPr>
              <a:t>Катунский заповедник </a:t>
            </a:r>
            <a:endParaRPr lang="ru-RU" dirty="0">
              <a:solidFill>
                <a:schemeClr val="tx2"/>
              </a:solidFill>
              <a:latin typeface="Times New Roman" pitchFamily="18" charset="0"/>
              <a:cs typeface="Times New Roman" pitchFamily="18" charset="0"/>
            </a:endParaRPr>
          </a:p>
        </p:txBody>
      </p:sp>
      <p:sp>
        <p:nvSpPr>
          <p:cNvPr id="12" name="Прямоугольник 11"/>
          <p:cNvSpPr/>
          <p:nvPr/>
        </p:nvSpPr>
        <p:spPr>
          <a:xfrm>
            <a:off x="6286512" y="3857628"/>
            <a:ext cx="2714644" cy="369332"/>
          </a:xfrm>
          <a:prstGeom prst="rect">
            <a:avLst/>
          </a:prstGeom>
        </p:spPr>
        <p:txBody>
          <a:bodyPr wrap="square">
            <a:spAutoFit/>
          </a:bodyPr>
          <a:lstStyle/>
          <a:p>
            <a:r>
              <a:rPr lang="ru-RU" altLang="ru-RU" b="1" dirty="0" err="1" smtClean="0">
                <a:solidFill>
                  <a:schemeClr val="tx2"/>
                </a:solidFill>
                <a:latin typeface="Times New Roman" pitchFamily="18" charset="0"/>
                <a:cs typeface="Times New Roman" pitchFamily="18" charset="0"/>
              </a:rPr>
              <a:t>Кулундинский</a:t>
            </a:r>
            <a:r>
              <a:rPr lang="ru-RU" altLang="ru-RU" b="1" dirty="0" smtClean="0">
                <a:solidFill>
                  <a:schemeClr val="tx2"/>
                </a:solidFill>
                <a:latin typeface="Times New Roman" pitchFamily="18" charset="0"/>
                <a:cs typeface="Times New Roman" pitchFamily="18" charset="0"/>
              </a:rPr>
              <a:t> заказник</a:t>
            </a:r>
            <a:endParaRPr lang="ru-RU" dirty="0">
              <a:solidFill>
                <a:schemeClr val="tx2"/>
              </a:solidFill>
              <a:latin typeface="Times New Roman" pitchFamily="18" charset="0"/>
              <a:cs typeface="Times New Roman" pitchFamily="18" charset="0"/>
            </a:endParaRPr>
          </a:p>
        </p:txBody>
      </p:sp>
      <p:pic>
        <p:nvPicPr>
          <p:cNvPr id="13" name="Picture 4" descr="http://s4.fotokto.ru/photo/full/552/5520102.jpg"/>
          <p:cNvPicPr>
            <a:picLocks noChangeAspect="1" noChangeArrowheads="1"/>
          </p:cNvPicPr>
          <p:nvPr/>
        </p:nvPicPr>
        <p:blipFill>
          <a:blip r:embed="rId7" cstate="print"/>
          <a:srcRect/>
          <a:stretch>
            <a:fillRect/>
          </a:stretch>
        </p:blipFill>
        <p:spPr bwMode="auto">
          <a:xfrm>
            <a:off x="2857488" y="3214686"/>
            <a:ext cx="3429024" cy="2315244"/>
          </a:xfrm>
          <a:prstGeom prst="rect">
            <a:avLst/>
          </a:prstGeom>
          <a:noFill/>
          <a:ln w="9525">
            <a:noFill/>
            <a:miter lim="800000"/>
            <a:headEnd/>
            <a:tailEnd/>
          </a:ln>
        </p:spPr>
      </p:pic>
      <p:sp>
        <p:nvSpPr>
          <p:cNvPr id="14" name="Прямоугольник 13"/>
          <p:cNvSpPr/>
          <p:nvPr/>
        </p:nvSpPr>
        <p:spPr>
          <a:xfrm>
            <a:off x="3286116" y="2500306"/>
            <a:ext cx="2286016" cy="646331"/>
          </a:xfrm>
          <a:prstGeom prst="rect">
            <a:avLst/>
          </a:prstGeom>
        </p:spPr>
        <p:txBody>
          <a:bodyPr wrap="square">
            <a:spAutoFit/>
          </a:bodyPr>
          <a:lstStyle/>
          <a:p>
            <a:pPr algn="ctr"/>
            <a:r>
              <a:rPr lang="ru-RU" altLang="ru-RU" b="1" dirty="0" smtClean="0">
                <a:solidFill>
                  <a:schemeClr val="tx2"/>
                </a:solidFill>
                <a:latin typeface="Times New Roman" pitchFamily="18" charset="0"/>
                <a:cs typeface="Times New Roman" pitchFamily="18" charset="0"/>
              </a:rPr>
              <a:t>Лебединый</a:t>
            </a:r>
          </a:p>
          <a:p>
            <a:pPr algn="ctr"/>
            <a:r>
              <a:rPr lang="ru-RU" altLang="ru-RU" b="1" dirty="0" smtClean="0">
                <a:solidFill>
                  <a:schemeClr val="tx2"/>
                </a:solidFill>
                <a:latin typeface="Times New Roman" pitchFamily="18" charset="0"/>
                <a:cs typeface="Times New Roman" pitchFamily="18" charset="0"/>
              </a:rPr>
              <a:t>заказник </a:t>
            </a:r>
            <a:endParaRPr lang="ru-RU" altLang="ru-RU" b="1" dirty="0">
              <a:solidFill>
                <a:schemeClr val="tx2"/>
              </a:solidFill>
              <a:latin typeface="Times New Roman" pitchFamily="18" charset="0"/>
              <a:cs typeface="Times New Roman" pitchFamily="18" charset="0"/>
            </a:endParaRPr>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edge">
                                      <p:cBhvr>
                                        <p:cTn id="12" dur="20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edge">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edge">
                                      <p:cBhvr>
                                        <p:cTn id="22" dur="2000"/>
                                        <p:tgtEl>
                                          <p:spTgt spid="6"/>
                                        </p:tgtEl>
                                      </p:cBhvr>
                                    </p:animEffect>
                                  </p:childTnLst>
                                </p:cTn>
                              </p:par>
                            </p:childTnLst>
                          </p:cTn>
                        </p:par>
                        <p:par>
                          <p:cTn id="23" fill="hold">
                            <p:stCondLst>
                              <p:cond delay="2000"/>
                            </p:stCondLst>
                            <p:childTnLst>
                              <p:par>
                                <p:cTn id="24" presetID="20" presetClass="entr" presetSubtype="0" fill="hold"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edge">
                                      <p:cBhvr>
                                        <p:cTn id="26"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428596" y="214290"/>
            <a:ext cx="4500594" cy="6401753"/>
          </a:xfrm>
          <a:prstGeom prst="rect">
            <a:avLst/>
          </a:prstGeom>
        </p:spPr>
        <p:txBody>
          <a:bodyPr wrap="square">
            <a:spAutoFit/>
          </a:bodyPr>
          <a:lstStyle/>
          <a:p>
            <a:pPr>
              <a:lnSpc>
                <a:spcPct val="150000"/>
              </a:lnSpc>
            </a:pPr>
            <a:r>
              <a:rPr lang="ru-RU" b="1" dirty="0" smtClean="0">
                <a:solidFill>
                  <a:srgbClr val="C00000"/>
                </a:solidFill>
                <a:latin typeface="Times New Roman" pitchFamily="18" charset="0"/>
                <a:cs typeface="Times New Roman" pitchFamily="18" charset="0"/>
              </a:rPr>
              <a:t>Люблю мой край.</a:t>
            </a:r>
          </a:p>
          <a:p>
            <a:pPr>
              <a:lnSpc>
                <a:spcPct val="150000"/>
              </a:lnSpc>
            </a:pPr>
            <a:r>
              <a:rPr lang="ru-RU" b="1" dirty="0" smtClean="0">
                <a:solidFill>
                  <a:srgbClr val="C00000"/>
                </a:solidFill>
                <a:latin typeface="Times New Roman" pitchFamily="18" charset="0"/>
                <a:cs typeface="Times New Roman" pitchFamily="18" charset="0"/>
              </a:rPr>
              <a:t>Как странно слышать,</a:t>
            </a:r>
          </a:p>
          <a:p>
            <a:pPr>
              <a:lnSpc>
                <a:spcPct val="150000"/>
              </a:lnSpc>
            </a:pPr>
            <a:r>
              <a:rPr lang="ru-RU" b="1" dirty="0" smtClean="0">
                <a:solidFill>
                  <a:srgbClr val="C00000"/>
                </a:solidFill>
                <a:latin typeface="Times New Roman" pitchFamily="18" charset="0"/>
                <a:cs typeface="Times New Roman" pitchFamily="18" charset="0"/>
              </a:rPr>
              <a:t>Ведь каждый человек свой любит край! </a:t>
            </a:r>
          </a:p>
          <a:p>
            <a:pPr>
              <a:lnSpc>
                <a:spcPct val="150000"/>
              </a:lnSpc>
            </a:pPr>
            <a:r>
              <a:rPr lang="ru-RU" b="1" dirty="0" smtClean="0">
                <a:solidFill>
                  <a:srgbClr val="C00000"/>
                </a:solidFill>
                <a:latin typeface="Times New Roman" pitchFamily="18" charset="0"/>
                <a:cs typeface="Times New Roman" pitchFamily="18" charset="0"/>
              </a:rPr>
              <a:t>Но небо здесь синее,  солнце выше!</a:t>
            </a:r>
          </a:p>
          <a:p>
            <a:pPr>
              <a:lnSpc>
                <a:spcPct val="150000"/>
              </a:lnSpc>
            </a:pPr>
            <a:r>
              <a:rPr lang="ru-RU" b="1" dirty="0" smtClean="0">
                <a:solidFill>
                  <a:srgbClr val="C00000"/>
                </a:solidFill>
                <a:latin typeface="Times New Roman" pitchFamily="18" charset="0"/>
                <a:cs typeface="Times New Roman" pitchFamily="18" charset="0"/>
              </a:rPr>
              <a:t>И в цвет сирени здесь окрашен май.</a:t>
            </a:r>
          </a:p>
          <a:p>
            <a:pPr>
              <a:lnSpc>
                <a:spcPct val="150000"/>
              </a:lnSpc>
            </a:pPr>
            <a:r>
              <a:rPr lang="ru-RU" b="1" dirty="0" smtClean="0">
                <a:solidFill>
                  <a:srgbClr val="C00000"/>
                </a:solidFill>
                <a:latin typeface="Times New Roman" pitchFamily="18" charset="0"/>
                <a:cs typeface="Times New Roman" pitchFamily="18" charset="0"/>
              </a:rPr>
              <a:t>Дождём и сеном пахнет лето,</a:t>
            </a:r>
          </a:p>
          <a:p>
            <a:pPr>
              <a:lnSpc>
                <a:spcPct val="150000"/>
              </a:lnSpc>
            </a:pPr>
            <a:r>
              <a:rPr lang="ru-RU" b="1" dirty="0" smtClean="0">
                <a:solidFill>
                  <a:srgbClr val="C00000"/>
                </a:solidFill>
                <a:latin typeface="Times New Roman" pitchFamily="18" charset="0"/>
                <a:cs typeface="Times New Roman" pitchFamily="18" charset="0"/>
              </a:rPr>
              <a:t>А осень золотом одета,</a:t>
            </a:r>
          </a:p>
          <a:p>
            <a:pPr>
              <a:lnSpc>
                <a:spcPct val="150000"/>
              </a:lnSpc>
            </a:pPr>
            <a:r>
              <a:rPr lang="ru-RU" b="1" dirty="0" smtClean="0">
                <a:solidFill>
                  <a:srgbClr val="C00000"/>
                </a:solidFill>
                <a:latin typeface="Times New Roman" pitchFamily="18" charset="0"/>
                <a:cs typeface="Times New Roman" pitchFamily="18" charset="0"/>
              </a:rPr>
              <a:t>Плывут клочками облака,</a:t>
            </a:r>
          </a:p>
          <a:p>
            <a:pPr>
              <a:lnSpc>
                <a:spcPct val="150000"/>
              </a:lnSpc>
            </a:pPr>
            <a:r>
              <a:rPr lang="ru-RU" b="1" dirty="0" smtClean="0">
                <a:solidFill>
                  <a:srgbClr val="C00000"/>
                </a:solidFill>
                <a:latin typeface="Times New Roman" pitchFamily="18" charset="0"/>
                <a:cs typeface="Times New Roman" pitchFamily="18" charset="0"/>
              </a:rPr>
              <a:t>Лыжнёю манит вдаль зима.</a:t>
            </a:r>
          </a:p>
          <a:p>
            <a:pPr>
              <a:lnSpc>
                <a:spcPct val="150000"/>
              </a:lnSpc>
            </a:pPr>
            <a:r>
              <a:rPr lang="ru-RU" b="1" dirty="0" smtClean="0">
                <a:solidFill>
                  <a:srgbClr val="C00000"/>
                </a:solidFill>
                <a:latin typeface="Times New Roman" pitchFamily="18" charset="0"/>
                <a:cs typeface="Times New Roman" pitchFamily="18" charset="0"/>
              </a:rPr>
              <a:t>Люблю мой край!</a:t>
            </a:r>
          </a:p>
          <a:p>
            <a:pPr>
              <a:lnSpc>
                <a:spcPct val="150000"/>
              </a:lnSpc>
            </a:pPr>
            <a:r>
              <a:rPr lang="ru-RU" b="1" dirty="0" smtClean="0">
                <a:solidFill>
                  <a:srgbClr val="C00000"/>
                </a:solidFill>
                <a:latin typeface="Times New Roman" pitchFamily="18" charset="0"/>
                <a:cs typeface="Times New Roman" pitchFamily="18" charset="0"/>
              </a:rPr>
              <a:t>Я много мест видала,</a:t>
            </a:r>
          </a:p>
          <a:p>
            <a:pPr>
              <a:lnSpc>
                <a:spcPct val="150000"/>
              </a:lnSpc>
            </a:pPr>
            <a:r>
              <a:rPr lang="ru-RU" b="1" dirty="0" smtClean="0">
                <a:solidFill>
                  <a:srgbClr val="C00000"/>
                </a:solidFill>
                <a:latin typeface="Times New Roman" pitchFamily="18" charset="0"/>
                <a:cs typeface="Times New Roman" pitchFamily="18" charset="0"/>
              </a:rPr>
              <a:t>И можно хоть полмира обойти,</a:t>
            </a:r>
          </a:p>
          <a:p>
            <a:pPr>
              <a:lnSpc>
                <a:spcPct val="150000"/>
              </a:lnSpc>
            </a:pPr>
            <a:r>
              <a:rPr lang="ru-RU" b="1" dirty="0" smtClean="0">
                <a:solidFill>
                  <a:srgbClr val="C00000"/>
                </a:solidFill>
                <a:latin typeface="Times New Roman" pitchFamily="18" charset="0"/>
                <a:cs typeface="Times New Roman" pitchFamily="18" charset="0"/>
              </a:rPr>
              <a:t>Но ближе и родней родного края,</a:t>
            </a:r>
          </a:p>
          <a:p>
            <a:pPr>
              <a:lnSpc>
                <a:spcPct val="150000"/>
              </a:lnSpc>
            </a:pPr>
            <a:r>
              <a:rPr lang="ru-RU" b="1" dirty="0" smtClean="0">
                <a:solidFill>
                  <a:srgbClr val="C00000"/>
                </a:solidFill>
                <a:latin typeface="Times New Roman" pitchFamily="18" charset="0"/>
                <a:cs typeface="Times New Roman" pitchFamily="18" charset="0"/>
              </a:rPr>
              <a:t>Я думаю, мне больше не найти.</a:t>
            </a:r>
          </a:p>
          <a:p>
            <a:r>
              <a:rPr lang="ru-RU" sz="1600" b="1" dirty="0" smtClean="0">
                <a:solidFill>
                  <a:srgbClr val="C00000"/>
                </a:solidFill>
                <a:latin typeface="Times New Roman" pitchFamily="18" charset="0"/>
                <a:cs typeface="Times New Roman" pitchFamily="18" charset="0"/>
              </a:rPr>
              <a:t> </a:t>
            </a:r>
          </a:p>
          <a:p>
            <a:endParaRPr lang="ru-RU" sz="1600" b="1" dirty="0" smtClean="0">
              <a:solidFill>
                <a:srgbClr val="C00000"/>
              </a:solidFill>
              <a:latin typeface="Times New Roman" pitchFamily="18" charset="0"/>
              <a:cs typeface="Times New Roman" pitchFamily="18" charset="0"/>
            </a:endParaRPr>
          </a:p>
        </p:txBody>
      </p:sp>
      <p:pic>
        <p:nvPicPr>
          <p:cNvPr id="2056" name="Picture 8" descr="https://thumbs.dreamstime.com/b/%D0%B8%D0%B7%D0%BE%D0%B1%D1%80%D0%B0%D0%B6%D0%B5%D0%BD%D0%B8%D1%8F-%D1%8D%D0%BA%D0%BE-%D0%BE%D0%B3%D0%B8%D1%87%D0%BD%D0%BE%D1%81%D1%82%D0%B8-%D0%BF%D1%80%D0%B8%D0%BD%D1%86%D0%B8%D0%BF%D0%B8%D0%B0-%D1%8C%D0%BD%D0%BE%D0%B9-%D1%81%D1%85%D0%B5%D0%BC%D1%8B-%D0%B5%D1%89%D0%B5-%D0%BC%D0%BD%D0%BE%D0%B3%D0%B8%D0%B5-%D0%BC%D0%BE%D0%B5-%D0%BF%D0%BE%D1%80%D1%82%D1%84%D0%BE-91186443.jpg"/>
          <p:cNvPicPr>
            <a:picLocks noChangeAspect="1" noChangeArrowheads="1"/>
          </p:cNvPicPr>
          <p:nvPr/>
        </p:nvPicPr>
        <p:blipFill>
          <a:blip r:embed="rId3" cstate="print"/>
          <a:srcRect l="8858" t="12319" r="8858"/>
          <a:stretch>
            <a:fillRect/>
          </a:stretch>
        </p:blipFill>
        <p:spPr bwMode="auto">
          <a:xfrm>
            <a:off x="4857752" y="1425644"/>
            <a:ext cx="4071966" cy="4160108"/>
          </a:xfrm>
          <a:prstGeom prst="rect">
            <a:avLst/>
          </a:prstGeom>
          <a:noFill/>
        </p:spPr>
      </p:pic>
    </p:spTree>
  </p:cSld>
  <p:clrMapOvr>
    <a:masterClrMapping/>
  </p:clrMapOvr>
  <p:transition advClick="0" advTm="2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056"/>
                                        </p:tgtEl>
                                        <p:attrNameLst>
                                          <p:attrName>style.visibility</p:attrName>
                                        </p:attrNameLst>
                                      </p:cBhvr>
                                      <p:to>
                                        <p:strVal val="visible"/>
                                      </p:to>
                                    </p:set>
                                    <p:anim calcmode="lin" valueType="num">
                                      <p:cBhvr>
                                        <p:cTn id="7" dur="1000" fill="hold"/>
                                        <p:tgtEl>
                                          <p:spTgt spid="2056"/>
                                        </p:tgtEl>
                                        <p:attrNameLst>
                                          <p:attrName>ppt_w</p:attrName>
                                        </p:attrNameLst>
                                      </p:cBhvr>
                                      <p:tavLst>
                                        <p:tav tm="0">
                                          <p:val>
                                            <p:strVal val="#ppt_w*0.70"/>
                                          </p:val>
                                        </p:tav>
                                        <p:tav tm="100000">
                                          <p:val>
                                            <p:strVal val="#ppt_w"/>
                                          </p:val>
                                        </p:tav>
                                      </p:tavLst>
                                    </p:anim>
                                    <p:anim calcmode="lin" valueType="num">
                                      <p:cBhvr>
                                        <p:cTn id="8" dur="1000" fill="hold"/>
                                        <p:tgtEl>
                                          <p:spTgt spid="2056"/>
                                        </p:tgtEl>
                                        <p:attrNameLst>
                                          <p:attrName>ppt_h</p:attrName>
                                        </p:attrNameLst>
                                      </p:cBhvr>
                                      <p:tavLst>
                                        <p:tav tm="0">
                                          <p:val>
                                            <p:strVal val="#ppt_h"/>
                                          </p:val>
                                        </p:tav>
                                        <p:tav tm="100000">
                                          <p:val>
                                            <p:strVal val="#ppt_h"/>
                                          </p:val>
                                        </p:tav>
                                      </p:tavLst>
                                    </p:anim>
                                    <p:animEffect transition="in" filter="fade">
                                      <p:cBhvr>
                                        <p:cTn id="9" dur="1000"/>
                                        <p:tgtEl>
                                          <p:spTgt spid="2056"/>
                                        </p:tgtEl>
                                      </p:cBhvr>
                                    </p:animEffect>
                                  </p:childTnLst>
                                </p:cTn>
                              </p:par>
                            </p:childTnLst>
                          </p:cTn>
                        </p:par>
                        <p:par>
                          <p:cTn id="10" fill="hold">
                            <p:stCondLst>
                              <p:cond delay="1000"/>
                            </p:stCondLst>
                            <p:childTnLst>
                              <p:par>
                                <p:cTn id="11" presetID="7"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3000" fill="hold"/>
                                        <p:tgtEl>
                                          <p:spTgt spid="2"/>
                                        </p:tgtEl>
                                        <p:attrNameLst>
                                          <p:attrName>ppt_x</p:attrName>
                                        </p:attrNameLst>
                                      </p:cBhvr>
                                      <p:tavLst>
                                        <p:tav tm="0">
                                          <p:val>
                                            <p:strVal val="#ppt_x"/>
                                          </p:val>
                                        </p:tav>
                                        <p:tav tm="100000">
                                          <p:val>
                                            <p:strVal val="#ppt_x"/>
                                          </p:val>
                                        </p:tav>
                                      </p:tavLst>
                                    </p:anim>
                                    <p:anim calcmode="lin" valueType="num">
                                      <p:cBhvr additive="base">
                                        <p:cTn id="14" dur="30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2" name="Прямоугольник 1"/>
          <p:cNvSpPr/>
          <p:nvPr/>
        </p:nvSpPr>
        <p:spPr>
          <a:xfrm>
            <a:off x="2571736" y="4071942"/>
            <a:ext cx="4214842" cy="144655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Благодарим </a:t>
            </a:r>
          </a:p>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за внимание</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 name="Picture 6" descr="https://avatars.mds.yandex.net/get-pdb/1756436/f13dad3b-cc9f-4c9f-8fa8-d1759e1eb195/s1200"/>
          <p:cNvPicPr>
            <a:picLocks noChangeAspect="1" noChangeArrowheads="1"/>
          </p:cNvPicPr>
          <p:nvPr/>
        </p:nvPicPr>
        <p:blipFill>
          <a:blip r:embed="rId3" cstate="print"/>
          <a:srcRect/>
          <a:stretch>
            <a:fillRect/>
          </a:stretch>
        </p:blipFill>
        <p:spPr bwMode="auto">
          <a:xfrm>
            <a:off x="2786050" y="571480"/>
            <a:ext cx="3385752" cy="3214710"/>
          </a:xfrm>
          <a:prstGeom prst="rect">
            <a:avLst/>
          </a:prstGeom>
          <a:noFill/>
        </p:spPr>
      </p:pic>
      <p:sp>
        <p:nvSpPr>
          <p:cNvPr id="1030" name="AutoShape 6" descr="https://ccmcounseling.com/wp-content/uploads/2013/03/all-things-smiley-face.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6" name="AutoShape 2" descr="https://img-fotki.yandex.ru/get/6404/69028409.281/0_8c311_f82fbcf6_XXL"/>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4" name="Picture 6" descr="https://avatars.mds.yandex.net/get-pdb/1960335/5164b8aa-e8fa-4398-8f37-6e6f1fca2e04/orig"/>
          <p:cNvPicPr>
            <a:picLocks noChangeAspect="1" noChangeArrowheads="1" noCrop="1"/>
          </p:cNvPicPr>
          <p:nvPr/>
        </p:nvPicPr>
        <p:blipFill>
          <a:blip r:embed="rId4" cstate="print"/>
          <a:srcRect/>
          <a:stretch>
            <a:fillRect/>
          </a:stretch>
        </p:blipFill>
        <p:spPr bwMode="auto">
          <a:xfrm rot="720000">
            <a:off x="6666971" y="2380700"/>
            <a:ext cx="1785942" cy="1785942"/>
          </a:xfrm>
          <a:prstGeom prst="rect">
            <a:avLst/>
          </a:prstGeom>
          <a:noFill/>
        </p:spPr>
      </p:pic>
      <p:pic>
        <p:nvPicPr>
          <p:cNvPr id="1032" name="Picture 8" descr="https://www.stihi.ru/pics/2016/04/05/6508.gif"/>
          <p:cNvPicPr>
            <a:picLocks noChangeAspect="1" noChangeArrowheads="1" noCrop="1"/>
          </p:cNvPicPr>
          <p:nvPr/>
        </p:nvPicPr>
        <p:blipFill>
          <a:blip r:embed="rId5" cstate="print"/>
          <a:srcRect/>
          <a:stretch>
            <a:fillRect/>
          </a:stretch>
        </p:blipFill>
        <p:spPr bwMode="auto">
          <a:xfrm rot="600000">
            <a:off x="592110" y="2430621"/>
            <a:ext cx="942975" cy="1143001"/>
          </a:xfrm>
          <a:prstGeom prst="rect">
            <a:avLst/>
          </a:prstGeom>
          <a:noFill/>
        </p:spPr>
      </p:pic>
      <p:pic>
        <p:nvPicPr>
          <p:cNvPr id="1034" name="Picture 10" descr="http://animashky.ucoz.ru/_ph/8/2/242711032.gif"/>
          <p:cNvPicPr>
            <a:picLocks noChangeAspect="1" noChangeArrowheads="1" noCrop="1"/>
          </p:cNvPicPr>
          <p:nvPr/>
        </p:nvPicPr>
        <p:blipFill>
          <a:blip r:embed="rId6" cstate="print"/>
          <a:srcRect/>
          <a:stretch>
            <a:fillRect/>
          </a:stretch>
        </p:blipFill>
        <p:spPr bwMode="auto">
          <a:xfrm>
            <a:off x="7143768" y="500042"/>
            <a:ext cx="1428760" cy="1342168"/>
          </a:xfrm>
          <a:prstGeom prst="rect">
            <a:avLst/>
          </a:prstGeom>
          <a:noFill/>
        </p:spPr>
      </p:pic>
      <p:pic>
        <p:nvPicPr>
          <p:cNvPr id="1036" name="Picture 12" descr="https://avatars.mds.yandex.net/get-pdb/1641066/eccaf8f4-6e3d-432e-a3d9-fa5a93633399/orig"/>
          <p:cNvPicPr>
            <a:picLocks noChangeAspect="1" noChangeArrowheads="1" noCrop="1"/>
          </p:cNvPicPr>
          <p:nvPr/>
        </p:nvPicPr>
        <p:blipFill>
          <a:blip r:embed="rId7" cstate="print"/>
          <a:srcRect/>
          <a:stretch>
            <a:fillRect/>
          </a:stretch>
        </p:blipFill>
        <p:spPr bwMode="auto">
          <a:xfrm>
            <a:off x="214282" y="142852"/>
            <a:ext cx="2265074" cy="1790670"/>
          </a:xfrm>
          <a:prstGeom prst="rect">
            <a:avLst/>
          </a:prstGeom>
          <a:noFill/>
        </p:spPr>
      </p:pic>
      <p:pic>
        <p:nvPicPr>
          <p:cNvPr id="1038" name="Picture 14" descr="http://justclickit.ru/flash/anim/anim%20(3770).gif"/>
          <p:cNvPicPr>
            <a:picLocks noChangeAspect="1" noChangeArrowheads="1" noCrop="1"/>
          </p:cNvPicPr>
          <p:nvPr/>
        </p:nvPicPr>
        <p:blipFill>
          <a:blip r:embed="rId8" cstate="print"/>
          <a:srcRect/>
          <a:stretch>
            <a:fillRect/>
          </a:stretch>
        </p:blipFill>
        <p:spPr bwMode="auto">
          <a:xfrm>
            <a:off x="500034" y="4572008"/>
            <a:ext cx="2000264" cy="1633550"/>
          </a:xfrm>
          <a:prstGeom prst="rect">
            <a:avLst/>
          </a:prstGeom>
          <a:noFill/>
        </p:spPr>
      </p:pic>
      <p:pic>
        <p:nvPicPr>
          <p:cNvPr id="1040" name="Picture 16" descr="https://animated-images.su/_ph/21/2/903401738.gif"/>
          <p:cNvPicPr>
            <a:picLocks noChangeAspect="1" noChangeArrowheads="1" noCrop="1"/>
          </p:cNvPicPr>
          <p:nvPr/>
        </p:nvPicPr>
        <p:blipFill>
          <a:blip r:embed="rId9" cstate="print"/>
          <a:srcRect/>
          <a:stretch>
            <a:fillRect/>
          </a:stretch>
        </p:blipFill>
        <p:spPr bwMode="auto">
          <a:xfrm>
            <a:off x="6500826" y="4454050"/>
            <a:ext cx="2500330" cy="206427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strVal val="#ppt_w*0.70"/>
                                          </p:val>
                                        </p:tav>
                                        <p:tav tm="100000">
                                          <p:val>
                                            <p:strVal val="#ppt_w"/>
                                          </p:val>
                                        </p:tav>
                                      </p:tavLst>
                                    </p:anim>
                                    <p:anim calcmode="lin" valueType="num">
                                      <p:cBhvr>
                                        <p:cTn id="8" dur="2000" fill="hold"/>
                                        <p:tgtEl>
                                          <p:spTgt spid="3"/>
                                        </p:tgtEl>
                                        <p:attrNameLst>
                                          <p:attrName>ppt_h</p:attrName>
                                        </p:attrNameLst>
                                      </p:cBhvr>
                                      <p:tavLst>
                                        <p:tav tm="0">
                                          <p:val>
                                            <p:strVal val="#ppt_h"/>
                                          </p:val>
                                        </p:tav>
                                        <p:tav tm="100000">
                                          <p:val>
                                            <p:strVal val="#ppt_h"/>
                                          </p:val>
                                        </p:tav>
                                      </p:tavLst>
                                    </p:anim>
                                    <p:animEffect transition="in" filter="fade">
                                      <p:cBhvr>
                                        <p:cTn id="9" dur="2000"/>
                                        <p:tgtEl>
                                          <p:spTgt spid="3"/>
                                        </p:tgtEl>
                                      </p:cBhvr>
                                    </p:animEffect>
                                  </p:childTnLst>
                                </p:cTn>
                              </p:par>
                            </p:childTnLst>
                          </p:cTn>
                        </p:par>
                        <p:par>
                          <p:cTn id="10" fill="hold">
                            <p:stCondLst>
                              <p:cond delay="2000"/>
                            </p:stCondLst>
                            <p:childTnLst>
                              <p:par>
                                <p:cTn id="11" presetID="6" presetClass="entr" presetSubtype="16"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circle(in)">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https://ds02.infourok.ru/uploads/ex/11a2/00015da9-ed6d02d9/img28.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Прямоугольник 1"/>
          <p:cNvSpPr/>
          <p:nvPr/>
        </p:nvSpPr>
        <p:spPr>
          <a:xfrm>
            <a:off x="323528" y="785794"/>
            <a:ext cx="4462786" cy="1231106"/>
          </a:xfrm>
          <a:prstGeom prst="rect">
            <a:avLst/>
          </a:prstGeom>
        </p:spPr>
        <p:txBody>
          <a:bodyPr wrap="square">
            <a:spAutoFit/>
          </a:bodyPr>
          <a:lstStyle/>
          <a:p>
            <a:pPr>
              <a:lnSpc>
                <a:spcPct val="150000"/>
              </a:lnSpc>
              <a:buFont typeface="Arial" pitchFamily="34" charset="0"/>
              <a:buChar char="•"/>
              <a:defRPr/>
            </a:pPr>
            <a:r>
              <a:rPr lang="ru-RU" dirty="0">
                <a:solidFill>
                  <a:srgbClr val="FFFF00"/>
                </a:solidFill>
              </a:rPr>
              <a:t> </a:t>
            </a:r>
            <a:endParaRPr lang="ru-RU" dirty="0" smtClean="0">
              <a:solidFill>
                <a:srgbClr val="FFFF00"/>
              </a:solidFill>
            </a:endParaRPr>
          </a:p>
          <a:p>
            <a:pPr algn="just">
              <a:lnSpc>
                <a:spcPct val="150000"/>
              </a:lnSpc>
              <a:buFont typeface="Arial" pitchFamily="34" charset="0"/>
              <a:buChar char="•"/>
              <a:defRPr/>
            </a:pPr>
            <a:r>
              <a:rPr lang="ru-RU" b="1" dirty="0" smtClean="0">
                <a:solidFill>
                  <a:schemeClr val="tx2"/>
                </a:solidFill>
                <a:latin typeface="Times New Roman" pitchFamily="18" charset="0"/>
                <a:cs typeface="Times New Roman" pitchFamily="18" charset="0"/>
              </a:rPr>
              <a:t> </a:t>
            </a:r>
            <a:endParaRPr lang="ru-RU" b="1" dirty="0">
              <a:solidFill>
                <a:schemeClr val="tx2"/>
              </a:solidFill>
              <a:latin typeface="Times New Roman" pitchFamily="18" charset="0"/>
              <a:cs typeface="Times New Roman" pitchFamily="18" charset="0"/>
            </a:endParaRPr>
          </a:p>
          <a:p>
            <a:pPr algn="just">
              <a:defRPr/>
            </a:pPr>
            <a:endParaRPr lang="ru-RU" sz="2000" b="1" dirty="0">
              <a:solidFill>
                <a:schemeClr val="tx2"/>
              </a:solidFill>
              <a:latin typeface="Times New Roman" pitchFamily="18" charset="0"/>
              <a:cs typeface="Times New Roman" pitchFamily="18" charset="0"/>
            </a:endParaRPr>
          </a:p>
        </p:txBody>
      </p:sp>
      <p:pic>
        <p:nvPicPr>
          <p:cNvPr id="3" name="Picture 2" descr="C:\Documents and Settings\User\Рабочий стол\dikie-lilii-saranki-0001925581-preview.jpg"/>
          <p:cNvPicPr>
            <a:picLocks noChangeAspect="1" noChangeArrowheads="1"/>
          </p:cNvPicPr>
          <p:nvPr/>
        </p:nvPicPr>
        <p:blipFill>
          <a:blip r:embed="rId3" cstate="print"/>
          <a:srcRect l="4395" t="1618" r="15382" b="11326"/>
          <a:stretch>
            <a:fillRect/>
          </a:stretch>
        </p:blipFill>
        <p:spPr>
          <a:xfrm>
            <a:off x="5072066" y="1071546"/>
            <a:ext cx="3767506" cy="5373653"/>
          </a:xfrm>
          <a:prstGeom prst="rect">
            <a:avLst/>
          </a:prstGeom>
        </p:spPr>
      </p:pic>
      <p:sp>
        <p:nvSpPr>
          <p:cNvPr id="4" name="Заголовок 3"/>
          <p:cNvSpPr>
            <a:spLocks noGrp="1"/>
          </p:cNvSpPr>
          <p:nvPr>
            <p:ph type="title" idx="4294967295"/>
          </p:nvPr>
        </p:nvSpPr>
        <p:spPr>
          <a:xfrm>
            <a:off x="1714480" y="320457"/>
            <a:ext cx="5214974" cy="444247"/>
          </a:xfrm>
        </p:spPr>
        <p:txBody>
          <a:bodyPr>
            <a:noAutofit/>
          </a:bodyPr>
          <a:lstStyle/>
          <a:p>
            <a:r>
              <a:rPr lang="ru-RU" sz="2800" b="1" dirty="0" smtClean="0">
                <a:solidFill>
                  <a:srgbClr val="C00000"/>
                </a:solidFill>
                <a:latin typeface="Times New Roman" panose="02020603050405020304" pitchFamily="18" charset="0"/>
                <a:cs typeface="Times New Roman" panose="02020603050405020304" pitchFamily="18" charset="0"/>
              </a:rPr>
              <a:t>Лилия -</a:t>
            </a:r>
            <a:r>
              <a:rPr lang="ru-RU" sz="2800" b="1" dirty="0" err="1" smtClean="0">
                <a:solidFill>
                  <a:srgbClr val="C00000"/>
                </a:solidFill>
                <a:latin typeface="Times New Roman" panose="02020603050405020304" pitchFamily="18" charset="0"/>
                <a:cs typeface="Times New Roman" panose="02020603050405020304" pitchFamily="18" charset="0"/>
              </a:rPr>
              <a:t>саранка</a:t>
            </a:r>
            <a:endParaRPr lang="ru-RU" sz="2800" b="1" dirty="0">
              <a:solidFill>
                <a:srgbClr val="C00000"/>
              </a:solidFill>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428596" y="1071546"/>
            <a:ext cx="4286280" cy="400110"/>
          </a:xfrm>
          <a:prstGeom prst="rect">
            <a:avLst/>
          </a:prstGeom>
        </p:spPr>
        <p:txBody>
          <a:bodyPr wrap="square">
            <a:spAutoFit/>
          </a:bodyPr>
          <a:lstStyle/>
          <a:p>
            <a:pPr>
              <a:defRPr/>
            </a:pPr>
            <a:endParaRPr lang="ru-RU" sz="2000" b="1" dirty="0" smtClean="0">
              <a:solidFill>
                <a:srgbClr val="7030A0"/>
              </a:solidFill>
              <a:latin typeface="Times New Roman" pitchFamily="18" charset="0"/>
              <a:cs typeface="Times New Roman" pitchFamily="18" charset="0"/>
            </a:endParaRPr>
          </a:p>
        </p:txBody>
      </p:sp>
      <p:sp>
        <p:nvSpPr>
          <p:cNvPr id="9" name="Прямоугольник 8"/>
          <p:cNvSpPr/>
          <p:nvPr/>
        </p:nvSpPr>
        <p:spPr>
          <a:xfrm>
            <a:off x="428596" y="1071546"/>
            <a:ext cx="4214842" cy="4970591"/>
          </a:xfrm>
          <a:prstGeom prst="rect">
            <a:avLst/>
          </a:prstGeom>
        </p:spPr>
        <p:txBody>
          <a:bodyPr wrap="square">
            <a:spAutoFit/>
          </a:bodyPr>
          <a:lstStyle/>
          <a:p>
            <a:pPr algn="just">
              <a:lnSpc>
                <a:spcPct val="150000"/>
              </a:lnSpc>
              <a:buFontTx/>
              <a:buChar char="•"/>
              <a:defRPr/>
            </a:pPr>
            <a:r>
              <a:rPr lang="ru-RU" b="1" dirty="0" smtClean="0">
                <a:solidFill>
                  <a:schemeClr val="tx2"/>
                </a:solidFill>
                <a:latin typeface="Times New Roman" pitchFamily="18" charset="0"/>
                <a:cs typeface="Times New Roman" pitchFamily="18" charset="0"/>
              </a:rPr>
              <a:t>    Сибирская легенда повествует о том, что </a:t>
            </a:r>
            <a:r>
              <a:rPr lang="ru-RU" b="1" dirty="0" err="1" smtClean="0">
                <a:solidFill>
                  <a:schemeClr val="tx2"/>
                </a:solidFill>
                <a:latin typeface="Times New Roman" pitchFamily="18" charset="0"/>
                <a:cs typeface="Times New Roman" pitchFamily="18" charset="0"/>
              </a:rPr>
              <a:t>лилия-саранка</a:t>
            </a:r>
            <a:r>
              <a:rPr lang="ru-RU" b="1" dirty="0" smtClean="0">
                <a:solidFill>
                  <a:schemeClr val="tx2"/>
                </a:solidFill>
                <a:latin typeface="Times New Roman" pitchFamily="18" charset="0"/>
                <a:cs typeface="Times New Roman" pitchFamily="18" charset="0"/>
              </a:rPr>
              <a:t> выросла из сердца казачьего атамана Ермака, погибшего при завоевании Сибири, и тот, кто прикоснётся к ней, станет смелым и мужественным. Факторы, приводящие к исчезновению вида: истребляется в результате выкапывания луковиц (обладающих питательными и лекарственными свойствами) и сбора цветов на букеты.</a:t>
            </a:r>
          </a:p>
          <a:p>
            <a:pPr>
              <a:defRPr/>
            </a:pPr>
            <a:endParaRPr lang="ru-RU" sz="2000" b="1" dirty="0" smtClean="0">
              <a:solidFill>
                <a:srgbClr val="7030A0"/>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958393492"/>
      </p:ext>
    </p:extLst>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s://ds02.infourok.ru/uploads/ex/11a2/00015da9-ed6d02d9/img28.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2" descr="C:\Documents and Settings\User\Рабочий стол\imgpreview.jpg"/>
          <p:cNvPicPr>
            <a:picLocks noChangeAspect="1" noChangeArrowheads="1"/>
          </p:cNvPicPr>
          <p:nvPr/>
        </p:nvPicPr>
        <p:blipFill>
          <a:blip r:embed="rId3" cstate="print"/>
          <a:srcRect/>
          <a:stretch>
            <a:fillRect/>
          </a:stretch>
        </p:blipFill>
        <p:spPr>
          <a:xfrm>
            <a:off x="4834898" y="873469"/>
            <a:ext cx="4023351" cy="4770109"/>
          </a:xfrm>
          <a:prstGeom prst="rect">
            <a:avLst/>
          </a:prstGeom>
        </p:spPr>
      </p:pic>
      <p:sp>
        <p:nvSpPr>
          <p:cNvPr id="3" name="Прямоугольник 2"/>
          <p:cNvSpPr/>
          <p:nvPr/>
        </p:nvSpPr>
        <p:spPr>
          <a:xfrm>
            <a:off x="2071670" y="142852"/>
            <a:ext cx="5572164"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Кувшинка белая - </a:t>
            </a:r>
            <a:r>
              <a:rPr lang="ru-RU" sz="2000" b="1" dirty="0" smtClean="0">
                <a:solidFill>
                  <a:srgbClr val="C00000"/>
                </a:solidFill>
                <a:latin typeface="Times New Roman" pitchFamily="18" charset="0"/>
                <a:cs typeface="Times New Roman" pitchFamily="18" charset="0"/>
              </a:rPr>
              <a:t>(водяная лилия)</a:t>
            </a:r>
            <a:endParaRPr lang="ru-RU" sz="2000" b="1" dirty="0">
              <a:latin typeface="Times New Roman" pitchFamily="18" charset="0"/>
              <a:cs typeface="Times New Roman" pitchFamily="18" charset="0"/>
            </a:endParaRPr>
          </a:p>
        </p:txBody>
      </p:sp>
      <p:sp>
        <p:nvSpPr>
          <p:cNvPr id="5" name="Прямоугольник 4"/>
          <p:cNvSpPr/>
          <p:nvPr/>
        </p:nvSpPr>
        <p:spPr>
          <a:xfrm>
            <a:off x="428596" y="571480"/>
            <a:ext cx="4214842" cy="6324808"/>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В греческой мифологии существует легенда о прелестной богине Нимфе, которая погибла от неразделённой любви, превратившись в удивительный цветок. Водяную лилию издревле называют русалочьим цветком, </a:t>
            </a:r>
            <a:r>
              <a:rPr lang="ru-RU" b="1" dirty="0" err="1" smtClean="0">
                <a:solidFill>
                  <a:srgbClr val="FF0000"/>
                </a:solidFill>
                <a:latin typeface="Times New Roman" pitchFamily="18" charset="0"/>
                <a:cs typeface="Times New Roman" pitchFamily="18" charset="0"/>
              </a:rPr>
              <a:t>одолень</a:t>
            </a:r>
            <a:r>
              <a:rPr lang="ru-RU" b="1" dirty="0" smtClean="0">
                <a:solidFill>
                  <a:srgbClr val="FF0000"/>
                </a:solidFill>
                <a:latin typeface="Times New Roman" pitchFamily="18" charset="0"/>
                <a:cs typeface="Times New Roman" pitchFamily="18" charset="0"/>
              </a:rPr>
              <a:t> – травой</a:t>
            </a:r>
            <a:r>
              <a:rPr lang="ru-RU" b="1" dirty="0" smtClean="0">
                <a:solidFill>
                  <a:schemeClr val="tx2"/>
                </a:solidFill>
                <a:latin typeface="Times New Roman" pitchFamily="18" charset="0"/>
                <a:cs typeface="Times New Roman" pitchFamily="18" charset="0"/>
              </a:rPr>
              <a:t>, лебединым цветком. Растёт в водоёмах – прудах, старицах и медленно текущих речках. Факторы, приводящие к исчезновению вида: высыхание, загрязнение водоёмов, вырывание цветов. Меры охраны: запрет на сбор цветков.</a:t>
            </a:r>
          </a:p>
          <a:p>
            <a:pPr>
              <a:lnSpc>
                <a:spcPct val="150000"/>
              </a:lnSpc>
            </a:pPr>
            <a:endParaRPr lang="ru-RU" b="1" dirty="0" smtClean="0">
              <a:solidFill>
                <a:schemeClr val="tx2"/>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1281838311"/>
      </p:ext>
    </p:extLst>
  </p:cSld>
  <p:clrMapOvr>
    <a:masterClrMapping/>
  </p:clrMapOvr>
  <p:transition advClick="0" advTm="2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928663" y="785794"/>
            <a:ext cx="1428760" cy="461665"/>
          </a:xfrm>
          <a:prstGeom prst="rect">
            <a:avLst/>
          </a:prstGeom>
        </p:spPr>
        <p:txBody>
          <a:bodyPr wrap="square">
            <a:spAutoFit/>
          </a:bodyPr>
          <a:lstStyle/>
          <a:p>
            <a:r>
              <a:rPr lang="ru-RU" sz="2400" b="1" dirty="0" smtClean="0">
                <a:solidFill>
                  <a:srgbClr val="C00000"/>
                </a:solidFill>
                <a:latin typeface="Times New Roman" pitchFamily="18" charset="0"/>
                <a:cs typeface="Times New Roman" pitchFamily="18" charset="0"/>
              </a:rPr>
              <a:t>Огонёк</a:t>
            </a:r>
            <a:endParaRPr lang="ru-RU" sz="2400" b="1" dirty="0">
              <a:latin typeface="Times New Roman" pitchFamily="18" charset="0"/>
              <a:cs typeface="Times New Roman" pitchFamily="18" charset="0"/>
            </a:endParaRPr>
          </a:p>
        </p:txBody>
      </p:sp>
      <p:pic>
        <p:nvPicPr>
          <p:cNvPr id="20484" name="Picture 4" descr="https://ds02.infourok.ru/uploads/ex/11a2/00015da9-ed6d02d9/img28.jpg"/>
          <p:cNvPicPr>
            <a:picLocks noChangeAspect="1" noChangeArrowheads="1"/>
          </p:cNvPicPr>
          <p:nvPr/>
        </p:nvPicPr>
        <p:blipFill>
          <a:blip r:embed="rId2" cstate="print"/>
          <a:srcRect/>
          <a:stretch>
            <a:fillRect/>
          </a:stretch>
        </p:blipFill>
        <p:spPr bwMode="auto">
          <a:xfrm>
            <a:off x="0" y="0"/>
            <a:ext cx="9144000" cy="6858001"/>
          </a:xfrm>
          <a:prstGeom prst="rect">
            <a:avLst/>
          </a:prstGeom>
          <a:noFill/>
        </p:spPr>
      </p:pic>
      <p:sp>
        <p:nvSpPr>
          <p:cNvPr id="5" name="Прямоугольник 4"/>
          <p:cNvSpPr/>
          <p:nvPr/>
        </p:nvSpPr>
        <p:spPr>
          <a:xfrm>
            <a:off x="4000496" y="285728"/>
            <a:ext cx="3214710"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ОГОНЁК</a:t>
            </a:r>
            <a:endParaRPr lang="ru-RU" sz="2800" b="1" dirty="0">
              <a:latin typeface="Times New Roman" pitchFamily="18" charset="0"/>
              <a:cs typeface="Times New Roman" pitchFamily="18" charset="0"/>
            </a:endParaRPr>
          </a:p>
        </p:txBody>
      </p:sp>
      <p:sp>
        <p:nvSpPr>
          <p:cNvPr id="6" name="Прямоугольник 5"/>
          <p:cNvSpPr/>
          <p:nvPr/>
        </p:nvSpPr>
        <p:spPr>
          <a:xfrm>
            <a:off x="357158" y="1071546"/>
            <a:ext cx="3929090" cy="5355312"/>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Буйно цветущие заросли купальницы производят ошеломляющее впечатление- словно жарко горящие угольки, сверкают оранжевые бубенчики цветков на фоне тёмной зелени.. К сокращению численности ведёт массовое вырывание на букеты, выкапывание с целью перенесения на приусадебные участки. Меры охраны: запретить сборы букетов, выкапывание.</a:t>
            </a:r>
          </a:p>
          <a:p>
            <a:endParaRPr lang="ru-RU" dirty="0" smtClean="0">
              <a:solidFill>
                <a:srgbClr val="00B050"/>
              </a:solidFill>
            </a:endParaRPr>
          </a:p>
        </p:txBody>
      </p:sp>
      <p:pic>
        <p:nvPicPr>
          <p:cNvPr id="7" name="Picture 2" descr="C:\Documents and Settings\User\Рабочий стол\kartinki24_flowers_0009.jpg"/>
          <p:cNvPicPr>
            <a:picLocks noChangeAspect="1" noChangeArrowheads="1"/>
          </p:cNvPicPr>
          <p:nvPr/>
        </p:nvPicPr>
        <p:blipFill>
          <a:blip r:embed="rId3" cstate="print"/>
          <a:srcRect/>
          <a:stretch>
            <a:fillRect/>
          </a:stretch>
        </p:blipFill>
        <p:spPr>
          <a:xfrm>
            <a:off x="4500562" y="1428736"/>
            <a:ext cx="4435836" cy="4237720"/>
          </a:xfrm>
          <a:prstGeom prst="rect">
            <a:avLst/>
          </a:prstGeom>
        </p:spPr>
      </p:pic>
    </p:spTree>
  </p:cSld>
  <p:clrMapOvr>
    <a:masterClrMapping/>
  </p:clrMapOvr>
  <p:transition advClick="0" advTm="2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sp>
        <p:nvSpPr>
          <p:cNvPr id="3" name="Прямоугольник 2"/>
          <p:cNvSpPr/>
          <p:nvPr/>
        </p:nvSpPr>
        <p:spPr>
          <a:xfrm>
            <a:off x="3071802" y="285728"/>
            <a:ext cx="5286412"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Прострел  желтеющий </a:t>
            </a:r>
            <a:endParaRPr lang="ru-RU" sz="2800" b="1" dirty="0">
              <a:latin typeface="Times New Roman" pitchFamily="18" charset="0"/>
              <a:cs typeface="Times New Roman" pitchFamily="18" charset="0"/>
            </a:endParaRPr>
          </a:p>
        </p:txBody>
      </p:sp>
      <p:sp>
        <p:nvSpPr>
          <p:cNvPr id="4" name="Прямоугольник 3"/>
          <p:cNvSpPr/>
          <p:nvPr/>
        </p:nvSpPr>
        <p:spPr>
          <a:xfrm>
            <a:off x="357158" y="1000108"/>
            <a:ext cx="4143404" cy="5124480"/>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Латинское название происходит от слова «пульсаре» - колебаться, двигаться, пульсировать. Это связано с тем, что колокольчатые цветки слегка колышутся, даже от слабого дуновения ветерка. Растёт по сосновым борам. Сбор на букеты препятствует естественному возобновлению вида, так как размножается только семенами. Меры охраны: запретить сбор растений</a:t>
            </a:r>
            <a:r>
              <a:rPr lang="ru-RU" sz="2000" b="1" dirty="0" smtClean="0">
                <a:solidFill>
                  <a:schemeClr val="tx2"/>
                </a:solidFill>
                <a:latin typeface="Times New Roman" pitchFamily="18" charset="0"/>
                <a:cs typeface="Times New Roman" pitchFamily="18" charset="0"/>
              </a:rPr>
              <a:t>.</a:t>
            </a:r>
          </a:p>
        </p:txBody>
      </p:sp>
      <p:pic>
        <p:nvPicPr>
          <p:cNvPr id="5" name="Picture 2" descr="C:\Documents and Settings\User\Рабочий стол\88979_293112d4.jpg"/>
          <p:cNvPicPr>
            <a:picLocks noChangeAspect="1" noChangeArrowheads="1"/>
          </p:cNvPicPr>
          <p:nvPr/>
        </p:nvPicPr>
        <p:blipFill>
          <a:blip r:embed="rId3" cstate="print"/>
          <a:srcRect/>
          <a:stretch>
            <a:fillRect/>
          </a:stretch>
        </p:blipFill>
        <p:spPr>
          <a:xfrm>
            <a:off x="4643438" y="1285860"/>
            <a:ext cx="4365625" cy="4891653"/>
          </a:xfrm>
          <a:prstGeom prst="rect">
            <a:avLst/>
          </a:prstGeom>
        </p:spPr>
      </p:pic>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22530" name="Picture 2" descr="ботаника лист виолы: 10 тыс изображений найдено в Яндекс.Кар"/>
          <p:cNvPicPr>
            <a:picLocks noChangeAspect="1" noChangeArrowheads="1"/>
          </p:cNvPicPr>
          <p:nvPr/>
        </p:nvPicPr>
        <p:blipFill>
          <a:blip r:embed="rId3" cstate="print"/>
          <a:srcRect b="24726"/>
          <a:stretch>
            <a:fillRect/>
          </a:stretch>
        </p:blipFill>
        <p:spPr bwMode="auto">
          <a:xfrm>
            <a:off x="4654280" y="1000108"/>
            <a:ext cx="4291132" cy="4643470"/>
          </a:xfrm>
          <a:prstGeom prst="rect">
            <a:avLst/>
          </a:prstGeom>
          <a:noFill/>
        </p:spPr>
      </p:pic>
      <p:sp>
        <p:nvSpPr>
          <p:cNvPr id="3" name="Прямоугольник 2"/>
          <p:cNvSpPr/>
          <p:nvPr/>
        </p:nvSpPr>
        <p:spPr>
          <a:xfrm>
            <a:off x="1285853" y="285728"/>
            <a:ext cx="1928826"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ФИАЛКА </a:t>
            </a:r>
            <a:endParaRPr lang="ru-RU" sz="2800" b="1" dirty="0">
              <a:latin typeface="Times New Roman" pitchFamily="18" charset="0"/>
              <a:cs typeface="Times New Roman" pitchFamily="18" charset="0"/>
            </a:endParaRPr>
          </a:p>
        </p:txBody>
      </p:sp>
      <p:sp>
        <p:nvSpPr>
          <p:cNvPr id="4" name="Прямоугольник 3"/>
          <p:cNvSpPr/>
          <p:nvPr/>
        </p:nvSpPr>
        <p:spPr>
          <a:xfrm>
            <a:off x="357158" y="785793"/>
            <a:ext cx="4143404" cy="5078313"/>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Нежнейший и прекрасный цветок, произрастающий по берегам рек, опушкам лесов, на лугах, каменистых холмах. Цветок увенчан прекрасной короной из фиолетовых лепестков. Фиалка  размножается семенами, вегетативного размножения нет. Семена образуются не ежегодно, поэтому фиалка надрезанная не может быстро восстанавливать свою численность, когда цветок срывают, чтобы полюбоваться его красотой.</a:t>
            </a:r>
          </a:p>
        </p:txBody>
      </p:sp>
    </p:spTree>
  </p:cSld>
  <p:clrMapOvr>
    <a:masterClrMapping/>
  </p:clrMapOvr>
  <p:transition advClick="0" advTm="2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circle(in)">
                                      <p:cBhvr>
                                        <p:cTn id="7" dur="2000"/>
                                        <p:tgtEl>
                                          <p:spTgt spid="225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23156" y="0"/>
            <a:ext cx="9144000" cy="6858001"/>
          </a:xfrm>
          <a:prstGeom prst="rect">
            <a:avLst/>
          </a:prstGeom>
          <a:noFill/>
        </p:spPr>
      </p:pic>
      <p:sp>
        <p:nvSpPr>
          <p:cNvPr id="2" name="Прямоугольник 1"/>
          <p:cNvSpPr/>
          <p:nvPr/>
        </p:nvSpPr>
        <p:spPr>
          <a:xfrm>
            <a:off x="3071802" y="285728"/>
            <a:ext cx="4429155"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Жёлтая кувшинка </a:t>
            </a:r>
            <a:endParaRPr lang="ru-RU" sz="2800" b="1" dirty="0">
              <a:latin typeface="Times New Roman" pitchFamily="18" charset="0"/>
              <a:cs typeface="Times New Roman" pitchFamily="18" charset="0"/>
            </a:endParaRPr>
          </a:p>
        </p:txBody>
      </p:sp>
      <p:pic>
        <p:nvPicPr>
          <p:cNvPr id="24578" name="Picture 2" descr="https://i0.wp.com/florantino.ru/wp-content/uploads/2016/09/kubyshka-zheltaya-3.jpg"/>
          <p:cNvPicPr>
            <a:picLocks noChangeAspect="1" noChangeArrowheads="1"/>
          </p:cNvPicPr>
          <p:nvPr/>
        </p:nvPicPr>
        <p:blipFill>
          <a:blip r:embed="rId3" cstate="print"/>
          <a:srcRect l="6377" r="27634"/>
          <a:stretch>
            <a:fillRect/>
          </a:stretch>
        </p:blipFill>
        <p:spPr bwMode="auto">
          <a:xfrm>
            <a:off x="4143372" y="1142984"/>
            <a:ext cx="4643470" cy="4733576"/>
          </a:xfrm>
          <a:prstGeom prst="rect">
            <a:avLst/>
          </a:prstGeom>
          <a:noFill/>
        </p:spPr>
      </p:pic>
      <p:sp>
        <p:nvSpPr>
          <p:cNvPr id="4" name="Прямоугольник 3"/>
          <p:cNvSpPr/>
          <p:nvPr/>
        </p:nvSpPr>
        <p:spPr>
          <a:xfrm>
            <a:off x="214282" y="857232"/>
            <a:ext cx="3500462" cy="5493812"/>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Официальное название  – </a:t>
            </a:r>
            <a:r>
              <a:rPr lang="ru-RU" b="1" dirty="0" smtClean="0">
                <a:solidFill>
                  <a:srgbClr val="C00000"/>
                </a:solidFill>
                <a:latin typeface="Times New Roman" pitchFamily="18" charset="0"/>
                <a:cs typeface="Times New Roman" pitchFamily="18" charset="0"/>
              </a:rPr>
              <a:t>кубышка</a:t>
            </a:r>
            <a:r>
              <a:rPr lang="ru-RU" b="1" dirty="0" smtClean="0">
                <a:solidFill>
                  <a:schemeClr val="tx2"/>
                </a:solidFill>
                <a:latin typeface="Times New Roman" pitchFamily="18" charset="0"/>
                <a:cs typeface="Times New Roman" pitchFamily="18" charset="0"/>
              </a:rPr>
              <a:t>.   Растёт на мелководье, поэтому кувшинка легкодоступна  для уничтожения – её собирают для букетов, а  также  для приготовления лекарственных средств.   Цветёт очень долго – </a:t>
            </a:r>
          </a:p>
          <a:p>
            <a:pPr algn="just">
              <a:lnSpc>
                <a:spcPct val="150000"/>
              </a:lnSpc>
            </a:pPr>
            <a:r>
              <a:rPr lang="ru-RU" b="1" dirty="0" smtClean="0">
                <a:solidFill>
                  <a:schemeClr val="tx2"/>
                </a:solidFill>
                <a:latin typeface="Times New Roman" pitchFamily="18" charset="0"/>
                <a:cs typeface="Times New Roman" pitchFamily="18" charset="0"/>
              </a:rPr>
              <a:t>с мая до августа, и крупные шаровидные цветы привлекают внимание гуляющих и отдыхающих на водоёме людей.</a:t>
            </a:r>
          </a:p>
        </p:txBody>
      </p:sp>
    </p:spTree>
  </p:cSld>
  <p:clrMapOvr>
    <a:masterClrMapping/>
  </p:clrMapOvr>
  <p:transition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4578"/>
                                        </p:tgtEl>
                                        <p:attrNameLst>
                                          <p:attrName>style.visibility</p:attrName>
                                        </p:attrNameLst>
                                      </p:cBhvr>
                                      <p:to>
                                        <p:strVal val="visible"/>
                                      </p:to>
                                    </p:set>
                                    <p:animEffect transition="in" filter="circle(in)">
                                      <p:cBhvr>
                                        <p:cTn id="7" dur="20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s://ds02.infourok.ru/uploads/ex/11a2/00015da9-ed6d02d9/img28.jpg"/>
          <p:cNvPicPr>
            <a:picLocks noChangeAspect="1" noChangeArrowheads="1"/>
          </p:cNvPicPr>
          <p:nvPr/>
        </p:nvPicPr>
        <p:blipFill>
          <a:blip r:embed="rId2" cstate="print"/>
          <a:srcRect/>
          <a:stretch>
            <a:fillRect/>
          </a:stretch>
        </p:blipFill>
        <p:spPr bwMode="auto">
          <a:xfrm>
            <a:off x="0" y="-1"/>
            <a:ext cx="9144000" cy="6858001"/>
          </a:xfrm>
          <a:prstGeom prst="rect">
            <a:avLst/>
          </a:prstGeom>
          <a:noFill/>
        </p:spPr>
      </p:pic>
      <p:pic>
        <p:nvPicPr>
          <p:cNvPr id="2" name="Picture 2" descr="C:\Documents and Settings\User\Рабочий стол\rd32.jpg"/>
          <p:cNvPicPr>
            <a:picLocks noChangeAspect="1" noChangeArrowheads="1"/>
          </p:cNvPicPr>
          <p:nvPr/>
        </p:nvPicPr>
        <p:blipFill>
          <a:blip r:embed="rId3" cstate="print"/>
          <a:srcRect l="9921"/>
          <a:stretch>
            <a:fillRect/>
          </a:stretch>
        </p:blipFill>
        <p:spPr>
          <a:xfrm>
            <a:off x="4857752" y="1142984"/>
            <a:ext cx="3891736" cy="4468809"/>
          </a:xfrm>
          <a:prstGeom prst="rect">
            <a:avLst/>
          </a:prstGeom>
        </p:spPr>
      </p:pic>
      <p:sp>
        <p:nvSpPr>
          <p:cNvPr id="3" name="Прямоугольник 2"/>
          <p:cNvSpPr/>
          <p:nvPr/>
        </p:nvSpPr>
        <p:spPr>
          <a:xfrm>
            <a:off x="3428992" y="214290"/>
            <a:ext cx="3929090" cy="523220"/>
          </a:xfrm>
          <a:prstGeom prst="rect">
            <a:avLst/>
          </a:prstGeom>
        </p:spPr>
        <p:txBody>
          <a:bodyPr wrap="square">
            <a:spAutoFit/>
          </a:bodyPr>
          <a:lstStyle/>
          <a:p>
            <a:r>
              <a:rPr lang="ru-RU" sz="2800" b="1" dirty="0" smtClean="0">
                <a:solidFill>
                  <a:srgbClr val="C00000"/>
                </a:solidFill>
                <a:latin typeface="Times New Roman" pitchFamily="18" charset="0"/>
                <a:cs typeface="Times New Roman" pitchFamily="18" charset="0"/>
              </a:rPr>
              <a:t>САВКА</a:t>
            </a:r>
            <a:endParaRPr lang="ru-RU" sz="2800" b="1" dirty="0">
              <a:latin typeface="Times New Roman" pitchFamily="18" charset="0"/>
              <a:cs typeface="Times New Roman" pitchFamily="18" charset="0"/>
            </a:endParaRPr>
          </a:p>
        </p:txBody>
      </p:sp>
      <p:sp>
        <p:nvSpPr>
          <p:cNvPr id="4" name="Прямоугольник 3"/>
          <p:cNvSpPr/>
          <p:nvPr/>
        </p:nvSpPr>
        <p:spPr>
          <a:xfrm>
            <a:off x="428596" y="671691"/>
            <a:ext cx="4214842" cy="6186309"/>
          </a:xfrm>
          <a:prstGeom prst="rect">
            <a:avLst/>
          </a:prstGeom>
        </p:spPr>
        <p:txBody>
          <a:bodyPr wrap="square">
            <a:spAutoFit/>
          </a:bodyPr>
          <a:lstStyle/>
          <a:p>
            <a:pPr algn="just">
              <a:lnSpc>
                <a:spcPct val="150000"/>
              </a:lnSpc>
            </a:pPr>
            <a:r>
              <a:rPr lang="ru-RU" b="1" dirty="0" smtClean="0">
                <a:solidFill>
                  <a:schemeClr val="tx2"/>
                </a:solidFill>
                <a:latin typeface="Times New Roman" pitchFamily="18" charset="0"/>
                <a:cs typeface="Times New Roman" pitchFamily="18" charset="0"/>
              </a:rPr>
              <a:t>     Пресноводная утка с относительно длинным хвостом из жестких перьев, которым птицы держат почти вертикально. Внесена в Красную книгу . Обитает на водоёмах со стоячей водой. Большое негативное влияние оказывает ловля рыбы ставными сетями, в которых савка, во время ныряния, погибает. Прилетает в мае. Плавучее гнездо строит в гуще тростниковых зарослей, часто на сплавинах и всегда у воды, в которую ныряет прямо с гнезда. Меры охраны: запрещён отстрел</a:t>
            </a:r>
            <a:r>
              <a:rPr lang="ru-RU" dirty="0" smtClean="0">
                <a:solidFill>
                  <a:schemeClr val="tx2"/>
                </a:solidFill>
              </a:rPr>
              <a:t>.</a:t>
            </a:r>
          </a:p>
          <a:p>
            <a:pPr algn="just"/>
            <a:endParaRPr lang="ru-RU" dirty="0" smtClean="0">
              <a:solidFill>
                <a:srgbClr val="FFFF00"/>
              </a:solidFill>
            </a:endParaRPr>
          </a:p>
        </p:txBody>
      </p:sp>
    </p:spTree>
  </p:cSld>
  <p:clrMapOvr>
    <a:masterClrMapping/>
  </p:clrMapOvr>
  <p:transition advClick="0" advTm="2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strVal val="#ppt_w*0.70"/>
                                          </p:val>
                                        </p:tav>
                                        <p:tav tm="100000">
                                          <p:val>
                                            <p:strVal val="#ppt_w"/>
                                          </p:val>
                                        </p:tav>
                                      </p:tavLst>
                                    </p:anim>
                                    <p:anim calcmode="lin" valueType="num">
                                      <p:cBhvr>
                                        <p:cTn id="8" dur="2000" fill="hold"/>
                                        <p:tgtEl>
                                          <p:spTgt spid="2"/>
                                        </p:tgtEl>
                                        <p:attrNameLst>
                                          <p:attrName>ppt_h</p:attrName>
                                        </p:attrNameLst>
                                      </p:cBhvr>
                                      <p:tavLst>
                                        <p:tav tm="0">
                                          <p:val>
                                            <p:strVal val="#ppt_h"/>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TotalTime>
  <Words>1021</Words>
  <Application>Microsoft Office PowerPoint</Application>
  <PresentationFormat>Экран (4:3)</PresentationFormat>
  <Paragraphs>72</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Тема Office</vt:lpstr>
      <vt:lpstr>Красная книга Алтайского края</vt:lpstr>
      <vt:lpstr>Слайд 2</vt:lpstr>
      <vt:lpstr>Лилия -саранка</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Красная книга Алтайского края</dc:title>
  <dc:creator>Филиал детский сад41</dc:creator>
  <cp:lastModifiedBy>Пользователь Windows</cp:lastModifiedBy>
  <cp:revision>45</cp:revision>
  <dcterms:created xsi:type="dcterms:W3CDTF">2020-01-30T07:49:54Z</dcterms:created>
  <dcterms:modified xsi:type="dcterms:W3CDTF">2020-02-11T05:08:41Z</dcterms:modified>
</cp:coreProperties>
</file>