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75" r:id="rId7"/>
    <p:sldId id="262" r:id="rId8"/>
    <p:sldId id="263" r:id="rId9"/>
    <p:sldId id="264" r:id="rId10"/>
    <p:sldId id="265" r:id="rId11"/>
    <p:sldId id="271" r:id="rId12"/>
    <p:sldId id="267" r:id="rId13"/>
    <p:sldId id="266" r:id="rId14"/>
    <p:sldId id="268" r:id="rId15"/>
    <p:sldId id="274" r:id="rId16"/>
    <p:sldId id="269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05" autoAdjust="0"/>
  </p:normalViewPr>
  <p:slideViewPr>
    <p:cSldViewPr>
      <p:cViewPr>
        <p:scale>
          <a:sx n="82" d="100"/>
          <a:sy n="82" d="100"/>
        </p:scale>
        <p:origin x="-102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3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B116E1-F5BB-441B-97DE-958F9F4F16D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BE6CE-D950-4115-AC1D-BFB453AEA8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075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BE6CE-D950-4115-AC1D-BFB453AEA85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BE6CE-D950-4115-AC1D-BFB453AEA858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214818"/>
            <a:ext cx="50434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7D62374-837F-44E3-8CFF-D1447FBD7A4F}" type="datetimeFigureOut">
              <a:rPr lang="ru-RU" smtClean="0"/>
              <a:pPr/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01B236-E7D8-4505-BC95-C7D1BB16FC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7;&#1091;&#1087;&#1077;&#1088;%20&#1092;&#1080;&#1079;&#1082;&#1091;&#1083;&#1100;&#1090;&#1084;&#1080;&#1085;&#1091;&#1090;&#1082;&#1072;%20&#1076;&#1083;&#1103;%20&#1091;&#1088;&#1086;&#1082;&#1072;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214422"/>
            <a:ext cx="8572560" cy="147002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300" cap="none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Тема урока:</a:t>
            </a: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Courier New" pitchFamily="49" charset="0"/>
              </a:rPr>
              <a:t>Степень с натуральным показателем и ее свойства.</a:t>
            </a:r>
            <a:endParaRPr lang="ru-RU" sz="53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5286388"/>
            <a:ext cx="5786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00FF"/>
                </a:solidFill>
                <a:latin typeface="Georgia" pitchFamily="18" charset="0"/>
              </a:rPr>
              <a:t>Учитель математики</a:t>
            </a:r>
          </a:p>
          <a:p>
            <a:pPr algn="r"/>
            <a:r>
              <a:rPr lang="ru-RU" sz="2000" b="1" dirty="0" smtClean="0">
                <a:solidFill>
                  <a:srgbClr val="0000FF"/>
                </a:solidFill>
                <a:latin typeface="Georgia" pitchFamily="18" charset="0"/>
              </a:rPr>
              <a:t>МКОУ «</a:t>
            </a:r>
            <a:r>
              <a:rPr lang="ru-RU" sz="2000" b="1" dirty="0" err="1" smtClean="0">
                <a:solidFill>
                  <a:srgbClr val="0000FF"/>
                </a:solidFill>
                <a:latin typeface="Georgia" pitchFamily="18" charset="0"/>
              </a:rPr>
              <a:t>Кунбатарская</a:t>
            </a:r>
            <a:r>
              <a:rPr lang="ru-RU" sz="2000" b="1" dirty="0" smtClean="0">
                <a:solidFill>
                  <a:srgbClr val="0000FF"/>
                </a:solidFill>
                <a:latin typeface="Georgia" pitchFamily="18" charset="0"/>
              </a:rPr>
              <a:t> СОШ»</a:t>
            </a:r>
          </a:p>
          <a:p>
            <a:pPr algn="r"/>
            <a:r>
              <a:rPr lang="ru-RU" sz="2000" b="1" dirty="0" err="1" smtClean="0">
                <a:solidFill>
                  <a:srgbClr val="0000FF"/>
                </a:solidFill>
                <a:latin typeface="Georgia" pitchFamily="18" charset="0"/>
              </a:rPr>
              <a:t>Караева</a:t>
            </a:r>
            <a:r>
              <a:rPr lang="ru-RU" sz="2000" b="1" dirty="0" smtClean="0">
                <a:solidFill>
                  <a:srgbClr val="0000FF"/>
                </a:solidFill>
                <a:latin typeface="Georgia" pitchFamily="18" charset="0"/>
              </a:rPr>
              <a:t> М.А.</a:t>
            </a:r>
            <a:endParaRPr lang="ru-RU" sz="2000" b="1" dirty="0">
              <a:solidFill>
                <a:srgbClr val="0000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Найти ошибки:</a:t>
            </a:r>
            <a:endParaRPr lang="ru-RU" b="1" dirty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Bookman Old Style" pitchFamily="18" charset="0"/>
              </a:rPr>
              <a:t>а)    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Bookman Old Style" pitchFamily="18" charset="0"/>
              </a:rPr>
              <a:t>б)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Bookman Old Style" pitchFamily="18" charset="0"/>
              </a:rPr>
              <a:t>в)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Bookman Old Style" pitchFamily="18" charset="0"/>
              </a:rPr>
              <a:t>г) 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err="1" smtClean="0">
                <a:latin typeface="Bookman Old Style" pitchFamily="18" charset="0"/>
              </a:rPr>
              <a:t>д</a:t>
            </a:r>
            <a:r>
              <a:rPr lang="ru-RU" b="1" dirty="0" smtClean="0">
                <a:latin typeface="Bookman Old Style" pitchFamily="18" charset="0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latin typeface="Bookman Old Style" pitchFamily="18" charset="0"/>
              </a:rPr>
              <a:t>е)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1357290" y="1714488"/>
            <a:ext cx="2071702" cy="642942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1428728" y="2500306"/>
            <a:ext cx="2286016" cy="571504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1357290" y="3214686"/>
            <a:ext cx="2286016" cy="571504"/>
          </a:xfrm>
          <a:prstGeom prst="rect">
            <a:avLst/>
          </a:prstGeom>
          <a:noFill/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1357290" y="3929066"/>
            <a:ext cx="2714644" cy="571504"/>
          </a:xfrm>
          <a:prstGeom prst="rect">
            <a:avLst/>
          </a:prstGeom>
          <a:noFill/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1285852" y="4714884"/>
            <a:ext cx="2643206" cy="571504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5429264"/>
            <a:ext cx="3000396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6786610" cy="4571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800" b="1" spc="300" dirty="0" smtClean="0">
                <a:solidFill>
                  <a:srgbClr val="C00000"/>
                </a:solidFill>
                <a:latin typeface="AGCooperCyr" pitchFamily="34" charset="0"/>
              </a:rPr>
              <a:t>Мини тест </a:t>
            </a:r>
            <a:br>
              <a:rPr lang="ru-RU" sz="4800" b="1" spc="300" dirty="0" smtClean="0">
                <a:solidFill>
                  <a:srgbClr val="C00000"/>
                </a:solidFill>
                <a:latin typeface="AGCooperCyr" pitchFamily="34" charset="0"/>
              </a:rPr>
            </a:br>
            <a:r>
              <a:rPr lang="ru-RU" sz="4800" b="1" spc="300" dirty="0" smtClean="0">
                <a:solidFill>
                  <a:srgbClr val="C00000"/>
                </a:solidFill>
                <a:latin typeface="AGCooperCyr" pitchFamily="34" charset="0"/>
              </a:rPr>
              <a:t>с выбором ответа</a:t>
            </a:r>
            <a:endParaRPr lang="ru-RU" sz="4800" b="1" spc="300" dirty="0">
              <a:solidFill>
                <a:srgbClr val="C00000"/>
              </a:solidFill>
              <a:latin typeface="AGCooperCyr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4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8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0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2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4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1472" y="3500438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857356" y="3429000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95536" y="1988840"/>
            <a:ext cx="89289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А1 Представить произведение в виде степени: </a:t>
            </a:r>
            <a:r>
              <a:rPr lang="ru-RU" sz="2000" b="1" dirty="0" smtClean="0"/>
              <a:t>7*7*7*7*Х*Х*Х*Х</a:t>
            </a:r>
            <a:endParaRPr lang="ru-RU" b="1" dirty="0" smtClean="0"/>
          </a:p>
          <a:p>
            <a:r>
              <a:rPr lang="ru-RU" b="1" dirty="0" smtClean="0"/>
              <a:t>       1)</a:t>
            </a:r>
            <a:endParaRPr lang="ru-RU" b="1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428868"/>
            <a:ext cx="5572164" cy="403415"/>
          </a:xfrm>
          <a:prstGeom prst="rect">
            <a:avLst/>
          </a:prstGeom>
          <a:noFill/>
        </p:spPr>
      </p:pic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323528" y="2780928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А2 Представить степень в виде произведения: </a:t>
            </a:r>
            <a:endParaRPr lang="ru-RU" sz="2400" b="1" dirty="0"/>
          </a:p>
        </p:txBody>
      </p:sp>
      <p:sp>
        <p:nvSpPr>
          <p:cNvPr id="44" name="TextBox 43"/>
          <p:cNvSpPr txBox="1"/>
          <p:nvPr/>
        </p:nvSpPr>
        <p:spPr>
          <a:xfrm rot="1278468">
            <a:off x="1884422" y="3006224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2708920"/>
            <a:ext cx="862015" cy="714380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899592" y="3284984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1) – 3ХХ     2) -3*3*3*3ХХ      3) (- 3)( - 3)( - 3)( - 3)ХХ     4)  </a:t>
            </a:r>
            <a:r>
              <a:rPr lang="ru-RU" sz="2400" dirty="0" smtClean="0"/>
              <a:t>- </a:t>
            </a:r>
            <a:r>
              <a:rPr lang="ru-RU" sz="2000" dirty="0" smtClean="0"/>
              <a:t>3Х</a:t>
            </a:r>
            <a:endParaRPr lang="ru-RU" sz="2400" dirty="0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0" y="97795"/>
            <a:ext cx="3305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*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4286248" y="4143380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0" y="97795"/>
            <a:ext cx="3321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0" y="97795"/>
            <a:ext cx="3305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*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- 2*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- 2*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23528" y="378904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А3 Вычислить: </a:t>
            </a:r>
            <a:endParaRPr lang="ru-RU" sz="2400" b="1" dirty="0"/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61" name="Rectangle 45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73" name="Rectangle 57"/>
          <p:cNvSpPr>
            <a:spLocks noChangeArrowheads="1"/>
          </p:cNvSpPr>
          <p:nvPr/>
        </p:nvSpPr>
        <p:spPr bwMode="auto">
          <a:xfrm>
            <a:off x="4355976" y="4725144"/>
            <a:ext cx="236475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27584" y="429309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1)  464      2)  482       3)  518        4)  - 1018</a:t>
            </a:r>
            <a:endParaRPr lang="ru-RU" sz="28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23528" y="4725144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А4 Найти значение выражения:</a:t>
            </a:r>
            <a:endParaRPr lang="ru-RU" sz="24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683568" y="5157192"/>
            <a:ext cx="77192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800" dirty="0" smtClean="0"/>
              <a:t>1)  33           2)  – 16            3)  – 17        4) 83</a:t>
            </a:r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395536" y="5589240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А5Выполнить возведение в степень:</a:t>
            </a:r>
            <a:endParaRPr lang="ru-RU" sz="2400" b="1" dirty="0"/>
          </a:p>
        </p:txBody>
      </p:sp>
      <p:sp>
        <p:nvSpPr>
          <p:cNvPr id="9276" name="Rectangle 6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75" name="Picture 5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5589240"/>
            <a:ext cx="571504" cy="500066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411760" y="3727485"/>
            <a:ext cx="26642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-2*3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+4*5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644008" y="4663588"/>
            <a:ext cx="32403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(-1)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-(-2)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+5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-7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55576" y="5949280"/>
            <a:ext cx="62281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6х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2) 8х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3)2х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4)6х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5470"/>
          </a:xfrm>
        </p:spPr>
        <p:txBody>
          <a:bodyPr>
            <a:noAutofit/>
          </a:bodyPr>
          <a:lstStyle/>
          <a:p>
            <a:r>
              <a:rPr lang="ru-RU" b="1" spc="300" dirty="0" err="1" smtClean="0">
                <a:solidFill>
                  <a:srgbClr val="C00000"/>
                </a:solidFill>
                <a:latin typeface="AGCooperCyr" pitchFamily="34" charset="0"/>
              </a:rPr>
              <a:t>Физминутка</a:t>
            </a:r>
            <a:endParaRPr lang="ru-RU" b="1" spc="300" dirty="0">
              <a:solidFill>
                <a:srgbClr val="C00000"/>
              </a:solidFill>
              <a:latin typeface="AGCooperCyr" pitchFamily="34" charset="0"/>
            </a:endParaRPr>
          </a:p>
        </p:txBody>
      </p:sp>
      <p:pic>
        <p:nvPicPr>
          <p:cNvPr id="4" name="Супер физкультминутка для уро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117287"/>
            <a:ext cx="7000924" cy="5250694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GCooperCyr" pitchFamily="34" charset="0"/>
              </a:rPr>
              <a:t>Магический квадрат</a:t>
            </a:r>
            <a:endParaRPr lang="ru-RU" sz="3600" b="1" dirty="0">
              <a:solidFill>
                <a:srgbClr val="C00000"/>
              </a:solidFill>
              <a:latin typeface="AGCooperCy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Магические  квадраты – одна из древнейших задач в математике. Его называют еще и волшебным . Заполнить пустые клетки так , чтобы произведение степеней каждого столбца , каждой строки и диагонали равнялось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 </a:t>
            </a:r>
          </a:p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143108" y="3286124"/>
          <a:ext cx="3500462" cy="30003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6822"/>
                <a:gridCol w="1201138"/>
                <a:gridCol w="1132502"/>
              </a:tblGrid>
              <a:tr h="1000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357694"/>
            <a:ext cx="581025" cy="847725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304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429000"/>
            <a:ext cx="581025" cy="838200"/>
          </a:xfrm>
          <a:prstGeom prst="rect">
            <a:avLst/>
          </a:prstGeom>
          <a:noFill/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357562"/>
            <a:ext cx="581025" cy="828675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2571744"/>
            <a:ext cx="500066" cy="515693"/>
          </a:xfrm>
          <a:prstGeom prst="rect">
            <a:avLst/>
          </a:prstGeom>
          <a:noFill/>
        </p:spPr>
      </p:pic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2133600" y="3286124"/>
          <a:ext cx="3509970" cy="3000395"/>
        </p:xfrm>
        <a:graphic>
          <a:graphicData uri="http://schemas.openxmlformats.org/drawingml/2006/table">
            <a:tbl>
              <a:tblPr/>
              <a:tblGrid>
                <a:gridCol w="3509970"/>
              </a:tblGrid>
              <a:tr h="30003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rgbClr val="002060"/>
                      </a:solidFill>
                      <a:prstDash val="solid"/>
                    </a:lnL>
                    <a:lnR w="76200" cmpd="sng">
                      <a:solidFill>
                        <a:srgbClr val="002060"/>
                      </a:solidFill>
                      <a:prstDash val="solid"/>
                    </a:lnR>
                    <a:lnT w="76200" cmpd="sng">
                      <a:solidFill>
                        <a:srgbClr val="002060"/>
                      </a:solidFill>
                      <a:prstDash val="solid"/>
                    </a:lnT>
                    <a:lnB w="76200" cmpd="sng">
                      <a:solidFill>
                        <a:srgbClr val="00206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Самостоятельная работа</a:t>
            </a:r>
            <a:endParaRPr lang="ru-RU" sz="4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71546"/>
            <a:ext cx="290035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1. Сравнить: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72136" y="647700"/>
            <a:ext cx="280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285992"/>
            <a:ext cx="1143008" cy="512585"/>
          </a:xfrm>
          <a:prstGeom prst="rect">
            <a:avLst/>
          </a:prstGeom>
          <a:noFill/>
        </p:spPr>
      </p:pic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276674"/>
            <a:ext cx="571504" cy="496960"/>
          </a:xfrm>
          <a:prstGeom prst="rect">
            <a:avLst/>
          </a:prstGeom>
          <a:noFill/>
        </p:spPr>
      </p:pic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928934"/>
            <a:ext cx="1150152" cy="500066"/>
          </a:xfrm>
          <a:prstGeom prst="rect">
            <a:avLst/>
          </a:prstGeom>
          <a:noFill/>
        </p:spPr>
      </p:pic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928933"/>
            <a:ext cx="1285884" cy="500067"/>
          </a:xfrm>
          <a:prstGeom prst="rect">
            <a:avLst/>
          </a:prstGeom>
          <a:noFill/>
        </p:spPr>
      </p:pic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0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643446"/>
            <a:ext cx="257177" cy="642942"/>
          </a:xfrm>
          <a:prstGeom prst="rect">
            <a:avLst/>
          </a:prstGeom>
          <a:noFill/>
        </p:spPr>
      </p:pic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2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4643446"/>
            <a:ext cx="1145931" cy="571504"/>
          </a:xfrm>
          <a:prstGeom prst="rect">
            <a:avLst/>
          </a:prstGeom>
          <a:noFill/>
        </p:spPr>
      </p:pic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4" name="Picture 2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1643050"/>
            <a:ext cx="642942" cy="559080"/>
          </a:xfrm>
          <a:prstGeom prst="rect">
            <a:avLst/>
          </a:prstGeom>
          <a:noFill/>
        </p:spPr>
      </p:pic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6" name="Picture 2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571612"/>
            <a:ext cx="518682" cy="600579"/>
          </a:xfrm>
          <a:prstGeom prst="rect">
            <a:avLst/>
          </a:prstGeom>
          <a:noFill/>
        </p:spPr>
      </p:pic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48" name="Picture 2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500438"/>
            <a:ext cx="1143008" cy="574264"/>
          </a:xfrm>
          <a:prstGeom prst="rect">
            <a:avLst/>
          </a:prstGeom>
          <a:noFill/>
        </p:spPr>
      </p:pic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50" name="Picture 2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500438"/>
            <a:ext cx="657230" cy="571504"/>
          </a:xfrm>
          <a:prstGeom prst="rect">
            <a:avLst/>
          </a:prstGeom>
          <a:noFill/>
        </p:spPr>
      </p:pic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52" name="Picture 2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4071942"/>
            <a:ext cx="1068276" cy="519400"/>
          </a:xfrm>
          <a:prstGeom prst="rect">
            <a:avLst/>
          </a:prstGeom>
          <a:noFill/>
        </p:spPr>
      </p:pic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54" name="Picture 30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071942"/>
            <a:ext cx="642942" cy="559080"/>
          </a:xfrm>
          <a:prstGeom prst="rect">
            <a:avLst/>
          </a:prstGeom>
          <a:noFill/>
        </p:spPr>
      </p:pic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56" name="Picture 32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214950"/>
            <a:ext cx="769147" cy="530446"/>
          </a:xfrm>
          <a:prstGeom prst="rect">
            <a:avLst/>
          </a:prstGeom>
          <a:noFill/>
        </p:spPr>
      </p:pic>
      <p:sp>
        <p:nvSpPr>
          <p:cNvPr id="26659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58" name="Picture 34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5214950"/>
            <a:ext cx="1214446" cy="500066"/>
          </a:xfrm>
          <a:prstGeom prst="rect">
            <a:avLst/>
          </a:prstGeom>
          <a:noFill/>
        </p:spPr>
      </p:pic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60" name="Picture 36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786454"/>
            <a:ext cx="1150152" cy="500066"/>
          </a:xfrm>
          <a:prstGeom prst="rect">
            <a:avLst/>
          </a:prstGeom>
          <a:noFill/>
        </p:spPr>
      </p:pic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62" name="Picture 3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143108" y="5715015"/>
            <a:ext cx="500066" cy="579025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643438" y="1142984"/>
            <a:ext cx="435771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 Представить в виде квадрата или куба число: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8 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16  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225  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-8  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-27 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-0,001  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-3                </a:t>
            </a:r>
          </a:p>
          <a:p>
            <a:pPr marL="342900" indent="-342900">
              <a:buAutoNum type="arabicParenR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" name="Picture 1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357826"/>
            <a:ext cx="194832" cy="571504"/>
          </a:xfrm>
          <a:prstGeom prst="rect">
            <a:avLst/>
          </a:prstGeom>
          <a:noFill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929330"/>
            <a:ext cx="292247" cy="642942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214282" y="1571612"/>
            <a:ext cx="6429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spc="300" dirty="0" smtClean="0">
                <a:solidFill>
                  <a:srgbClr val="C00000"/>
                </a:solidFill>
                <a:latin typeface="AGCooperCyr" pitchFamily="34" charset="0"/>
                <a:cs typeface="Times New Roman" pitchFamily="18" charset="0"/>
              </a:rPr>
              <a:t>Любопытный факт </a:t>
            </a:r>
            <a:br>
              <a:rPr lang="ru-RU" sz="3600" b="1" spc="300" dirty="0" smtClean="0">
                <a:solidFill>
                  <a:srgbClr val="C00000"/>
                </a:solidFill>
                <a:latin typeface="AGCooperCyr" pitchFamily="34" charset="0"/>
                <a:cs typeface="Times New Roman" pitchFamily="18" charset="0"/>
              </a:rPr>
            </a:br>
            <a:r>
              <a:rPr lang="ru-RU" sz="3600" b="1" spc="300" dirty="0" smtClean="0">
                <a:solidFill>
                  <a:srgbClr val="C00000"/>
                </a:solidFill>
                <a:latin typeface="AGCooperCyr" pitchFamily="34" charset="0"/>
                <a:cs typeface="Times New Roman" pitchFamily="18" charset="0"/>
              </a:rPr>
              <a:t>из мира степеней.</a:t>
            </a:r>
            <a:endParaRPr lang="ru-RU" sz="3600" b="1" spc="300" dirty="0">
              <a:solidFill>
                <a:srgbClr val="C00000"/>
              </a:solidFill>
              <a:latin typeface="AGCooperCyr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85926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Наш мозг состоит из 2*    нервных клеток и способен ежедневно запоминать 8,6*    единиц информаций. К концу жизни наша память может хранить около        единиц информаций.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1785926"/>
            <a:ext cx="785818" cy="571504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2786058"/>
            <a:ext cx="642942" cy="578648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4286256"/>
            <a:ext cx="714380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4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636"/>
            <a:ext cx="8501122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Пусть кто-нибудь попробует вычеркнуть из математики степени, и он увидит, что без них далеко не уедешь.  </a:t>
            </a:r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М.В.Ломоносов.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school8-korkino.ucoz.ru/SAIT/30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00042"/>
            <a:ext cx="3443082" cy="42866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14810" y="1285860"/>
            <a:ext cx="4168129" cy="29854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Михаил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Васильевич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Ломоносов</a:t>
            </a:r>
          </a:p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>(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>1711-1765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</a:rPr>
              <a:t>)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indygrandsiecle.com/images/56069e36d8800.jpg"/>
          <p:cNvPicPr>
            <a:picLocks noChangeAspect="1" noChangeArrowheads="1"/>
          </p:cNvPicPr>
          <p:nvPr/>
        </p:nvPicPr>
        <p:blipFill>
          <a:blip r:embed="rId2" cstate="print"/>
          <a:srcRect b="4999"/>
          <a:stretch>
            <a:fillRect/>
          </a:stretch>
        </p:blipFill>
        <p:spPr bwMode="auto">
          <a:xfrm>
            <a:off x="714348" y="1285860"/>
            <a:ext cx="7620000" cy="507209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9158294" cy="857256"/>
          </a:xfrm>
        </p:spPr>
        <p:txBody>
          <a:bodyPr/>
          <a:lstStyle/>
          <a:p>
            <a:pPr lvl="1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Пункты: 16–19. №</a:t>
            </a:r>
            <a:r>
              <a:rPr lang="en-US" sz="36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429, </a:t>
            </a:r>
            <a:r>
              <a:rPr lang="en-US" sz="36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№ 458.</a:t>
            </a: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6072206"/>
            <a:ext cx="1714512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Сегодня на уроке я узнал …                                 Сегодня на уроке я научился …                            Сегодня на уроке я познакомился…                   Сегодня на уроке я повторил…                             Сегодня на уроке я закрепил…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История появления степени.</a:t>
            </a:r>
            <a:endParaRPr lang="ru-RU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Понятие степени с натуральным показателем сформировалось еще у древних народов. При вычислении площади квадрата </a:t>
            </a:r>
            <a:r>
              <a:rPr lang="en-US" b="1" u="sng" dirty="0" smtClean="0">
                <a:solidFill>
                  <a:srgbClr val="002060"/>
                </a:solidFill>
                <a:latin typeface="Book Antiqua" pitchFamily="18" charset="0"/>
              </a:rPr>
              <a:t>S</a:t>
            </a:r>
            <a:r>
              <a:rPr lang="ru-RU" b="1" u="sng" dirty="0" smtClean="0">
                <a:solidFill>
                  <a:srgbClr val="002060"/>
                </a:solidFill>
                <a:latin typeface="Book Antiqua" pitchFamily="18" charset="0"/>
              </a:rPr>
              <a:t>=  </a:t>
            </a:r>
            <a:r>
              <a:rPr lang="en-US" b="1" u="sng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b="1" u="sng" dirty="0" smtClean="0">
                <a:solidFill>
                  <a:srgbClr val="002060"/>
                </a:solidFill>
                <a:latin typeface="Book Antiqua" pitchFamily="18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 и объема куба </a:t>
            </a:r>
            <a:r>
              <a:rPr lang="en-US" b="1" u="sng" dirty="0" smtClean="0">
                <a:solidFill>
                  <a:srgbClr val="002060"/>
                </a:solidFill>
                <a:latin typeface="Book Antiqua" pitchFamily="18" charset="0"/>
              </a:rPr>
              <a:t>V= </a:t>
            </a:r>
            <a:r>
              <a:rPr lang="ru-RU" b="1" u="sng" dirty="0" smtClean="0">
                <a:solidFill>
                  <a:srgbClr val="002060"/>
                </a:solidFill>
                <a:latin typeface="Book Antiqua" pitchFamily="18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  возникли степени. Одним из первых, кто в конце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XVI 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в начале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XVII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 века предпринял шаги к построению теории степеней, был нидерландский математик </a:t>
            </a:r>
            <a:endParaRPr lang="en-US" b="1" dirty="0" smtClean="0">
              <a:solidFill>
                <a:srgbClr val="00206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Book Antiqua" pitchFamily="18" charset="0"/>
              </a:rPr>
              <a:t>     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Симон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Book Antiqua" pitchFamily="18" charset="0"/>
              </a:rPr>
              <a:t>Стевин</a:t>
            </a:r>
            <a:r>
              <a:rPr lang="ru-RU" b="1" dirty="0">
                <a:solidFill>
                  <a:srgbClr val="C00000"/>
                </a:solidFill>
                <a:latin typeface="Book Antiqua" pitchFamily="18" charset="0"/>
              </a:rPr>
              <a:t>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3286124"/>
            <a:ext cx="457203" cy="571504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786058"/>
            <a:ext cx="492922" cy="54769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85704"/>
            <a:ext cx="4929222" cy="621513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/>
            </a:r>
            <a:br>
              <a:rPr lang="ru-RU" sz="3200" b="1" dirty="0" smtClean="0"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C26EA"/>
                </a:solidFill>
                <a:latin typeface="Times New Roman" pitchFamily="18" charset="0"/>
                <a:cs typeface="Times New Roman" pitchFamily="18" charset="0"/>
              </a:rPr>
              <a:t>Нидерландский математик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Симон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Стевин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C26EA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800" b="1" dirty="0" smtClean="0">
                <a:solidFill>
                  <a:srgbClr val="0C26EA"/>
                </a:solidFill>
                <a:latin typeface="Times New Roman" pitchFamily="18" charset="0"/>
                <a:cs typeface="Times New Roman" pitchFamily="18" charset="0"/>
              </a:rPr>
              <a:t>XVI </a:t>
            </a:r>
            <a:r>
              <a:rPr lang="ru-RU" sz="2800" b="1" dirty="0" smtClean="0">
                <a:solidFill>
                  <a:srgbClr val="0C26EA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rgbClr val="0C26EA"/>
                </a:solidFill>
                <a:latin typeface="Times New Roman" pitchFamily="18" charset="0"/>
                <a:cs typeface="Times New Roman" pitchFamily="18" charset="0"/>
              </a:rPr>
              <a:t> XVII</a:t>
            </a:r>
            <a:r>
              <a:rPr lang="ru-RU" sz="2800" b="1" dirty="0" smtClean="0">
                <a:solidFill>
                  <a:srgbClr val="0C26EA"/>
                </a:solidFill>
                <a:latin typeface="Times New Roman" pitchFamily="18" charset="0"/>
                <a:cs typeface="Times New Roman" pitchFamily="18" charset="0"/>
              </a:rPr>
              <a:t> веках предпринял первые шаги к построению  современной теории степени. Он обозначал неизвестную величину кружком, а внутри его указывал показатели степени.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Запись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3(3)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5(2)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обозначала такую современную запись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+ 5</a:t>
            </a:r>
            <a:r>
              <a:rPr lang="ru-RU" sz="28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4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C26EA"/>
                </a:solidFill>
              </a:rPr>
              <a:t/>
            </a:r>
            <a:br>
              <a:rPr lang="ru-RU" sz="2400" b="1" dirty="0" smtClean="0">
                <a:solidFill>
                  <a:srgbClr val="0C26EA"/>
                </a:solidFill>
              </a:rPr>
            </a:br>
            <a:endParaRPr lang="ru-RU" sz="2400" dirty="0"/>
          </a:p>
        </p:txBody>
      </p:sp>
      <p:pic>
        <p:nvPicPr>
          <p:cNvPr id="4" name="Picture 4" descr="стеви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>
          <a:xfrm>
            <a:off x="571472" y="571480"/>
            <a:ext cx="3286148" cy="429727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5000636"/>
            <a:ext cx="4214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Си́мон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Сте́вин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 (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нидерл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.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Simon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Stevin</a:t>
            </a: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ea typeface="+mj-ea"/>
                <a:cs typeface="+mj-cs"/>
              </a:rPr>
              <a:t>, 1548-1620) — фламандский математик-универсал, инженер.</a:t>
            </a:r>
            <a:endParaRPr lang="ru-RU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1428736"/>
            <a:ext cx="5229236" cy="3429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>
                <a:latin typeface="Bookman Old Style" pitchFamily="18" charset="0"/>
              </a:rPr>
              <a:t>                                     </a:t>
            </a:r>
            <a:br>
              <a:rPr lang="ru-RU" sz="2200" b="1" dirty="0" smtClean="0">
                <a:latin typeface="Bookman Old Style" pitchFamily="18" charset="0"/>
              </a:rPr>
            </a:br>
            <a:r>
              <a:rPr lang="ru-RU" sz="3100" b="1" dirty="0" smtClean="0">
                <a:latin typeface="Bookman Old Style" pitchFamily="18" charset="0"/>
              </a:rPr>
              <a:t> </a:t>
            </a:r>
            <a:r>
              <a:rPr lang="ru-RU" sz="3100" b="1" dirty="0" smtClean="0">
                <a:solidFill>
                  <a:srgbClr val="0C26EA"/>
                </a:solidFill>
                <a:latin typeface="Bookman Old Style" pitchFamily="18" charset="0"/>
              </a:rPr>
              <a:t>Современная запись показателя степени введена </a:t>
            </a:r>
            <a:r>
              <a:rPr lang="ru-RU" sz="3100" b="1" dirty="0" smtClean="0">
                <a:solidFill>
                  <a:srgbClr val="C00000"/>
                </a:solidFill>
                <a:latin typeface="Bookman Old Style" pitchFamily="18" charset="0"/>
              </a:rPr>
              <a:t>Декартом</a:t>
            </a:r>
            <a:r>
              <a:rPr lang="ru-RU" sz="3100" b="1" dirty="0" smtClean="0">
                <a:solidFill>
                  <a:srgbClr val="0C26EA"/>
                </a:solidFill>
                <a:latin typeface="Bookman Old Style" pitchFamily="18" charset="0"/>
              </a:rPr>
              <a:t> в его «Геометрии» (1637), правда, только для натуральных степеней, больших 2. Позднее Ньютон распространил эту форму записи на отрицательные и дробные показатели (1676), трактовку которых к этому времени уже предложил </a:t>
            </a:r>
            <a:r>
              <a:rPr lang="ru-RU" sz="3100" b="1" dirty="0" err="1" smtClean="0">
                <a:solidFill>
                  <a:srgbClr val="C00000"/>
                </a:solidFill>
                <a:latin typeface="Bookman Old Style" pitchFamily="18" charset="0"/>
              </a:rPr>
              <a:t>Стевин</a:t>
            </a:r>
            <a:r>
              <a:rPr lang="ru-RU" sz="3100" b="1" dirty="0" smtClean="0">
                <a:solidFill>
                  <a:srgbClr val="0C26EA"/>
                </a:solidFill>
                <a:latin typeface="Bookman Old Style" pitchFamily="18" charset="0"/>
              </a:rPr>
              <a:t>.</a:t>
            </a:r>
            <a:r>
              <a:rPr lang="ru-RU" sz="2200" b="1" dirty="0" smtClean="0">
                <a:solidFill>
                  <a:srgbClr val="0C26EA"/>
                </a:solidFill>
              </a:rPr>
              <a:t/>
            </a:r>
            <a:br>
              <a:rPr lang="ru-RU" sz="2200" b="1" dirty="0" smtClean="0">
                <a:solidFill>
                  <a:srgbClr val="0C26EA"/>
                </a:solidFill>
              </a:rPr>
            </a:br>
            <a:endParaRPr lang="ru-RU" sz="22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3389" b="1695"/>
          <a:stretch>
            <a:fillRect/>
          </a:stretch>
        </p:blipFill>
        <p:spPr bwMode="auto">
          <a:xfrm>
            <a:off x="642910" y="357166"/>
            <a:ext cx="307183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4857760"/>
            <a:ext cx="38576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Bookman Old Style" pitchFamily="18" charset="0"/>
              </a:rPr>
              <a:t>Мало иметь хороший ум, главное хорошо его применять.                                                                                                       </a:t>
            </a:r>
            <a:r>
              <a:rPr lang="ru-RU" sz="2000" b="1" dirty="0" smtClean="0">
                <a:solidFill>
                  <a:srgbClr val="C00000"/>
                </a:solidFill>
              </a:rPr>
              <a:t>Рене Декарт.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143380"/>
            <a:ext cx="34194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Французский </a:t>
            </a:r>
            <a:b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философ и математик.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Цели урока: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Образовательные: 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обобщить и систематизировать знания и умения по применению свойств степени с натуральным показателем.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Развивающие: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 расширить и углубить творческую, речевую, мыслительную активность.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Воспитательные: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 воспитание внимательности и настойчивости в достижении цели, чувства товарищества и взаимопомощи .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4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4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ббббб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88640"/>
            <a:ext cx="8619395" cy="64645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14488"/>
            <a:ext cx="8176422" cy="3936219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Пробуйте,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выдумывайте,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творите!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Сформулировать  определение и свойства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40108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1)Определение степени с натуральным показателем;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Умножение степеней с одинаковыми основаниями;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Деление степеней с одинаковыми основаниями;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Возведение в степень степени;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Возведение произведения в степень;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GCooperCyr" pitchFamily="34" charset="0"/>
              </a:rPr>
              <a:t>Творческое задание:</a:t>
            </a:r>
            <a:endParaRPr lang="ru-RU" b="1" dirty="0">
              <a:solidFill>
                <a:srgbClr val="C00000"/>
              </a:solidFill>
              <a:latin typeface="AGCooperCyr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42968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1)При возведении в степень положительного числа получается 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При возведении отрицательного числа                в степень с четным показателем получается 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При возведении отрицательного числа в степень с нечетным показателем получается 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Квадрат любого числа 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Любое число в степени нуль …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5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5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5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5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8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15.12. Классная работа.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из сборника ОГЭ: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668839"/>
          </a:xfrm>
        </p:spPr>
        <p:txBody>
          <a:bodyPr/>
          <a:lstStyle/>
          <a:p>
            <a:pPr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Найти значение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выражений: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            =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в)               при х=2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1000100" y="2357430"/>
            <a:ext cx="2000264" cy="1071570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1000100" y="4643446"/>
            <a:ext cx="1214447" cy="1071570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1000100" y="3429000"/>
            <a:ext cx="1000132" cy="98914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1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1088</TotalTime>
  <Words>578</Words>
  <Application>Microsoft Office PowerPoint</Application>
  <PresentationFormat>Экран (4:3)</PresentationFormat>
  <Paragraphs>106</Paragraphs>
  <Slides>18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Тема15</vt:lpstr>
      <vt:lpstr>Тема урока: Степень с натуральным показателем и ее свойства.</vt:lpstr>
      <vt:lpstr>История появления степени.</vt:lpstr>
      <vt:lpstr> Нидерландский математик Симон Стевин в XVI - XVII веках предпринял первые шаги к построению  современной теории степени. Он обозначал неизвестную величину кружком, а внутри его указывал показатели степени.  Запись 3(3) + 5(2) – 4 обозначала такую современную запись  33 + 52 – 4   </vt:lpstr>
      <vt:lpstr>                                         Современная запись показателя степени введена Декартом в его «Геометрии» (1637), правда, только для натуральных степеней, больших 2. Позднее Ньютон распространил эту форму записи на отрицательные и дробные показатели (1676), трактовку которых к этому времени уже предложил Стевин. </vt:lpstr>
      <vt:lpstr>Цели урока:</vt:lpstr>
      <vt:lpstr>Слайд 6</vt:lpstr>
      <vt:lpstr>Сформулировать  определение и свойства</vt:lpstr>
      <vt:lpstr>Творческое задание:</vt:lpstr>
      <vt:lpstr>15.12. Классная работа. Упражнения из сборника ОГЭ:</vt:lpstr>
      <vt:lpstr> Найти ошибки:</vt:lpstr>
      <vt:lpstr>Мини тест  с выбором ответа</vt:lpstr>
      <vt:lpstr>Физминутка</vt:lpstr>
      <vt:lpstr>Магический квадрат</vt:lpstr>
      <vt:lpstr>Самостоятельная работа</vt:lpstr>
      <vt:lpstr>Любопытный факт  из мира степеней.</vt:lpstr>
      <vt:lpstr>Пусть кто-нибудь попробует вычеркнуть из математики степени, и он увидит, что без них далеко не уедешь.  М.В.Ломоносов.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Степень с натуральным показателем и ее свойства.</dc:title>
  <dc:creator>777</dc:creator>
  <cp:lastModifiedBy>Ардар</cp:lastModifiedBy>
  <cp:revision>96</cp:revision>
  <dcterms:created xsi:type="dcterms:W3CDTF">2015-12-09T06:06:53Z</dcterms:created>
  <dcterms:modified xsi:type="dcterms:W3CDTF">2023-12-14T17:09:23Z</dcterms:modified>
</cp:coreProperties>
</file>