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64" r:id="rId3"/>
    <p:sldId id="266" r:id="rId4"/>
    <p:sldId id="267" r:id="rId5"/>
    <p:sldId id="268" r:id="rId6"/>
    <p:sldId id="269" r:id="rId7"/>
    <p:sldId id="260" r:id="rId8"/>
    <p:sldId id="261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CBCC"/>
    <a:srgbClr val="899CB7"/>
    <a:srgbClr val="95A8C6"/>
    <a:srgbClr val="92A8C0"/>
    <a:srgbClr val="674D26"/>
    <a:srgbClr val="48365A"/>
    <a:srgbClr val="771F28"/>
    <a:srgbClr val="B45F07"/>
    <a:srgbClr val="BB6F1B"/>
    <a:srgbClr val="F0A2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1" d="100"/>
          <a:sy n="121" d="100"/>
        </p:scale>
        <p:origin x="-12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2" d="100"/>
          <a:sy n="62" d="100"/>
        </p:scale>
        <p:origin x="2299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C979D5C-EB26-C948-85C6-756FD3F9AB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451DE38-AD7E-8411-A627-6E98349F72A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043EB9-1D86-46C8-A3D9-7AB4E61578B8}" type="datetimeFigureOut">
              <a:rPr lang="ru-RU" smtClean="0"/>
              <a:t>19.02.2026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82A7F52-79A6-F879-0A50-E13EC13F7A4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EF50509-FFDC-A144-C7D1-095543A6E01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3FAA46-12F9-4635-8041-DAE8C4482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442364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 xmlns="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AD08278-D988-40BA-9D6E-308097626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E6618210-AA3C-4E5C-8A8F-AA37F5428033}" type="datetimeFigureOut">
              <a:rPr lang="ru-RU" smtClean="0"/>
              <a:pPr/>
              <a:t>19.02.2026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41E7A21-8122-4DEB-9367-1A8F2A85A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61B45FA-8D82-49B8-AF8C-62AC87B7A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F2B82F82-4D2C-48BD-8F54-4A7BAA97B5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695F67E-993F-431F-A08C-E45B68AE6F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89560" y="455464"/>
            <a:ext cx="8442960" cy="1189990"/>
          </a:xfrm>
        </p:spPr>
        <p:txBody>
          <a:bodyPr anchor="b"/>
          <a:lstStyle>
            <a:lvl1pPr algn="ctr">
              <a:defRPr sz="60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52704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824ED08-9090-4A7B-A2A9-6DBCA3869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1EB1221-842C-403E-B1A1-91719B5A88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2F001B2-1A7C-4CAD-8733-3AEADA4B3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19.02.2026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0F1A205-2616-4D1B-B0D4-48D4E243C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4AABEDE-B4BD-4D75-AE29-38DCED514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55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7D1DD495-9850-4117-BDA0-9C259257E2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C87B888-75AB-4F56-88DF-ED76C303B2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C0A6CAC-4F78-46F2-9AC6-1669A3B08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19.02.2026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1D5F4FE-012B-4560-9DAC-0A43C520E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9A8C788-4EC8-4400-93A1-1160414F6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15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765C3D-4FE4-4016-9516-175CB1F81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" y="132373"/>
            <a:ext cx="11353800" cy="1069039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4A558D4-9753-40E4-B34D-D088F27692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518722" cy="4351338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9A8B73C-8744-4547-AC4E-9445A4254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6618210-AA3C-4E5C-8A8F-AA37F5428033}" type="datetimeFigureOut">
              <a:rPr lang="ru-RU" smtClean="0"/>
              <a:pPr/>
              <a:t>19.02.2026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1294C85-328D-4160-AFB8-A0579446E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CBC8B44-D09A-4DB2-AD13-4D1BCE2A3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2B82F82-4D2C-48BD-8F54-4A7BAA97B5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363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2BEFD3-42A7-40D4-AE15-06B41A69A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9D87512-81CE-43DD-83C1-0194C03DC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CD38D8C-1E6C-4603-AE65-B38DD4F0D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19.02.2026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6A582A2-5E7D-485A-896E-2C84108AB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DED6AD7-041E-463D-A9B6-DB4319A12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742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823234-07AF-4BD9-97F7-20AEF9585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AC737C2-1435-4654-BF19-C417FA0681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779B334-160F-4633-98A4-4BD9CCBBCE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FC676CA-5D96-4C8D-AF68-CA3714030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19.02.2026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84A252F-1666-4B65-9D54-C2223B07D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A768EB8-F2B8-41A7-A0EF-ED80B6CB7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77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F3AE1C-FF38-4BFE-B712-397DDBF65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F3B6923-74C8-4877-9899-406265B94D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31ADBBF-CB3D-4567-9DF3-6CF4863A0D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509527ED-4BFF-4259-83FB-62B1344553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9035884B-89B4-4FAF-BD14-55E24D3609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E20CD5F7-DAB5-4B57-9579-83889F729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19.02.2026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5E2A1D4F-1950-45D5-8F32-A72C3C45E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338E15C-FDE6-42B0-B55A-DC3B01593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57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745EA09-37D5-4D29-80A2-4F8DDAA3D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64942A8-27BB-4326-8431-C941C67AC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19.02.2026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8EBDD14-2718-4270-B20E-8D11D5225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407EFBDD-443E-448A-ACF9-BBC243BE8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06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6FC41FED-1608-4666-8886-8A38B1B1C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19.02.2026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3A495F25-D619-4BCD-8483-4AAD8A39E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D209007-F56F-4E5E-8170-15859EA4E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42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D41737-08AD-4EDB-9A9F-82017432D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7E55DB0-9C64-4E83-8C0E-669DCF469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57EA21E-7F3C-4768-A0F4-5F92150CC7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65257C7-91F6-4D0B-A014-3BE165FB2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19.02.2026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357C62C-18AF-41D7-B700-5244780B3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85D2BE1-3656-432B-AB6C-4143BE916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50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121362-D3D5-4D33-893B-B8BF9C3D1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192DC63-A57D-4768-AFCC-DC6F5A4630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623BAF7-0E12-46CF-AE31-A6DB8A4BF4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2DEB881-C36E-4CE1-9451-D1D43F127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19.02.2026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DA3163F-5E35-4B0E-848B-8A59A851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7990EEA-544D-4BD6-A216-42BF5DB55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14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05F1F4-0E35-4F4C-824C-B92D65D34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AF0AF37-D72C-41CC-991F-A2CA399C79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B12139C-4313-415D-96A1-88AD68ED28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18210-AA3C-4E5C-8A8F-AA37F5428033}" type="datetimeFigureOut">
              <a:rPr lang="ru-RU" smtClean="0"/>
              <a:t>19.02.2026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C1AA7C9-98E5-4D19-8D59-E95304CCA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279B958-4CDF-4A11-8B51-3F814BF3D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3"/>
            <a:extLst>
              <a:ext uri="{FF2B5EF4-FFF2-40B4-BE49-F238E27FC236}">
                <a16:creationId xmlns:a16="http://schemas.microsoft.com/office/drawing/2014/main" xmlns="" id="{ED67FCFF-73A7-4101-88BC-543CB4B383D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305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F57FD0-E38D-44FB-923F-05E180AA0A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5214" y="479113"/>
            <a:ext cx="6645166" cy="118999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Время читать</a:t>
            </a:r>
            <a:endParaRPr lang="ru-RU" sz="6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C7A8C1A-F6A8-EBBF-20C3-6B77BEEE7E42}"/>
              </a:ext>
            </a:extLst>
          </p:cNvPr>
          <p:cNvSpPr txBox="1"/>
          <p:nvPr/>
        </p:nvSpPr>
        <p:spPr>
          <a:xfrm>
            <a:off x="496614" y="3823138"/>
            <a:ext cx="520262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Проект подготовила </a:t>
            </a:r>
          </a:p>
          <a:p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</a:rPr>
              <a:t>О.А.Уксусова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,  педагог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–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библиотекарь МАОУ «Кичменгско – Городецкая средняя школа» </a:t>
            </a:r>
            <a:r>
              <a:rPr lang="ru-RU" sz="240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400" smtClean="0">
                <a:solidFill>
                  <a:schemeClr val="accent1">
                    <a:lumMod val="50000"/>
                  </a:schemeClr>
                </a:solidFill>
              </a:rPr>
              <a:t>2026 год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2801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CB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9">
            <a:extLst>
              <a:ext uri="{FF2B5EF4-FFF2-40B4-BE49-F238E27FC236}">
                <a16:creationId xmlns:a16="http://schemas.microsoft.com/office/drawing/2014/main" xmlns="" id="{BF0EED55-FE1E-4D07-A485-2CF0E8D949AF}"/>
              </a:ext>
            </a:extLst>
          </p:cNvPr>
          <p:cNvSpPr txBox="1">
            <a:spLocks/>
          </p:cNvSpPr>
          <p:nvPr/>
        </p:nvSpPr>
        <p:spPr>
          <a:xfrm>
            <a:off x="3334872" y="1548148"/>
            <a:ext cx="5522258" cy="1150267"/>
          </a:xfrm>
          <a:prstGeom prst="rect">
            <a:avLst/>
          </a:prstGeom>
          <a:effectLst>
            <a:outerShdw blurRad="50800" dist="38100" dir="5400000" algn="t" rotWithShape="0">
              <a:schemeClr val="accent4">
                <a:lumMod val="50000"/>
                <a:alpha val="40000"/>
              </a:schemeClr>
            </a:outerShd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7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Текст 11">
            <a:extLst>
              <a:ext uri="{FF2B5EF4-FFF2-40B4-BE49-F238E27FC236}">
                <a16:creationId xmlns:a16="http://schemas.microsoft.com/office/drawing/2014/main" xmlns="" id="{6EEE8B7E-965E-45E9-8CCF-D1EDC2F89D80}"/>
              </a:ext>
            </a:extLst>
          </p:cNvPr>
          <p:cNvSpPr txBox="1">
            <a:spLocks/>
          </p:cNvSpPr>
          <p:nvPr/>
        </p:nvSpPr>
        <p:spPr>
          <a:xfrm>
            <a:off x="2608499" y="2882976"/>
            <a:ext cx="6975002" cy="17057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0490" y="1166843"/>
            <a:ext cx="1151671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/>
              <a:t>   В </a:t>
            </a:r>
            <a:r>
              <a:rPr lang="ru-RU" sz="2400" b="1" dirty="0"/>
              <a:t>школе реализуется  «Дорожная карта»,  </a:t>
            </a:r>
            <a:r>
              <a:rPr lang="ru-RU" sz="2400" dirty="0"/>
              <a:t>утвержденная приказом директора МАОУ «Кичменгско - Городецкая средняя школа»  от 17.02.2020 г. №  24,  которая представляет собой систему мероприятий по реализации Концепции программы поддержки детского и юношеского чтения в Российской Федерации, утверждённой распоряжением Правительства Российской Федерации от 3 июня 2017 г. №1155-р.  </a:t>
            </a:r>
            <a:r>
              <a:rPr lang="ru-RU" sz="2400" dirty="0" smtClean="0"/>
              <a:t>     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  Данная </a:t>
            </a:r>
            <a:r>
              <a:rPr lang="ru-RU" sz="2400" dirty="0"/>
              <a:t>система мероприятий легла в основу </a:t>
            </a:r>
            <a:r>
              <a:rPr lang="ru-RU" sz="2400" b="1" dirty="0"/>
              <a:t>образовательного проекта «Время читать»</a:t>
            </a:r>
            <a:r>
              <a:rPr lang="ru-RU" sz="2400" dirty="0"/>
              <a:t> и   представляет собой направления  (модули), нацеленную  на поддержу детского и юношеского чтения подрастающего поколения читателей.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      Реализация </a:t>
            </a:r>
            <a:r>
              <a:rPr lang="ru-RU" sz="2400" dirty="0"/>
              <a:t>проекта  </a:t>
            </a:r>
            <a:r>
              <a:rPr lang="ru-RU" sz="2400" dirty="0" smtClean="0"/>
              <a:t>позволяет  </a:t>
            </a:r>
            <a:r>
              <a:rPr lang="ru-RU" sz="2400" dirty="0"/>
              <a:t>сформировать и развить у школьников читательскую компетентность (грамотность) в рамках деятельности школьной библиотеки, и привлечет интерес к  чтению в детской и молодежной </a:t>
            </a:r>
            <a:r>
              <a:rPr lang="ru-RU" sz="2400" dirty="0" smtClean="0"/>
              <a:t>среде.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Цель.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Задачи.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Актуальность.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1605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CB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9">
            <a:extLst>
              <a:ext uri="{FF2B5EF4-FFF2-40B4-BE49-F238E27FC236}">
                <a16:creationId xmlns:a16="http://schemas.microsoft.com/office/drawing/2014/main" xmlns="" id="{BF0EED55-FE1E-4D07-A485-2CF0E8D949AF}"/>
              </a:ext>
            </a:extLst>
          </p:cNvPr>
          <p:cNvSpPr txBox="1">
            <a:spLocks/>
          </p:cNvSpPr>
          <p:nvPr/>
        </p:nvSpPr>
        <p:spPr>
          <a:xfrm>
            <a:off x="3334872" y="1548148"/>
            <a:ext cx="5522258" cy="1150267"/>
          </a:xfrm>
          <a:prstGeom prst="rect">
            <a:avLst/>
          </a:prstGeom>
          <a:effectLst>
            <a:outerShdw blurRad="50800" dist="38100" dir="5400000" algn="t" rotWithShape="0">
              <a:schemeClr val="accent4">
                <a:lumMod val="50000"/>
                <a:alpha val="40000"/>
              </a:schemeClr>
            </a:outerShd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7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Текст 11">
            <a:extLst>
              <a:ext uri="{FF2B5EF4-FFF2-40B4-BE49-F238E27FC236}">
                <a16:creationId xmlns:a16="http://schemas.microsoft.com/office/drawing/2014/main" xmlns="" id="{6EEE8B7E-965E-45E9-8CCF-D1EDC2F89D80}"/>
              </a:ext>
            </a:extLst>
          </p:cNvPr>
          <p:cNvSpPr txBox="1">
            <a:spLocks/>
          </p:cNvSpPr>
          <p:nvPr/>
        </p:nvSpPr>
        <p:spPr>
          <a:xfrm>
            <a:off x="2608499" y="2882976"/>
            <a:ext cx="6975002" cy="17057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1662" y="354725"/>
            <a:ext cx="1159553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</a:t>
            </a:r>
            <a:r>
              <a:rPr lang="ru-RU" sz="2400" b="1" dirty="0"/>
              <a:t>Ключевые образовательные форматы, р</a:t>
            </a:r>
            <a:r>
              <a:rPr lang="ru-RU" sz="2400" dirty="0"/>
              <a:t>еализуемы в рамках проекта:  </a:t>
            </a:r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dirty="0"/>
              <a:t>клуб,</a:t>
            </a:r>
          </a:p>
          <a:p>
            <a:r>
              <a:rPr lang="ru-RU" sz="2400" dirty="0"/>
              <a:t>литературная гостиная; </a:t>
            </a:r>
          </a:p>
          <a:p>
            <a:r>
              <a:rPr lang="ru-RU" sz="2400" dirty="0"/>
              <a:t>родительское собрание; </a:t>
            </a:r>
          </a:p>
          <a:p>
            <a:r>
              <a:rPr lang="ru-RU" sz="2400" dirty="0"/>
              <a:t>интерактивная беседа; </a:t>
            </a:r>
          </a:p>
          <a:p>
            <a:r>
              <a:rPr lang="ru-RU" sz="2400" dirty="0"/>
              <a:t>викторина, </a:t>
            </a:r>
          </a:p>
          <a:p>
            <a:r>
              <a:rPr lang="ru-RU" sz="2400" dirty="0"/>
              <a:t>конференция;</a:t>
            </a:r>
          </a:p>
          <a:p>
            <a:r>
              <a:rPr lang="ru-RU" sz="2400" dirty="0"/>
              <a:t>беседа; </a:t>
            </a:r>
          </a:p>
          <a:p>
            <a:r>
              <a:rPr lang="ru-RU" sz="2400" dirty="0"/>
              <a:t>совместные читательские </a:t>
            </a:r>
            <a:r>
              <a:rPr lang="ru-RU" sz="2400" dirty="0" smtClean="0"/>
              <a:t>обсуждения </a:t>
            </a:r>
            <a:r>
              <a:rPr lang="ru-RU" sz="2400" dirty="0"/>
              <a:t>школьников и родителей;</a:t>
            </a:r>
          </a:p>
          <a:p>
            <a:r>
              <a:rPr lang="ru-RU" sz="2400" dirty="0"/>
              <a:t> инсценировка эпизодов из </a:t>
            </a:r>
            <a:r>
              <a:rPr lang="ru-RU" sz="2400" dirty="0" smtClean="0"/>
              <a:t>художественных </a:t>
            </a:r>
            <a:r>
              <a:rPr lang="ru-RU" sz="2400" dirty="0"/>
              <a:t>произведений;</a:t>
            </a:r>
          </a:p>
          <a:p>
            <a:r>
              <a:rPr lang="ru-RU" sz="2400" dirty="0"/>
              <a:t>семинар ;</a:t>
            </a:r>
          </a:p>
          <a:p>
            <a:r>
              <a:rPr lang="ru-RU" sz="2400" dirty="0" err="1"/>
              <a:t>флешмоб</a:t>
            </a:r>
            <a:r>
              <a:rPr lang="ru-RU" sz="2400" dirty="0"/>
              <a:t>;</a:t>
            </a:r>
          </a:p>
          <a:p>
            <a:r>
              <a:rPr lang="ru-RU" sz="2400" dirty="0"/>
              <a:t> конкурс чтецов;</a:t>
            </a:r>
          </a:p>
          <a:p>
            <a:r>
              <a:rPr lang="ru-RU" sz="2400" dirty="0"/>
              <a:t> презентация литературных буклетов; </a:t>
            </a:r>
          </a:p>
          <a:p>
            <a:r>
              <a:rPr lang="ru-RU" sz="2400" dirty="0"/>
              <a:t>встреча с писателями;</a:t>
            </a:r>
          </a:p>
          <a:p>
            <a:r>
              <a:rPr lang="ru-RU" sz="2400" dirty="0"/>
              <a:t>книжная  выставка.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8691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CB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9">
            <a:extLst>
              <a:ext uri="{FF2B5EF4-FFF2-40B4-BE49-F238E27FC236}">
                <a16:creationId xmlns:a16="http://schemas.microsoft.com/office/drawing/2014/main" xmlns="" id="{BF0EED55-FE1E-4D07-A485-2CF0E8D949AF}"/>
              </a:ext>
            </a:extLst>
          </p:cNvPr>
          <p:cNvSpPr txBox="1">
            <a:spLocks/>
          </p:cNvSpPr>
          <p:nvPr/>
        </p:nvSpPr>
        <p:spPr>
          <a:xfrm>
            <a:off x="3334872" y="1548148"/>
            <a:ext cx="5522258" cy="1150267"/>
          </a:xfrm>
          <a:prstGeom prst="rect">
            <a:avLst/>
          </a:prstGeom>
          <a:effectLst>
            <a:outerShdw blurRad="50800" dist="38100" dir="5400000" algn="t" rotWithShape="0">
              <a:schemeClr val="accent4">
                <a:lumMod val="50000"/>
                <a:alpha val="40000"/>
              </a:schemeClr>
            </a:outerShd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7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Текст 11">
            <a:extLst>
              <a:ext uri="{FF2B5EF4-FFF2-40B4-BE49-F238E27FC236}">
                <a16:creationId xmlns:a16="http://schemas.microsoft.com/office/drawing/2014/main" xmlns="" id="{6EEE8B7E-965E-45E9-8CCF-D1EDC2F89D80}"/>
              </a:ext>
            </a:extLst>
          </p:cNvPr>
          <p:cNvSpPr txBox="1">
            <a:spLocks/>
          </p:cNvSpPr>
          <p:nvPr/>
        </p:nvSpPr>
        <p:spPr>
          <a:xfrm>
            <a:off x="2608499" y="2882976"/>
            <a:ext cx="6975002" cy="17057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1662" y="354725"/>
            <a:ext cx="115955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93228" y="354725"/>
            <a:ext cx="815077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Образовательные </a:t>
            </a:r>
            <a:r>
              <a:rPr lang="ru-RU" b="1" dirty="0"/>
              <a:t>педагогические, библиотечные, информационно – коммуникационные технологии </a:t>
            </a:r>
            <a:r>
              <a:rPr lang="ru-RU" b="1" dirty="0" smtClean="0"/>
              <a:t>проекта.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/>
              <a:t> </a:t>
            </a:r>
            <a:r>
              <a:rPr lang="ru-RU" u="sng" dirty="0"/>
              <a:t>Технология проектной и исследовательской деятельности  п</a:t>
            </a:r>
            <a:r>
              <a:rPr lang="ru-RU" dirty="0"/>
              <a:t>озволяет формировать у обучающихся умение творчески решать поставленные задачи, осуществлять поисковую деятельность, повышать уровень </a:t>
            </a:r>
            <a:r>
              <a:rPr lang="ru-RU" dirty="0" smtClean="0"/>
              <a:t>самостоятельности.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/>
              <a:t> </a:t>
            </a:r>
            <a:r>
              <a:rPr lang="ru-RU" u="sng" dirty="0"/>
              <a:t>Технология «Развитие критического мышления средствами чтения и письма»</a:t>
            </a:r>
            <a:r>
              <a:rPr lang="ru-RU" b="1" dirty="0"/>
              <a:t> </a:t>
            </a:r>
            <a:r>
              <a:rPr lang="ru-RU" dirty="0"/>
              <a:t>формирует у школьников навыки работы с информацией в процессе чтения и письма. 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/>
              <a:t> </a:t>
            </a:r>
            <a:r>
              <a:rPr lang="ru-RU" u="sng" dirty="0"/>
              <a:t>Технология развивающего обучения с направленностью на развитие творческих </a:t>
            </a:r>
            <a:r>
              <a:rPr lang="ru-RU" u="sng" dirty="0" smtClean="0"/>
              <a:t>качеств </a:t>
            </a:r>
            <a:r>
              <a:rPr lang="ru-RU" u="sng" dirty="0"/>
              <a:t>личности </a:t>
            </a:r>
            <a:r>
              <a:rPr lang="ru-RU" dirty="0"/>
              <a:t>создает условия для формирования основных черт творческой деятельности и  для развития художественно - эстетических вкусов детей. 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Площадки </a:t>
            </a:r>
            <a:r>
              <a:rPr lang="ru-RU" b="1" dirty="0"/>
              <a:t>реализаци</a:t>
            </a:r>
            <a:r>
              <a:rPr lang="ru-RU" dirty="0"/>
              <a:t>и – на какой инфраструктурной площадке реализуется данный проект</a:t>
            </a:r>
            <a:r>
              <a:rPr lang="ru-RU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Образовательное учреждение;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Централизованная библиотека;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Центральный Дом Культуры;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Районный краеведческий музей.</a:t>
            </a:r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485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CB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9">
            <a:extLst>
              <a:ext uri="{FF2B5EF4-FFF2-40B4-BE49-F238E27FC236}">
                <a16:creationId xmlns:a16="http://schemas.microsoft.com/office/drawing/2014/main" xmlns="" id="{BF0EED55-FE1E-4D07-A485-2CF0E8D949AF}"/>
              </a:ext>
            </a:extLst>
          </p:cNvPr>
          <p:cNvSpPr txBox="1">
            <a:spLocks/>
          </p:cNvSpPr>
          <p:nvPr/>
        </p:nvSpPr>
        <p:spPr>
          <a:xfrm>
            <a:off x="3334872" y="1548148"/>
            <a:ext cx="5522258" cy="1150267"/>
          </a:xfrm>
          <a:prstGeom prst="rect">
            <a:avLst/>
          </a:prstGeom>
          <a:effectLst>
            <a:outerShdw blurRad="50800" dist="38100" dir="5400000" algn="t" rotWithShape="0">
              <a:schemeClr val="accent4">
                <a:lumMod val="50000"/>
                <a:alpha val="40000"/>
              </a:schemeClr>
            </a:outerShd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7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Текст 11">
            <a:extLst>
              <a:ext uri="{FF2B5EF4-FFF2-40B4-BE49-F238E27FC236}">
                <a16:creationId xmlns:a16="http://schemas.microsoft.com/office/drawing/2014/main" xmlns="" id="{6EEE8B7E-965E-45E9-8CCF-D1EDC2F89D80}"/>
              </a:ext>
            </a:extLst>
          </p:cNvPr>
          <p:cNvSpPr txBox="1">
            <a:spLocks/>
          </p:cNvSpPr>
          <p:nvPr/>
        </p:nvSpPr>
        <p:spPr>
          <a:xfrm>
            <a:off x="2608499" y="2882976"/>
            <a:ext cx="6975002" cy="17057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1662" y="354725"/>
            <a:ext cx="115955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93228" y="354725"/>
            <a:ext cx="815077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b="1" i="1" dirty="0"/>
              <a:t>Проекты духовно – нравственной направленности: </a:t>
            </a:r>
            <a:endParaRPr lang="ru-RU" b="1" i="1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  <a:p>
            <a:r>
              <a:rPr lang="ru-RU" u="sng" dirty="0"/>
              <a:t>9.1. Проект «Читающая мама- читающая страна</a:t>
            </a:r>
            <a:r>
              <a:rPr lang="ru-RU" i="1" u="sng" dirty="0"/>
              <a:t>» </a:t>
            </a:r>
            <a:endParaRPr lang="ru-RU" dirty="0"/>
          </a:p>
          <a:p>
            <a:r>
              <a:rPr lang="ru-RU" u="sng" dirty="0"/>
              <a:t>Сроки реализации:</a:t>
            </a:r>
            <a:r>
              <a:rPr lang="ru-RU" dirty="0"/>
              <a:t>  Февраль  2020 года – декабрь 2020 года</a:t>
            </a:r>
          </a:p>
          <a:p>
            <a:r>
              <a:rPr lang="ru-RU" u="sng" dirty="0"/>
              <a:t>Описание проекта</a:t>
            </a:r>
            <a:r>
              <a:rPr lang="ru-RU" dirty="0"/>
              <a:t>  Реализация проекта проходила  на базе школы в 3- 4 классе в течение календарного года. </a:t>
            </a:r>
            <a:endParaRPr lang="ru-RU" dirty="0" smtClean="0"/>
          </a:p>
          <a:p>
            <a:endParaRPr lang="ru-RU" dirty="0"/>
          </a:p>
          <a:p>
            <a:r>
              <a:rPr lang="ru-RU" u="sng" dirty="0"/>
              <a:t>9.2.Групповой проект: «Клуба любителей чтения»</a:t>
            </a:r>
            <a:endParaRPr lang="ru-RU" dirty="0"/>
          </a:p>
          <a:p>
            <a:r>
              <a:rPr lang="ru-RU" u="sng" dirty="0"/>
              <a:t>Срок реализации </a:t>
            </a:r>
            <a:r>
              <a:rPr lang="ru-RU" dirty="0"/>
              <a:t>-  3 учебных  года - сентябрь 2020 год - май 2023 года.</a:t>
            </a:r>
          </a:p>
          <a:p>
            <a:r>
              <a:rPr lang="ru-RU" u="sng" dirty="0"/>
              <a:t>Описание</a:t>
            </a:r>
            <a:r>
              <a:rPr lang="ru-RU" dirty="0"/>
              <a:t>: проект разработан и реализован с целью расширение читательского кругозора учащихся; оказание содействия формированию квалифицированного читателя и формированию духовно – нравственных качеств личности подростка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endParaRPr lang="ru-RU" dirty="0"/>
          </a:p>
          <a:p>
            <a:r>
              <a:rPr lang="ru-RU" u="sng" dirty="0"/>
              <a:t>9.3. Проект Стендовый доклад «Образ отчего дома в лирике </a:t>
            </a:r>
            <a:r>
              <a:rPr lang="ru-RU" u="sng" dirty="0" err="1"/>
              <a:t>И.Бунина</a:t>
            </a:r>
            <a:r>
              <a:rPr lang="ru-RU" u="sng" dirty="0"/>
              <a:t>»</a:t>
            </a:r>
            <a:endParaRPr lang="ru-RU" dirty="0"/>
          </a:p>
          <a:p>
            <a:r>
              <a:rPr lang="ru-RU" u="sng" dirty="0"/>
              <a:t>Срок реализации</a:t>
            </a:r>
            <a:r>
              <a:rPr lang="ru-RU" dirty="0"/>
              <a:t>: 8 Г класс - краткосрочный  2023 год (один урок);</a:t>
            </a:r>
          </a:p>
          <a:p>
            <a:r>
              <a:rPr lang="ru-RU" u="sng" dirty="0"/>
              <a:t>Описание проекта:</a:t>
            </a:r>
            <a:r>
              <a:rPr lang="ru-RU" dirty="0"/>
              <a:t>  обучающиеся познакомились с жизнью и творчеством </a:t>
            </a:r>
            <a:r>
              <a:rPr lang="ru-RU" dirty="0" err="1" smtClean="0"/>
              <a:t>И.А.Бунина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05712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CB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9">
            <a:extLst>
              <a:ext uri="{FF2B5EF4-FFF2-40B4-BE49-F238E27FC236}">
                <a16:creationId xmlns:a16="http://schemas.microsoft.com/office/drawing/2014/main" xmlns="" id="{BF0EED55-FE1E-4D07-A485-2CF0E8D949AF}"/>
              </a:ext>
            </a:extLst>
          </p:cNvPr>
          <p:cNvSpPr txBox="1">
            <a:spLocks/>
          </p:cNvSpPr>
          <p:nvPr/>
        </p:nvSpPr>
        <p:spPr>
          <a:xfrm>
            <a:off x="3334872" y="1548148"/>
            <a:ext cx="5522258" cy="1150267"/>
          </a:xfrm>
          <a:prstGeom prst="rect">
            <a:avLst/>
          </a:prstGeom>
          <a:effectLst>
            <a:outerShdw blurRad="50800" dist="38100" dir="5400000" algn="t" rotWithShape="0">
              <a:schemeClr val="accent4">
                <a:lumMod val="50000"/>
                <a:alpha val="40000"/>
              </a:schemeClr>
            </a:outerShd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7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Текст 11">
            <a:extLst>
              <a:ext uri="{FF2B5EF4-FFF2-40B4-BE49-F238E27FC236}">
                <a16:creationId xmlns:a16="http://schemas.microsoft.com/office/drawing/2014/main" xmlns="" id="{6EEE8B7E-965E-45E9-8CCF-D1EDC2F89D80}"/>
              </a:ext>
            </a:extLst>
          </p:cNvPr>
          <p:cNvSpPr txBox="1">
            <a:spLocks/>
          </p:cNvSpPr>
          <p:nvPr/>
        </p:nvSpPr>
        <p:spPr>
          <a:xfrm>
            <a:off x="2608499" y="2882976"/>
            <a:ext cx="6975002" cy="17057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1662" y="354725"/>
            <a:ext cx="115955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93228" y="354725"/>
            <a:ext cx="81507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b="1" i="1" dirty="0"/>
              <a:t>Проекты краеведческой направленности</a:t>
            </a:r>
            <a:endParaRPr lang="ru-RU" dirty="0"/>
          </a:p>
          <a:p>
            <a:r>
              <a:rPr lang="ru-RU" u="sng" dirty="0"/>
              <a:t>9.1.  Индивидуальный  проект   - «Литературный альманах». </a:t>
            </a:r>
            <a:r>
              <a:rPr lang="ru-RU" b="1" i="1" u="sng" dirty="0"/>
              <a:t> </a:t>
            </a:r>
            <a:r>
              <a:rPr lang="ru-RU" u="sng" dirty="0"/>
              <a:t>«Сборник стихов поэтов - кичменжан о природе»</a:t>
            </a:r>
            <a:endParaRPr lang="ru-RU" dirty="0"/>
          </a:p>
          <a:p>
            <a:r>
              <a:rPr lang="ru-RU" u="sng" dirty="0"/>
              <a:t>Срок реализации</a:t>
            </a:r>
            <a:r>
              <a:rPr lang="ru-RU" dirty="0"/>
              <a:t> – один учебный год 2021-2022 г</a:t>
            </a:r>
          </a:p>
          <a:p>
            <a:r>
              <a:rPr lang="ru-RU" u="sng" dirty="0"/>
              <a:t>Описание проекта </a:t>
            </a:r>
            <a:r>
              <a:rPr lang="ru-RU" dirty="0"/>
              <a:t>- проект реализован одним учеником; целью   работы являлось создание сборника  стихов о родной природе  поэтов, проживающих в Кичменгско - Городецком </a:t>
            </a:r>
            <a:r>
              <a:rPr lang="ru-RU" dirty="0" smtClean="0"/>
              <a:t>районе.</a:t>
            </a:r>
          </a:p>
          <a:p>
            <a:r>
              <a:rPr lang="ru-RU" u="sng" dirty="0" smtClean="0"/>
              <a:t>9.2</a:t>
            </a:r>
            <a:r>
              <a:rPr lang="ru-RU" u="sng" dirty="0" smtClean="0"/>
              <a:t>. Групповой </a:t>
            </a:r>
            <a:r>
              <a:rPr lang="ru-RU" u="sng" dirty="0"/>
              <a:t>проект - «Литературный календарь. Поэты – кичменжане. 2023 год».</a:t>
            </a:r>
            <a:endParaRPr lang="ru-RU" sz="1400" dirty="0"/>
          </a:p>
          <a:p>
            <a:r>
              <a:rPr lang="ru-RU" u="sng" dirty="0"/>
              <a:t>Срок реализации  : один учебный год – 2022-2023 учебный </a:t>
            </a:r>
            <a:r>
              <a:rPr lang="ru-RU" u="sng" dirty="0" smtClean="0"/>
              <a:t>год.    </a:t>
            </a:r>
            <a:endParaRPr lang="ru-RU" sz="1400" dirty="0"/>
          </a:p>
          <a:p>
            <a:r>
              <a:rPr lang="ru-RU" u="sng" dirty="0"/>
              <a:t>Описание реализации  проекта</a:t>
            </a:r>
            <a:r>
              <a:rPr lang="ru-RU" dirty="0"/>
              <a:t>:  обучающиеся обобщили  поэтический опыт наших поэтов - земляков через конкретные имена и </a:t>
            </a:r>
            <a:r>
              <a:rPr lang="ru-RU" dirty="0" smtClean="0"/>
              <a:t>творчество.</a:t>
            </a:r>
          </a:p>
          <a:p>
            <a:r>
              <a:rPr lang="ru-RU" u="sng" dirty="0" smtClean="0"/>
              <a:t>9.3</a:t>
            </a:r>
            <a:r>
              <a:rPr lang="ru-RU" u="sng" dirty="0" smtClean="0"/>
              <a:t>. Проект</a:t>
            </a:r>
            <a:r>
              <a:rPr lang="ru-RU" u="sng" dirty="0"/>
              <a:t>: Стендовый доклад «Времена года в поэзии Сергея Дорожковского»</a:t>
            </a:r>
            <a:endParaRPr lang="ru-RU" sz="1400" dirty="0"/>
          </a:p>
          <a:p>
            <a:r>
              <a:rPr lang="ru-RU" u="sng" dirty="0"/>
              <a:t>Срок реализации краткосрочный Тип проекта: исследовательский, творческий</a:t>
            </a:r>
            <a:endParaRPr lang="ru-RU" sz="1400" dirty="0"/>
          </a:p>
          <a:p>
            <a:r>
              <a:rPr lang="ru-RU" u="sng" dirty="0"/>
              <a:t>Описание проекта</a:t>
            </a:r>
            <a:r>
              <a:rPr lang="ru-RU" dirty="0"/>
              <a:t>: Школьники выявили проблему: поэзия нашего земляка </a:t>
            </a:r>
            <a:r>
              <a:rPr lang="ru-RU" dirty="0" err="1"/>
              <a:t>С.Дорожковского</a:t>
            </a:r>
            <a:r>
              <a:rPr lang="ru-RU" dirty="0"/>
              <a:t> недостаточно известна обучающимся, несмотря на то, что в его стихах нашла яркое и неповторимое отражение наша природа во все времена года.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0375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F0C7450-6D11-4C0D-8E03-F311D99C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090" y="61428"/>
            <a:ext cx="10754710" cy="734731"/>
          </a:xfrm>
        </p:spPr>
        <p:txBody>
          <a:bodyPr>
            <a:normAutofit fontScale="90000"/>
          </a:bodyPr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b="0" dirty="0"/>
              <a:t>	</a:t>
            </a:r>
            <a:r>
              <a:rPr lang="ru-RU" sz="3100" b="0" dirty="0" smtClean="0"/>
              <a:t/>
            </a:r>
            <a:br>
              <a:rPr lang="ru-RU" sz="3100" b="0" dirty="0" smtClean="0"/>
            </a:br>
            <a:r>
              <a:rPr lang="ru-RU" sz="3100" b="0" dirty="0"/>
              <a:t/>
            </a:r>
            <a:br>
              <a:rPr lang="ru-RU" sz="3100" b="0" dirty="0"/>
            </a:br>
            <a:r>
              <a:rPr lang="ru-RU" sz="3100" b="0" dirty="0" smtClean="0"/>
              <a:t/>
            </a:r>
            <a:br>
              <a:rPr lang="ru-RU" sz="3100" b="0" dirty="0" smtClean="0"/>
            </a:br>
            <a:r>
              <a:rPr lang="ru-RU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</a:t>
            </a:r>
            <a:r>
              <a:rPr lang="ru-RU" sz="2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проверяется достижение описанных выше результатов</a:t>
            </a:r>
            <a:r>
              <a:rPr lang="ru-RU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br>
              <a:rPr lang="ru-RU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2024 году </a:t>
            </a:r>
            <a: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</a:t>
            </a:r>
            <a:r>
              <a:rPr lang="ru-RU" sz="27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провели среди школьников 5-11 классов </a:t>
            </a:r>
            <a: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7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исследование: «Уровень духовно-нравственной воспитанности </a:t>
            </a:r>
            <a: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обучающихся</a:t>
            </a:r>
            <a:r>
              <a:rPr lang="ru-RU" sz="27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». Работали  во взаимодействии с педагогом-психологом </a:t>
            </a:r>
            <a:br>
              <a:rPr lang="ru-RU" sz="27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Вывод</a:t>
            </a:r>
            <a:r>
              <a:rPr lang="ru-RU" sz="2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ru-RU" sz="27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уровень духовно-нравственной воспитанности восьмиклассники  довольно высокий: </a:t>
            </a:r>
            <a: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700" b="0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</a:t>
            </a:r>
            <a:r>
              <a:rPr lang="ru-RU" sz="2700" b="0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когнитивным критериям</a:t>
            </a:r>
            <a:r>
              <a:rPr lang="ru-RU" sz="27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высокий уровень- </a:t>
            </a:r>
            <a: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 </a:t>
            </a:r>
            <a:r>
              <a:rPr lang="ru-RU" sz="27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65 % до 80</a:t>
            </a:r>
            <a: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%;</a:t>
            </a:r>
            <a:b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7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средний уровень-от 30% до 15%; </a:t>
            </a:r>
            <a: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низкий </a:t>
            </a:r>
            <a:r>
              <a:rPr lang="ru-RU" sz="27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уровень-5%;</a:t>
            </a:r>
            <a:br>
              <a:rPr lang="ru-RU" sz="27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700" b="0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эмоциональным критериям</a:t>
            </a:r>
            <a:r>
              <a:rPr lang="ru-RU" sz="27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высокий уровень от 40% до 95</a:t>
            </a:r>
            <a: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%;</a:t>
            </a:r>
            <a:b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7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средний уровень- 50%; </a:t>
            </a:r>
            <a: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низкий </a:t>
            </a:r>
            <a:r>
              <a:rPr lang="ru-RU" sz="27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уровень-5</a:t>
            </a:r>
            <a: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%.</a:t>
            </a:r>
            <a:b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7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700" b="0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деятельностном критериям</a:t>
            </a:r>
            <a:r>
              <a:rPr lang="ru-RU" sz="27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высокий уровень от 45% до 80</a:t>
            </a:r>
            <a:r>
              <a:rPr lang="ru-RU" sz="2700" b="0" dirty="0">
                <a:solidFill>
                  <a:schemeClr val="tx1"/>
                </a:solidFill>
                <a:latin typeface="+mn-lt"/>
              </a:rPr>
              <a:t>%; </a:t>
            </a:r>
            <a:r>
              <a:rPr lang="ru-RU" sz="2700" b="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2700" b="0" dirty="0" smtClean="0">
                <a:solidFill>
                  <a:schemeClr val="tx1"/>
                </a:solidFill>
                <a:latin typeface="+mn-lt"/>
              </a:rPr>
            </a:br>
            <a:r>
              <a:rPr lang="ru-RU" sz="2700" b="0" dirty="0" smtClean="0">
                <a:solidFill>
                  <a:schemeClr val="tx1"/>
                </a:solidFill>
                <a:latin typeface="+mn-lt"/>
              </a:rPr>
              <a:t>средний </a:t>
            </a:r>
            <a:r>
              <a:rPr lang="ru-RU" sz="2700" b="0" dirty="0">
                <a:solidFill>
                  <a:schemeClr val="tx1"/>
                </a:solidFill>
                <a:latin typeface="+mn-lt"/>
              </a:rPr>
              <a:t>уровень-от 50% 15%; </a:t>
            </a:r>
            <a:r>
              <a:rPr lang="ru-RU" sz="2700" b="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2700" b="0" dirty="0" smtClean="0">
                <a:solidFill>
                  <a:schemeClr val="tx1"/>
                </a:solidFill>
                <a:latin typeface="+mn-lt"/>
              </a:rPr>
            </a:br>
            <a:r>
              <a:rPr lang="ru-RU" sz="2700" b="0" dirty="0" smtClean="0">
                <a:solidFill>
                  <a:schemeClr val="tx1"/>
                </a:solidFill>
                <a:latin typeface="+mn-lt"/>
              </a:rPr>
              <a:t>низкий </a:t>
            </a:r>
            <a:r>
              <a:rPr lang="ru-RU" sz="2700" b="0" dirty="0">
                <a:solidFill>
                  <a:schemeClr val="tx1"/>
                </a:solidFill>
                <a:latin typeface="+mn-lt"/>
              </a:rPr>
              <a:t>уровень-5%.</a:t>
            </a:r>
            <a:br>
              <a:rPr lang="ru-RU" sz="2700" b="0" dirty="0">
                <a:solidFill>
                  <a:schemeClr val="tx1"/>
                </a:solidFill>
                <a:latin typeface="+mn-lt"/>
              </a:rPr>
            </a:br>
            <a:endParaRPr lang="ru-RU" sz="27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Объект 5">
            <a:extLst>
              <a:ext uri="{FF2B5EF4-FFF2-40B4-BE49-F238E27FC236}">
                <a16:creationId xmlns:a16="http://schemas.microsoft.com/office/drawing/2014/main" xmlns="" id="{B0F4A773-CAA6-45CC-85D1-42C5029C4B0F}"/>
              </a:ext>
            </a:extLst>
          </p:cNvPr>
          <p:cNvSpPr txBox="1">
            <a:spLocks/>
          </p:cNvSpPr>
          <p:nvPr/>
        </p:nvSpPr>
        <p:spPr>
          <a:xfrm>
            <a:off x="224742" y="1600429"/>
            <a:ext cx="10515600" cy="20700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13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8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2" y="71499"/>
            <a:ext cx="4572638" cy="3429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173" y="78992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9" y="3232096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173" y="3232096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946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>
            <a:extLst>
              <a:ext uri="{FF2B5EF4-FFF2-40B4-BE49-F238E27FC236}">
                <a16:creationId xmlns:a16="http://schemas.microsoft.com/office/drawing/2014/main" xmlns="" id="{C7515170-F6C5-42E5-9581-ACA819CC5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250" y="165538"/>
            <a:ext cx="7067550" cy="613278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/>
              <a:t>Что такое ПРОЕКТ?</a:t>
            </a:r>
          </a:p>
          <a:p>
            <a:pPr marL="0" indent="0" algn="ctr">
              <a:buNone/>
            </a:pPr>
            <a:endParaRPr lang="ru-RU" dirty="0" smtClean="0"/>
          </a:p>
          <a:p>
            <a:pPr algn="just">
              <a:buFont typeface="Wingdings" pitchFamily="2" charset="2"/>
              <a:buChar char="§"/>
            </a:pPr>
            <a:r>
              <a:rPr lang="ru-RU" dirty="0" smtClean="0"/>
              <a:t>В переводе с латинского термин «ПРОЕКТ» буквально означает «брошенный вперед». 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/>
              <a:t>Традиционно по проектом понимался замысел, план, нацеленный на некое преобразование. В современном мире это понятие включает в себя и процесс реализации  идеи.  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/>
              <a:t>Таким образом, проект – это разработка и осуществление ряда мероприятий ограниченных во времени и направленных на достижение определенного результата. 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/>
              <a:t>Мы видим, что школьная библиотека может стать </a:t>
            </a:r>
            <a:r>
              <a:rPr lang="ru-RU" dirty="0"/>
              <a:t>площадкой для организации проектной деятельности </a:t>
            </a:r>
            <a:r>
              <a:rPr lang="ru-RU" dirty="0" smtClean="0"/>
              <a:t>и  </a:t>
            </a:r>
            <a:r>
              <a:rPr lang="ru-RU" dirty="0"/>
              <a:t>для ее </a:t>
            </a:r>
            <a:r>
              <a:rPr lang="ru-RU" dirty="0" smtClean="0"/>
              <a:t>реализации во внеурочное время. Проектная деятельность способствует развитию познавательных интересов и интереса к чтению и  книге.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85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1573</TotalTime>
  <Words>622</Words>
  <Application>Microsoft Office PowerPoint</Application>
  <PresentationFormat>Произвольный</PresentationFormat>
  <Paragraphs>70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Время читать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Как проверяется достижение описанных выше результатов:   В 2024 году мы провели среди школьников 5-11 классов   исследование: «Уровень духовно-нравственной воспитанности  обучающихся». Работали  во взаимодействии с педагогом-психологом  Вывод: уровень духовно-нравственной воспитанности восьмиклассники  довольно высокий:  по когнитивным критериям: высокий уровень- от 65 % до 80%;  средний уровень-от 30% до 15%;  низкий уровень-5%; по эмоциональным критериям: высокий уровень от 40% до 95%;  средний уровень- 50%;  низкий уровень-5%.  по деятельностном критериям: высокий уровень от 45% до 80%;  средний уровень-от 50% 15%;  низкий уровень-5%.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template</dc:title>
  <dc:creator>User Obstinate</dc:creator>
  <cp:lastModifiedBy>bibl</cp:lastModifiedBy>
  <cp:revision>50</cp:revision>
  <dcterms:created xsi:type="dcterms:W3CDTF">2021-07-26T06:07:50Z</dcterms:created>
  <dcterms:modified xsi:type="dcterms:W3CDTF">2026-02-19T07:32:15Z</dcterms:modified>
</cp:coreProperties>
</file>