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56" r:id="rId2"/>
    <p:sldId id="257" r:id="rId3"/>
    <p:sldId id="267" r:id="rId4"/>
    <p:sldId id="263" r:id="rId5"/>
    <p:sldId id="268" r:id="rId6"/>
    <p:sldId id="269" r:id="rId7"/>
    <p:sldId id="264" r:id="rId8"/>
    <p:sldId id="261" r:id="rId9"/>
    <p:sldId id="262" r:id="rId10"/>
    <p:sldId id="260" r:id="rId11"/>
    <p:sldId id="265" r:id="rId12"/>
    <p:sldId id="266" r:id="rId1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9624A-B979-4A72-A426-EA52165ADD03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A3F8E-E806-4B82-B478-E60538A18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A3F8E-E806-4B82-B478-E60538A187A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2671780"/>
          </a:xfrm>
        </p:spPr>
        <p:txBody>
          <a:bodyPr>
            <a:normAutofit fontScale="90000"/>
          </a:bodyPr>
          <a:lstStyle/>
          <a:p>
            <a:r>
              <a:rPr lang="ru-RU" dirty="0"/>
              <a:t>ТЕМА УРОКА: УГЛУБЛЕНИЕ КРИЗИСНЫХ ЯВЛЕНИЙ В СССР К НАЧАЛУ 1980-х гг.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Д/З: ПОДГОТОВИТЬСЯ К К/Р ПО ТЕМАМ РАЗДЕЛА «СССР 1953-1985»  </a:t>
            </a:r>
          </a:p>
          <a:p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81328"/>
            <a:ext cx="7128792" cy="4972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/>
              <a:t>внешнеполитическом курсе советского руководства в 1950-1960-х  и 1960-1970 –х гг. </a:t>
            </a:r>
          </a:p>
          <a:p>
            <a:pPr>
              <a:buNone/>
            </a:pPr>
            <a:r>
              <a:rPr lang="ru-RU" sz="1800" i="1" dirty="0"/>
              <a:t>по какому либо признаку  ( признакам) .  Приведите два обоснования этого  тезиса. Каждое обоснование должно содержать два исторических факта (по одному для каждого из сравниваемых объектов) При обосновании тезиса избегайте рассуждений общего характера. Ответ запишите в следующем виде.</a:t>
            </a:r>
          </a:p>
          <a:p>
            <a:pPr>
              <a:buNone/>
            </a:pPr>
            <a:r>
              <a:rPr lang="ru-RU" sz="1800" i="1" dirty="0"/>
              <a:t>тезис:</a:t>
            </a:r>
          </a:p>
          <a:p>
            <a:pPr>
              <a:buNone/>
            </a:pPr>
            <a:r>
              <a:rPr lang="ru-RU" sz="1800" i="1" dirty="0"/>
              <a:t>обоснование тезиса:</a:t>
            </a:r>
          </a:p>
          <a:p>
            <a:pPr>
              <a:buNone/>
            </a:pPr>
            <a:r>
              <a:rPr lang="ru-RU" sz="1800" i="1" dirty="0"/>
              <a:t>1)….                   2) …..</a:t>
            </a:r>
          </a:p>
          <a:p>
            <a:pPr>
              <a:buNone/>
            </a:pPr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Задание </a:t>
            </a:r>
            <a:br>
              <a:rPr lang="ru-RU" sz="2400" b="1" dirty="0"/>
            </a:br>
            <a:r>
              <a:rPr lang="ru-RU" sz="2000" b="1" dirty="0"/>
              <a:t>Запишите один любой тезис (обобщенное оценочное суждение</a:t>
            </a:r>
            <a:r>
              <a:rPr lang="ru-RU" sz="2000" dirty="0"/>
              <a:t>), содержащий информацию о различиях во</a:t>
            </a:r>
            <a:endParaRPr lang="ru-RU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071670" y="928670"/>
            <a:ext cx="4786346" cy="564360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1.с</a:t>
            </a:r>
          </a:p>
          <a:p>
            <a:r>
              <a:rPr lang="ru-RU" dirty="0"/>
              <a:t>2.с</a:t>
            </a:r>
          </a:p>
          <a:p>
            <a:r>
              <a:rPr lang="ru-RU" dirty="0"/>
              <a:t>3.а</a:t>
            </a:r>
          </a:p>
          <a:p>
            <a:r>
              <a:rPr lang="ru-RU" dirty="0"/>
              <a:t>4.д</a:t>
            </a:r>
          </a:p>
          <a:p>
            <a:r>
              <a:rPr lang="ru-RU" dirty="0"/>
              <a:t>5.а</a:t>
            </a:r>
          </a:p>
          <a:p>
            <a:r>
              <a:rPr lang="ru-RU" dirty="0"/>
              <a:t>6.д</a:t>
            </a:r>
          </a:p>
          <a:p>
            <a:r>
              <a:rPr lang="ru-RU" dirty="0"/>
              <a:t>7.а</a:t>
            </a:r>
          </a:p>
          <a:p>
            <a:r>
              <a:rPr lang="ru-RU" dirty="0"/>
              <a:t>8.б</a:t>
            </a:r>
          </a:p>
          <a:p>
            <a:r>
              <a:rPr lang="ru-RU" dirty="0"/>
              <a:t>9.а</a:t>
            </a:r>
          </a:p>
          <a:p>
            <a:r>
              <a:rPr lang="ru-RU" dirty="0"/>
              <a:t>10.а</a:t>
            </a:r>
          </a:p>
          <a:p>
            <a:r>
              <a:rPr lang="ru-RU" dirty="0"/>
              <a:t>11.а</a:t>
            </a:r>
          </a:p>
          <a:p>
            <a:r>
              <a:rPr lang="ru-RU" dirty="0"/>
              <a:t>12.а</a:t>
            </a:r>
          </a:p>
          <a:p>
            <a:r>
              <a:rPr lang="ru-RU" dirty="0"/>
              <a:t>13.а</a:t>
            </a:r>
          </a:p>
          <a:p>
            <a:r>
              <a:rPr lang="ru-RU" dirty="0"/>
              <a:t>14.а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dirty="0"/>
              <a:t>Ответы на тесты (блок № 18):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479286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600" dirty="0"/>
              <a:t>1.ПРОАНАЛИЗИРОВАТЬ ОСНОВНЫЕ МЕРЫ ЭКОНОМИЧЕСКОЙ РЕФОРМЫ А.Н. КОСЫГИНА. КАКОВЫ ЕЕ РЕЗУЛЬТАТЫ?</a:t>
            </a:r>
          </a:p>
          <a:p>
            <a:pPr>
              <a:buNone/>
            </a:pPr>
            <a:endParaRPr lang="ru-RU" sz="2600" dirty="0"/>
          </a:p>
          <a:p>
            <a:pPr>
              <a:buNone/>
            </a:pPr>
            <a:r>
              <a:rPr lang="ru-RU" sz="2600" dirty="0"/>
              <a:t>2.В ЧЕМ ЗАКЛЮЧАЮТСЯ ПРИЧИНЫ НАЧАВШЕГОСЯ ОТСТАВАНИЯ ЭКОНОМИКИ СССР К НАЧАЛУ 1980 г.?</a:t>
            </a:r>
          </a:p>
          <a:p>
            <a:pPr>
              <a:buNone/>
            </a:pPr>
            <a:endParaRPr lang="ru-RU" sz="2600" dirty="0"/>
          </a:p>
          <a:p>
            <a:pPr>
              <a:buNone/>
            </a:pPr>
            <a:r>
              <a:rPr lang="ru-RU" sz="2600" dirty="0"/>
              <a:t>3. КАКОВЫ ОСНОВНЫЕ ЧЕРТЫ ПОЛИТИЧЕСКОГО РЕЖИМА 1970-1980х?</a:t>
            </a:r>
          </a:p>
          <a:p>
            <a:pPr>
              <a:buNone/>
            </a:pPr>
            <a:endParaRPr lang="ru-RU" sz="2600" dirty="0"/>
          </a:p>
          <a:p>
            <a:pPr>
              <a:buNone/>
            </a:pPr>
            <a:r>
              <a:rPr lang="ru-RU" sz="2600" dirty="0"/>
              <a:t>4. ПОЧЕМУ СВЕРХДЕРЖАВЫ ОСОЗНАЛИ НЕОБХОДИМОСТЬ РАЗРЯДКИ?</a:t>
            </a:r>
          </a:p>
          <a:p>
            <a:pPr>
              <a:buNone/>
            </a:pPr>
            <a:endParaRPr lang="ru-RU" sz="2600" dirty="0"/>
          </a:p>
          <a:p>
            <a:pPr>
              <a:buNone/>
            </a:pPr>
            <a:r>
              <a:rPr lang="ru-RU" sz="2600" dirty="0"/>
              <a:t>5. ПЕРЕЧИСЛИТЬ ДОСТИЖЕНИЯ И ПРОСЧЕТЫ В РАЗНЫХ СФЕРАХ ЖИЗНИ НАШЕЙ СТРАНЫ В1960-1980 х. гг.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2400" dirty="0"/>
              <a:t>ВОПРОСЫ НА ОБОБЩЕНИЕ ТЕМЫ: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КУЛЬТУРА И ДУХОВНАЯ ЖИЗНЬ В </a:t>
            </a:r>
            <a:br>
              <a:rPr lang="ru-RU" dirty="0"/>
            </a:br>
            <a:r>
              <a:rPr lang="ru-RU" dirty="0"/>
              <a:t>СССР 1960-1980 ГГ.</a:t>
            </a:r>
          </a:p>
          <a:p>
            <a:r>
              <a:rPr lang="ru-RU" dirty="0"/>
              <a:t>НАРАСТАНИЕ ПРОТИВОРЕЧИЙ В СОЦИАЛЬНО-ЭКОНОМИЧЕСКОЙ, ОБЩЕСТВЕННО-ПОЛИТИЧЕСКОЙ  И ВНЕШНЕПОЛИТИЧЕСКОЙ СФЕРАХ ЖИЗНИ СОВЕТСКОГО ОБЩЕСТВА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ВОПРОСЫ: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407196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Были ли противоречия (недостатки, проблемы) в развитии советского </a:t>
            </a:r>
            <a:br>
              <a:rPr lang="ru-RU" dirty="0"/>
            </a:br>
            <a:r>
              <a:rPr lang="ru-RU" dirty="0"/>
              <a:t>общества и государства к концу </a:t>
            </a:r>
            <a:r>
              <a:rPr lang="ru-RU"/>
              <a:t>1970-х годов?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63" y="1153160"/>
          <a:ext cx="8229600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0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17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4486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ПОКАЗАТЕЛИ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СЕРЕДИНА 1970х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СЕРЕДИНА 1980х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/>
                        <a:t>Прирост национального дохода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7,7%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3,5%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/>
                        <a:t>Темпы роста производительности труда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6,8%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/>
                        <a:t>Капиталовложения в  жилищное строительство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17,7%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15,1%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/>
                        <a:t>Экспорт (машины, оборудование)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12,5%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486">
                <a:tc>
                  <a:txBody>
                    <a:bodyPr/>
                    <a:lstStyle/>
                    <a:p>
                      <a:r>
                        <a:rPr lang="ru-RU" sz="2000" dirty="0"/>
                        <a:t>Экспорт (нефть, газ)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16,7%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55,4%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2851">
                <a:tc>
                  <a:txBody>
                    <a:bodyPr/>
                    <a:lstStyle/>
                    <a:p>
                      <a:r>
                        <a:rPr lang="ru-RU" sz="2000" dirty="0"/>
                        <a:t>Рост доходов на душу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5,9%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2,1%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000" dirty="0"/>
              <a:t>ПРОАНАЛИЗИРУЙТЕ СТАТИСТИЧЕСКИЕ ДАННЫЕ (ЭКОНОМИЧЕСКИЕ ПОКАЗАТЕЛИ):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9"/>
          <a:ext cx="8229600" cy="3305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27518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пятилетка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Темпы роста национального дохода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Темпы роста производительности</a:t>
                      </a:r>
                      <a:r>
                        <a:rPr lang="ru-RU" baseline="0" dirty="0">
                          <a:solidFill>
                            <a:schemeClr val="tx1"/>
                          </a:solidFill>
                        </a:rPr>
                        <a:t> труда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716">
                <a:tc>
                  <a:txBody>
                    <a:bodyPr/>
                    <a:lstStyle/>
                    <a:p>
                      <a:r>
                        <a:rPr lang="ru-RU" dirty="0"/>
                        <a:t>8 (1966 -1970</a:t>
                      </a:r>
                      <a:r>
                        <a:rPr lang="ru-RU" baseline="0" dirty="0"/>
                        <a:t> г)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716">
                <a:tc>
                  <a:txBody>
                    <a:bodyPr/>
                    <a:lstStyle/>
                    <a:p>
                      <a:r>
                        <a:rPr lang="ru-RU" dirty="0"/>
                        <a:t>9 (1971 – 1975 г)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716">
                <a:tc>
                  <a:txBody>
                    <a:bodyPr/>
                    <a:lstStyle/>
                    <a:p>
                      <a:r>
                        <a:rPr lang="ru-RU" dirty="0"/>
                        <a:t>10</a:t>
                      </a:r>
                      <a:r>
                        <a:rPr kumimoji="0" lang="ru-RU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(1976-1980 г)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7518">
                <a:tc>
                  <a:txBody>
                    <a:bodyPr/>
                    <a:lstStyle/>
                    <a:p>
                      <a:r>
                        <a:rPr lang="ru-RU" dirty="0"/>
                        <a:t>От соответствующих</a:t>
                      </a:r>
                    </a:p>
                    <a:p>
                      <a:r>
                        <a:rPr lang="ru-RU" dirty="0"/>
                        <a:t>показателей США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 промышленности – 50%</a:t>
                      </a:r>
                    </a:p>
                    <a:p>
                      <a:r>
                        <a:rPr lang="ru-RU" dirty="0"/>
                        <a:t>В с/хозяйстве – 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ПРОАНАЛИЗИРУЙТЕ СТАТИСТИЧЕСКИЕ ДАННЫЕ (ЭКОНОМИЧЕСКИЕ ПОКАЗАТЕЛИ):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329641" cy="421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6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6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65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Доля физического труда в СССР к началу 1980х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Промышленность – 40%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Строительство – 60%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Сельское хоз-во – 75%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r>
                        <a:rPr lang="ru-RU" b="1" dirty="0"/>
                        <a:t>Увеличение импорта продовольствия в СССР в 1985 г (ср. с 1970 г)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Мясо в 5, 2 раза</a:t>
                      </a:r>
                    </a:p>
                    <a:p>
                      <a:r>
                        <a:rPr lang="ru-RU" dirty="0"/>
                        <a:t>Рыба в 12,4 раза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Масло</a:t>
                      </a:r>
                      <a:r>
                        <a:rPr lang="ru-RU" baseline="0" dirty="0"/>
                        <a:t> - р</a:t>
                      </a:r>
                      <a:r>
                        <a:rPr lang="ru-RU" dirty="0"/>
                        <a:t>астительное</a:t>
                      </a:r>
                      <a:r>
                        <a:rPr lang="ru-RU" baseline="0" dirty="0"/>
                        <a:t> в 12, 8 раз, сливочное – в 183, 2 раза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Зерно в 13, 8 раза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r>
                        <a:rPr lang="ru-RU" b="1" dirty="0"/>
                        <a:t>Доля фонда зарплаты в национальном доходе (на 1985 г)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СССР – 36,5%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США – 64,0%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Швейцария</a:t>
                      </a:r>
                      <a:r>
                        <a:rPr lang="ru-RU" baseline="0"/>
                        <a:t> – 80,0%</a:t>
                      </a:r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ПРОАНАЛИЗИРУЙТЕ СТАТИСТИЧЕСКИЕ ДАННЫЕ (ЭКОНОМИЧЕСКИЕ ПОКАЗАТЕЛИ):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385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Прошло военную службу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620 тыс. чел. военнослужащих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Общие потери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14 453 чел.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Пропало без вести (попало в плен)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417 чел.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Один день войны 40-й армии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6,0–6,5 млн. рублей</a:t>
                      </a:r>
                      <a:endParaRPr lang="ru-RU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 учетом снабжения афганской армии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10–11 млн. рублей</a:t>
                      </a:r>
                      <a:endParaRPr lang="ru-RU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Всего</a:t>
                      </a:r>
                      <a:r>
                        <a:rPr lang="ru-RU" baseline="0" dirty="0"/>
                        <a:t> (содержание ограниченного контингента войск, снабжение афганской армии, оказание безвозмездной гуманитарной помощи)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 8 до 36 млрд. рублей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ПРОАНАЛИЗИРУЙТЕ СТАТИСТИЧЕСКИЕ ДАННЫЕ </a:t>
            </a:r>
            <a:br>
              <a:rPr lang="ru-RU" sz="2000" dirty="0"/>
            </a:br>
            <a:r>
              <a:rPr lang="ru-RU" sz="2000" dirty="0"/>
              <a:t>(война в Афганистане декабрь 1979-февраль 1989 </a:t>
            </a:r>
            <a:r>
              <a:rPr lang="ru-RU" sz="2000" dirty="0" err="1"/>
              <a:t>гг</a:t>
            </a:r>
            <a:r>
              <a:rPr lang="ru-RU" sz="2000" dirty="0"/>
              <a:t>):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1415"/>
          <a:ext cx="9144001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0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0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5817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СФЕРЫ ОБЩЕСТВЕН</a:t>
                      </a:r>
                    </a:p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НОЙ ЖИЗНИ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ЯВЛЕНИЯ (ПРОЦЕССЫ)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2555">
                <a:tc>
                  <a:txBody>
                    <a:bodyPr/>
                    <a:lstStyle/>
                    <a:p>
                      <a:r>
                        <a:rPr lang="ru-RU" sz="1600" dirty="0"/>
                        <a:t>ЭКОНОМИЧЕС</a:t>
                      </a:r>
                    </a:p>
                    <a:p>
                      <a:r>
                        <a:rPr lang="ru-RU" sz="1600" dirty="0"/>
                        <a:t>КАЯ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dirty="0"/>
                        <a:t>ПАДЕНИЕ ТЕМПОВ ЭКОНОМИЧЕСКОГО РОСТА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dirty="0"/>
                        <a:t>КРИЗИС</a:t>
                      </a:r>
                      <a:r>
                        <a:rPr lang="ru-RU" sz="1600" baseline="0" dirty="0"/>
                        <a:t> КОМАНДНО-АДМИНИСТРАТИВНОЙ СИСТЕМЫ УПРАВЛЕНИЯ ХОЗЯЙСТВОМ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ПРИПИСКИ,ТЕНЕВАЯ ЭКОНОМИКА, ХИЩЕНИЯ, РОСТ ЧИСЛЕННОСТИ БЮРОКРАТИЧЕСКОГО АППАРАТА, </a:t>
                      </a:r>
                      <a:r>
                        <a:rPr lang="ru-RU" sz="1600" baseline="0" dirty="0"/>
                        <a:t>НЕХВАТКА ПРОДОВОЛЬСТВИЯ, КАРТОЧКИ, НЕДОСТАТОЧНОЕ ВНЕДРЕНИЕ НАУЧНО-ТЕХНИЧЕСКИХ ОТКРЫТИЙ В ПРОИЗВОДСТВО, НИЗКАЯ АВТОМАТИЗАЦИЯ ПРОИЗВОДСТВА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8700">
                <a:tc>
                  <a:txBody>
                    <a:bodyPr/>
                    <a:lstStyle/>
                    <a:p>
                      <a:r>
                        <a:rPr lang="ru-RU" sz="1600" dirty="0"/>
                        <a:t>ПОЛИТИЧЕС</a:t>
                      </a:r>
                    </a:p>
                    <a:p>
                      <a:r>
                        <a:rPr lang="ru-RU" sz="1600" dirty="0"/>
                        <a:t>КАЯ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1.УСИЛЕНИЕ БЮРОКРАТИЗАЦИИ ГОСАППАРАТА</a:t>
                      </a:r>
                    </a:p>
                    <a:p>
                      <a:r>
                        <a:rPr lang="ru-RU" sz="1600" dirty="0"/>
                        <a:t>2.</a:t>
                      </a:r>
                      <a:r>
                        <a:rPr lang="ru-RU" sz="1600" baseline="0" dirty="0"/>
                        <a:t> КРИЗИС СОВЕТСКОЙ МОДЕЛИ ПОЛИТИЧЕСКОЙ СИСТЕМЫ</a:t>
                      </a:r>
                    </a:p>
                    <a:p>
                      <a:r>
                        <a:rPr lang="ru-RU" sz="1600" baseline="0" dirty="0"/>
                        <a:t>3. КРИЗИС МЕЖНАЦИОНАЛЬНЫХ ОТНОШЕНИЙ</a:t>
                      </a:r>
                    </a:p>
                    <a:p>
                      <a:r>
                        <a:rPr lang="ru-RU" sz="1600" baseline="0" dirty="0"/>
                        <a:t>4.НЕСПОСОБНОСТЬ ПАРТАППАРАТА К РЕАЛЬНОМУ КОНТРОЛЮ СИТУАЦИИ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ПОДАВЛЕНИЕ</a:t>
                      </a:r>
                      <a:r>
                        <a:rPr lang="ru-RU" sz="1600" baseline="0" dirty="0"/>
                        <a:t> ИНАКОМЫ-</a:t>
                      </a:r>
                    </a:p>
                    <a:p>
                      <a:r>
                        <a:rPr lang="ru-RU" sz="1600" baseline="0" dirty="0"/>
                        <a:t>СЛИЯ, ВЫДВОРЕНИЕ ИЗ СТРАНЫ, </a:t>
                      </a:r>
                      <a:r>
                        <a:rPr lang="ru-RU" sz="1600" dirty="0"/>
                        <a:t>ПРОБУЖДЕНИЕ НАЦИОНАЛЬНОГО САМОСОЗНАНИЯ НАРОДОВ СССР (ПРИБАЛТИКА, КАВКАЗ, УКРАИНА), ЗАСТОЙ В ПАРТИЙНО- ГОСУДАРСТВЕННОЙ СТРУКТУРЕ, ГЕРОНТОКРАТИЯ, КЛАНОВОСТЬ, «МАФИЯ» (ДЕЛО МЕДУНОВА,</a:t>
                      </a:r>
                      <a:r>
                        <a:rPr lang="ru-RU" sz="1600" baseline="0" dirty="0"/>
                        <a:t> РАШИДОВА, ЧУРБАНОВА)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7" y="142852"/>
          <a:ext cx="9001188" cy="661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7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1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71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5534"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</a:rPr>
                        <a:t>СОЦИАЛЬНАЯ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</a:rPr>
                        <a:t>1.ОТСУТСТВИЕ СОЦИАЛЬНОЙ СПРАВЕДЛИВОСТИ И СОЦИАЛЬНОГО РАВЕНСТВА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</a:rPr>
                        <a:t>ВЗЯТОЧНИЧЕСТВО, КОРРУПЦИЯ, ВОРОВСТВО И ПЬЯНСТВО НА ПРЕДПРИЯТИЯХ,</a:t>
                      </a:r>
                    </a:p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</a:rPr>
                        <a:t>СПЕЦРАСПРЕДЕЛЕНИЕ, ПАЙКИ,  «ДОСТАТЬ ПО ЗНАКОМСТВУ»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2265">
                <a:tc>
                  <a:txBody>
                    <a:bodyPr/>
                    <a:lstStyle/>
                    <a:p>
                      <a:r>
                        <a:rPr lang="ru-RU" sz="1600" dirty="0"/>
                        <a:t>ДУХОВНАЯ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dirty="0"/>
                        <a:t>ПРОТИВОСТОЯНИЕ ОФИЦИАЛЬНОЙ И ДЕМОКРАТИЧЕСКОЙ КУЛЬТУРЫ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1600" dirty="0"/>
                        <a:t>2. ДОГМАТИЗМ В ИДЕЙНОЙ СФЕРЕ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1600" dirty="0"/>
                        <a:t>3. ИДЕЙНАЯ РЕАБИЛИТАЦИЯ СТАЛИНИЗМА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МАССОВЫЙ СКЕПТИЦИЗМ, АПАТИЯ, ЦИНИЗМ</a:t>
                      </a:r>
                      <a:r>
                        <a:rPr lang="ru-RU" sz="1600"/>
                        <a:t>, «САМИЗДАТ», «ТАМИЗДАТ», </a:t>
                      </a:r>
                      <a:r>
                        <a:rPr lang="ru-RU" sz="1600" dirty="0"/>
                        <a:t>ПРОТИВОСТОЯНИЕ ОФИЦИАЛЬНОЙ И «НАРОДНОЙ» КУЛЬТУРЫ, «МАГНИТОФОННАЯ РЕВОЛЮЦИЯ»,РАЗОЧАРОВАНИЕ В ИДЕАЛАХ СОЦИАЛИЗМА, АНЕКДОТЫ, ВОЗВЕЛИЧИВАНИЕ НОВОГО ВОЖДЯ (БРЕЖНЕВА)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948">
                <a:tc>
                  <a:txBody>
                    <a:bodyPr/>
                    <a:lstStyle/>
                    <a:p>
                      <a:r>
                        <a:rPr lang="ru-RU" sz="1600" dirty="0"/>
                        <a:t>ВНЕШНЯЯ ПОЛИТИКА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1.ПРОВАЛ ПОЛИТИКИ РАЗРЯДКИ</a:t>
                      </a:r>
                    </a:p>
                    <a:p>
                      <a:r>
                        <a:rPr lang="ru-RU" sz="1600" dirty="0"/>
                        <a:t>2.ПРОДОЛЖЕНИЕ ПОДДЕРЖКИ СОЦИАЛИСТИЧЕСКИХ РЕЖИМОВ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«ДОКТРИНА БРЕЖНЕВА», ВОЙНА В АФГАНИСТАНЕ, НЕРАТИФИЦИРОВАН ОСВ-2, «СССР-ИМПЕРИЯ ЗЛА» (РЕЙГАН), НОВЫЙ ВИТОК ГОНКИ ВООРУЖЕНИЙ, РАЗМЕЩЕНИЕ РАКЕТ СРЕДНЕЙ ДАЛЬНОСТИ В ЕВРОПЕ (СС-20, «ПЕРШИНГ», «КРУЗ»), 1983-СОИ, СБИТ</a:t>
                      </a:r>
                      <a:r>
                        <a:rPr lang="ru-RU" sz="1600" baseline="0" dirty="0"/>
                        <a:t> ЮЖНОКОРЕЙСКИЙ «БОИНГ», 1981- «СОЛИДАРНОСТЬ» В ПНР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376</TotalTime>
  <Words>848</Words>
  <Application>Microsoft Office PowerPoint</Application>
  <PresentationFormat>Экран (4:3)</PresentationFormat>
  <Paragraphs>137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Lucida Sans Unicode</vt:lpstr>
      <vt:lpstr>Verdana</vt:lpstr>
      <vt:lpstr>Wingdings 2</vt:lpstr>
      <vt:lpstr>Wingdings 3</vt:lpstr>
      <vt:lpstr>Открытая</vt:lpstr>
      <vt:lpstr>ТЕМА УРОКА: УГЛУБЛЕНИЕ КРИЗИСНЫХ ЯВЛЕНИЙ В СССР К НАЧАЛУ 1980-х гг. </vt:lpstr>
      <vt:lpstr>ОСНОВНЫЕ ВОПРОСЫ:</vt:lpstr>
      <vt:lpstr>Были ли противоречия (недостатки, проблемы) в развитии советского  общества и государства к концу 1970-х годов?</vt:lpstr>
      <vt:lpstr>ПРОАНАЛИЗИРУЙТЕ СТАТИСТИЧЕСКИЕ ДАННЫЕ (ЭКОНОМИЧЕСКИЕ ПОКАЗАТЕЛИ):</vt:lpstr>
      <vt:lpstr>ПРОАНАЛИЗИРУЙТЕ СТАТИСТИЧЕСКИЕ ДАННЫЕ (ЭКОНОМИЧЕСКИЕ ПОКАЗАТЕЛИ):</vt:lpstr>
      <vt:lpstr>ПРОАНАЛИЗИРУЙТЕ СТАТИСТИЧЕСКИЕ ДАННЫЕ (ЭКОНОМИЧЕСКИЕ ПОКАЗАТЕЛИ):</vt:lpstr>
      <vt:lpstr>ПРОАНАЛИЗИРУЙТЕ СТАТИСТИЧЕСКИЕ ДАННЫЕ  (война в Афганистане декабрь 1979-февраль 1989 гг):</vt:lpstr>
      <vt:lpstr>Презентация PowerPoint</vt:lpstr>
      <vt:lpstr>Презентация PowerPoint</vt:lpstr>
      <vt:lpstr>Задание  Запишите один любой тезис (обобщенное оценочное суждение), содержащий информацию о различиях во</vt:lpstr>
      <vt:lpstr>Ответы на тесты (блок № 18):</vt:lpstr>
      <vt:lpstr>ВОПРОСЫ НА ОБОБЩЕНИЕ ТЕМЫ: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Елена</cp:lastModifiedBy>
  <cp:revision>46</cp:revision>
  <dcterms:created xsi:type="dcterms:W3CDTF">2017-03-10T09:31:23Z</dcterms:created>
  <dcterms:modified xsi:type="dcterms:W3CDTF">2025-02-20T14:37:40Z</dcterms:modified>
</cp:coreProperties>
</file>