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85" r:id="rId4"/>
    <p:sldId id="256" r:id="rId5"/>
    <p:sldId id="263" r:id="rId6"/>
    <p:sldId id="265" r:id="rId7"/>
    <p:sldId id="266" r:id="rId8"/>
    <p:sldId id="267" r:id="rId9"/>
    <p:sldId id="268" r:id="rId10"/>
    <p:sldId id="269" r:id="rId11"/>
    <p:sldId id="274" r:id="rId12"/>
    <p:sldId id="271" r:id="rId13"/>
    <p:sldId id="273" r:id="rId14"/>
    <p:sldId id="280" r:id="rId15"/>
    <p:sldId id="279" r:id="rId16"/>
    <p:sldId id="278" r:id="rId17"/>
    <p:sldId id="277" r:id="rId18"/>
    <p:sldId id="276" r:id="rId19"/>
    <p:sldId id="275" r:id="rId20"/>
    <p:sldId id="282" r:id="rId21"/>
    <p:sldId id="281" r:id="rId22"/>
    <p:sldId id="288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1" d="100"/>
          <a:sy n="41" d="100"/>
        </p:scale>
        <p:origin x="-135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2C261-CA66-456A-AB74-D23FB51E6B4B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B6ADD-B89F-438F-B689-2ED381FE52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арина\Desktop\2392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404664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err="1" smtClean="0">
                <a:solidFill>
                  <a:srgbClr val="C00000"/>
                </a:solidFill>
                <a:latin typeface="Monotype Corsiva" pitchFamily="66" charset="0"/>
              </a:rPr>
              <a:t>Восточно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 – Европейская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( Русская) равнина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Picture 10" descr="https://makddu.ru/wp-content/uploads/gifki-kartinki-s-rastushey-travoy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44114"/>
            <a:ext cx="2843808" cy="1613886"/>
          </a:xfrm>
          <a:prstGeom prst="rect">
            <a:avLst/>
          </a:prstGeom>
          <a:noFill/>
        </p:spPr>
      </p:pic>
      <p:pic>
        <p:nvPicPr>
          <p:cNvPr id="7" name="Picture 10" descr="https://makddu.ru/wp-content/uploads/gifki-kartinki-s-rastushey-travoy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5244114"/>
            <a:ext cx="2843808" cy="1613886"/>
          </a:xfrm>
          <a:prstGeom prst="rect">
            <a:avLst/>
          </a:prstGeom>
          <a:noFill/>
        </p:spPr>
      </p:pic>
      <p:pic>
        <p:nvPicPr>
          <p:cNvPr id="8" name="Picture 10" descr="https://makddu.ru/wp-content/uploads/gifki-kartinki-s-rastushey-travoy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244114"/>
            <a:ext cx="2843808" cy="1613886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771800" y="2400563"/>
            <a:ext cx="590465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Садирмекова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Марина Александровна,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учитель географии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Протасовской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СОШ» - филиала МБОУ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Полевская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СОШ»,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Немецкого национального района,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Алтайского края;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марина\Desktop\img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0"/>
            <a:ext cx="3816424" cy="1196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Задание 6.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Минеральные ресурсы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788024" y="0"/>
            <a:ext cx="1512168" cy="100811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012160" y="2060848"/>
            <a:ext cx="1224136" cy="7920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8024" y="5517232"/>
            <a:ext cx="720080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004048" y="4581128"/>
            <a:ext cx="720080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051720" y="3717032"/>
            <a:ext cx="648072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411760" y="5013176"/>
            <a:ext cx="648072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876256" y="1556792"/>
            <a:ext cx="720080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059832" y="3284984"/>
            <a:ext cx="720080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275856" y="5013176"/>
            <a:ext cx="936104" cy="86409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915816" y="1556792"/>
            <a:ext cx="720080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923928" y="1844824"/>
            <a:ext cx="2088232" cy="122413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851920" y="1916832"/>
            <a:ext cx="720080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275856" y="3717032"/>
            <a:ext cx="720080" cy="7200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марина\Desktop\smooth-elegant-blue-silk-or-satin-texture-can-use-as-abstract-background_55716-12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марина\Desktop\slide_3.jpg"/>
          <p:cNvPicPr>
            <a:picLocks noChangeAspect="1" noChangeArrowheads="1"/>
          </p:cNvPicPr>
          <p:nvPr/>
        </p:nvPicPr>
        <p:blipFill>
          <a:blip r:embed="rId3" cstate="print"/>
          <a:srcRect l="1717" t="25673" b="17450"/>
          <a:stretch>
            <a:fillRect/>
          </a:stretch>
        </p:blipFill>
        <p:spPr bwMode="auto">
          <a:xfrm>
            <a:off x="0" y="1124744"/>
            <a:ext cx="9144000" cy="5040560"/>
          </a:xfrm>
          <a:prstGeom prst="rect">
            <a:avLst/>
          </a:prstGeom>
          <a:noFill/>
        </p:spPr>
      </p:pic>
      <p:pic>
        <p:nvPicPr>
          <p:cNvPr id="6" name="Picture 2" descr="C:\Users\марина\Desktop\img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556792"/>
            <a:ext cx="5174702" cy="432048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539552" y="332656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Задание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 7.</a:t>
            </a:r>
            <a:r>
              <a:rPr lang="ru-RU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География народных промыслов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марина\Desktop\smooth-elegant-blue-silk-or-satin-texture-can-use-as-abstract-background_55716-12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марина\Desktop\183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-1607" y="908720"/>
            <a:ext cx="9145607" cy="52565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260648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Задание 8.</a:t>
            </a:r>
            <a:r>
              <a:rPr lang="ru-RU" sz="2800" dirty="0" smtClean="0"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ООПТ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 rot="2004608">
            <a:off x="555427" y="1160755"/>
            <a:ext cx="2443599" cy="383427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арина\Desktop\pejzaz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671392" y="508031"/>
            <a:ext cx="54726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Оценка природных ресурсов ПТК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Восточно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 Европейская (Русская) равнина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марина\Desktop\smooth-elegant-blue-silk-or-satin-texture-can-use-as-abstract-background_55716-12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Оценка природных ресурсов ПТК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Восточно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 Европейская (Русская) равнина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836713"/>
          <a:ext cx="8496942" cy="5631133"/>
        </p:xfrm>
        <a:graphic>
          <a:graphicData uri="http://schemas.openxmlformats.org/drawingml/2006/table">
            <a:tbl>
              <a:tblPr/>
              <a:tblGrid>
                <a:gridCol w="1872208"/>
                <a:gridCol w="1224136"/>
                <a:gridCol w="1584176"/>
                <a:gridCol w="1800200"/>
                <a:gridCol w="2016222"/>
              </a:tblGrid>
              <a:tr h="31480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Ресурсы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Проблема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Оценка ресурсов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8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Исчерпаемые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/ Неисчерпаемые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И /Н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Возобновляемые /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Невозобновляемые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В\Н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Рациональное природопользование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/пути решения проблемы/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Минеральные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Почвенные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Лесные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Рекреационные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1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                                                   КОЛИЧЕСВО </a:t>
                      </a:r>
                      <a:r>
                        <a:rPr lang="ru-RU" sz="1400" i="1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правильных ответов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92">
                <a:tc gridSpan="5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КРИТЕРИИ: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марина\Desktop\smooth-elegant-blue-silk-or-satin-texture-can-use-as-abstract-background_55716-12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Оценка природных ресурсов ПТК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Восточно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 Европейская (Русская) равнина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836713"/>
          <a:ext cx="8496942" cy="5631133"/>
        </p:xfrm>
        <a:graphic>
          <a:graphicData uri="http://schemas.openxmlformats.org/drawingml/2006/table">
            <a:tbl>
              <a:tblPr/>
              <a:tblGrid>
                <a:gridCol w="1872208"/>
                <a:gridCol w="1224136"/>
                <a:gridCol w="1584176"/>
                <a:gridCol w="1800200"/>
                <a:gridCol w="2016222"/>
              </a:tblGrid>
              <a:tr h="31480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Ресурсы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Проблема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Оценка ресурсов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8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Исчерпаемые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/ Неисчерпаемые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И /Н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Возобновляемые /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Невозобновляемые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В\Н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Рациональное природопользование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/пути решения проблемы/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загрязнение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Минеральные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Почвенные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Лесные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Рекреационные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слабое освоение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1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                                                   КОЛИЧЕСВО </a:t>
                      </a:r>
                      <a:r>
                        <a:rPr lang="ru-RU" sz="1400" i="1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правильных ответов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92">
                <a:tc gridSpan="5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КРИТЕРИИ: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марина\Desktop\smooth-elegant-blue-silk-or-satin-texture-can-use-as-abstract-background_55716-12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Оценка природных ресурсов ПТК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Восточно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 Европейская (Русская) равнина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836713"/>
          <a:ext cx="8496942" cy="5631133"/>
        </p:xfrm>
        <a:graphic>
          <a:graphicData uri="http://schemas.openxmlformats.org/drawingml/2006/table">
            <a:tbl>
              <a:tblPr/>
              <a:tblGrid>
                <a:gridCol w="1872208"/>
                <a:gridCol w="1224136"/>
                <a:gridCol w="1584176"/>
                <a:gridCol w="1800200"/>
                <a:gridCol w="2016222"/>
              </a:tblGrid>
              <a:tr h="31480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Ресурсы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Проблема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Оценка ресурсов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8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Исчерпаемые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/ Неисчерпаемые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И /Н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Возобновляемые /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Невозобновляемые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В\Н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Рациональное природопользование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/пути решения проблемы/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загрязнение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Минеральные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Почвенные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Лесные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Рекреационные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слабое освоение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1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                                                   КОЛИЧЕСВО </a:t>
                      </a:r>
                      <a:r>
                        <a:rPr lang="ru-RU" sz="1400" i="1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правильных ответов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92">
                <a:tc gridSpan="5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КРИТЕРИИ: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марина\Desktop\smooth-elegant-blue-silk-or-satin-texture-can-use-as-abstract-background_55716-12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Оценка природных ресурсов ПТК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Восточно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 Европейская (Русская) равнина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836713"/>
          <a:ext cx="8496942" cy="5645885"/>
        </p:xfrm>
        <a:graphic>
          <a:graphicData uri="http://schemas.openxmlformats.org/drawingml/2006/table">
            <a:tbl>
              <a:tblPr/>
              <a:tblGrid>
                <a:gridCol w="1872208"/>
                <a:gridCol w="1224136"/>
                <a:gridCol w="1584176"/>
                <a:gridCol w="1800200"/>
                <a:gridCol w="2016222"/>
              </a:tblGrid>
              <a:tr h="31480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Ресурсы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Проблема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Оценка ресурсов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8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Исчерпаемые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/ Неисчерпаемые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И /Н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Возобновляемые /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Невозобновляемые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В\Н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Рациональное природопользование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/пути решения проблемы/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загрязнение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Минеральные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Почвенные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Лесные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Рекреационные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слабое освоение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1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                                                   КОЛИЧЕСВО </a:t>
                      </a:r>
                      <a:r>
                        <a:rPr lang="ru-RU" sz="1400" i="1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правильных ответов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92">
                <a:tc gridSpan="5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КРИТЕРИИ: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kern="12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«5» - 10-9;</a:t>
                      </a:r>
                      <a:r>
                        <a:rPr lang="ru-RU" sz="3200" kern="1200" baseline="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«4» - 8-7; </a:t>
                      </a:r>
                      <a:r>
                        <a:rPr lang="ru-RU" sz="32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«3» - 6-5;</a:t>
                      </a:r>
                      <a:endParaRPr lang="ru-RU" sz="24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марина\Desktop\smooth-elegant-blue-silk-or-satin-texture-can-use-as-abstract-background_55716-123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Оценка природных ресурсов ПТК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Восточно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 Европейская (Русская) равнина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836713"/>
          <a:ext cx="8496942" cy="5645885"/>
        </p:xfrm>
        <a:graphic>
          <a:graphicData uri="http://schemas.openxmlformats.org/drawingml/2006/table">
            <a:tbl>
              <a:tblPr/>
              <a:tblGrid>
                <a:gridCol w="1872208"/>
                <a:gridCol w="1224136"/>
                <a:gridCol w="1584176"/>
                <a:gridCol w="1800200"/>
                <a:gridCol w="2016222"/>
              </a:tblGrid>
              <a:tr h="31480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Ресурсы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Проблема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Оценка ресурсов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8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Исчерпаемые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/ Неисчерпаемые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И /Н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Возобновляемые /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Невозобновляемые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В\Н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Рациональное природопользование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/пути решения проблемы/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загрязнение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очищение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Минеральные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рекультивация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Почвенные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рекультивация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Лесные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истощение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лесонасаждение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Рекреационные ресурсы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слабое освоение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развитие</a:t>
                      </a:r>
                      <a:endParaRPr lang="ru-RU" sz="1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1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                                                   КОЛИЧЕСВО </a:t>
                      </a:r>
                      <a:r>
                        <a:rPr lang="ru-RU" sz="1400" i="1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правильных ответов</a:t>
                      </a: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292">
                <a:tc gridSpan="5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КРИТЕРИИ: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kern="12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«5» - 10-9;</a:t>
                      </a:r>
                      <a:r>
                        <a:rPr lang="ru-RU" sz="3200" kern="1200" baseline="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200" kern="12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«4» - 8-7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; </a:t>
                      </a:r>
                      <a:r>
                        <a:rPr lang="ru-RU" sz="32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«3» - 6-5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;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арина\Desktop\Vc-yDbBrvB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3203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Arial Black" pitchFamily="34" charset="0"/>
              </a:rPr>
              <a:t>ИТОГ</a:t>
            </a:r>
            <a:endParaRPr lang="ru-RU" sz="5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31840" y="332656"/>
            <a:ext cx="5760640" cy="374441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563888" y="548680"/>
            <a:ext cx="482453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rgbClr val="C00000"/>
                </a:solidFill>
                <a:latin typeface="Arial Black" pitchFamily="34" charset="0"/>
              </a:rPr>
              <a:t>Итоговая оценка по   критериям:</a:t>
            </a:r>
          </a:p>
          <a:p>
            <a:endParaRPr lang="ru-RU" sz="2800" dirty="0" smtClean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«5» - 15 и более</a:t>
            </a:r>
          </a:p>
          <a:p>
            <a:r>
              <a:rPr lang="ru-RU" sz="2800" dirty="0" smtClean="0">
                <a:latin typeface="Arial Black" pitchFamily="34" charset="0"/>
              </a:rPr>
              <a:t>«4» - 12 - 14</a:t>
            </a:r>
          </a:p>
          <a:p>
            <a:r>
              <a:rPr lang="ru-RU" sz="2800" dirty="0" smtClean="0">
                <a:latin typeface="Arial Black" pitchFamily="34" charset="0"/>
              </a:rPr>
              <a:t>«3» - 8 – 11</a:t>
            </a:r>
          </a:p>
          <a:p>
            <a:r>
              <a:rPr lang="ru-RU" sz="2800" dirty="0" smtClean="0">
                <a:latin typeface="Arial Black" pitchFamily="34" charset="0"/>
              </a:rPr>
              <a:t>«2» - менее 8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Users\марина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арина\Desktop\2928f3389c54e08e75fb41d99a6b1083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940152" y="497578"/>
            <a:ext cx="2843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u="sng" dirty="0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Домашнее задание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Составить туристический маршрут с рекомендациями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395536" y="363434"/>
            <a:ext cx="5688632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Объекты для выбора: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Заповедник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Волжско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- Камский»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Национальный парк « Валдайский»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Карелия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 Москва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г.Санкт – Петербург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р.Волга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г.Великий Новгород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г.Великий Устюг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г.Владимир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г.Ярославль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г.Казань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г.Великий Новгород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оз.Ладожское и Онежское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оз.Псковское и Чудское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Кольский п-ов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арина\Desktop\23091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0" descr="https://makddu.ru/wp-content/uploads/gifki-kartinki-s-rastushey-travoy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3810000" cy="2996952"/>
          </a:xfrm>
          <a:prstGeom prst="rect">
            <a:avLst/>
          </a:prstGeom>
          <a:noFill/>
        </p:spPr>
      </p:pic>
      <p:pic>
        <p:nvPicPr>
          <p:cNvPr id="6" name="Picture 10" descr="https://makddu.ru/wp-content/uploads/gifki-kartinki-s-rastushey-travoy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861048"/>
            <a:ext cx="3810000" cy="2996952"/>
          </a:xfrm>
          <a:prstGeom prst="rect">
            <a:avLst/>
          </a:prstGeom>
          <a:noFill/>
        </p:spPr>
      </p:pic>
      <p:pic>
        <p:nvPicPr>
          <p:cNvPr id="7" name="Picture 10" descr="https://makddu.ru/wp-content/uploads/gifki-kartinki-s-rastushey-travoy-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861048"/>
            <a:ext cx="3810000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3200" dirty="0" err="1" smtClean="0">
                <a:latin typeface="Arial Black" pitchFamily="34" charset="0"/>
              </a:rPr>
              <a:t>Фотоотчет</a:t>
            </a:r>
            <a:r>
              <a:rPr lang="ru-RU" sz="3200" dirty="0" smtClean="0">
                <a:latin typeface="Arial Black" pitchFamily="34" charset="0"/>
              </a:rPr>
              <a:t> 1</a:t>
            </a:r>
            <a:br>
              <a:rPr lang="ru-RU" sz="3200" dirty="0" smtClean="0">
                <a:latin typeface="Arial Black" pitchFamily="34" charset="0"/>
              </a:rPr>
            </a:br>
            <a:r>
              <a:rPr lang="ru-RU" sz="2700" dirty="0" smtClean="0">
                <a:latin typeface="Arial Black" pitchFamily="34" charset="0"/>
              </a:rPr>
              <a:t>Распределение классного пространства на учебные зоны  для урока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4" name="Picture 3" descr="C:\Users\марина\Desktop\Новая папка\20220125_090758.jpg"/>
          <p:cNvPicPr>
            <a:picLocks noChangeAspect="1" noChangeArrowheads="1"/>
          </p:cNvPicPr>
          <p:nvPr/>
        </p:nvPicPr>
        <p:blipFill>
          <a:blip r:embed="rId2" cstate="print"/>
          <a:srcRect b="29018"/>
          <a:stretch>
            <a:fillRect/>
          </a:stretch>
        </p:blipFill>
        <p:spPr bwMode="auto">
          <a:xfrm>
            <a:off x="467544" y="1628800"/>
            <a:ext cx="3110980" cy="1872208"/>
          </a:xfrm>
          <a:prstGeom prst="bevel">
            <a:avLst/>
          </a:prstGeom>
          <a:noFill/>
        </p:spPr>
      </p:pic>
      <p:pic>
        <p:nvPicPr>
          <p:cNvPr id="5" name="Picture 4" descr="C:\Users\марина\Desktop\Новая папка\20220125_090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5" y="3717032"/>
            <a:ext cx="2304257" cy="1368152"/>
          </a:xfrm>
          <a:prstGeom prst="bevel">
            <a:avLst/>
          </a:prstGeom>
          <a:noFill/>
        </p:spPr>
      </p:pic>
      <p:pic>
        <p:nvPicPr>
          <p:cNvPr id="6" name="Picture 6" descr="C:\Users\марина\Desktop\Новая папка\20220125_091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628800"/>
            <a:ext cx="2880320" cy="1872208"/>
          </a:xfrm>
          <a:prstGeom prst="bevel">
            <a:avLst/>
          </a:prstGeom>
          <a:noFill/>
        </p:spPr>
      </p:pic>
      <p:pic>
        <p:nvPicPr>
          <p:cNvPr id="7" name="Picture 11" descr="D:\Открытый урок 2022\20220125_090811.jpg"/>
          <p:cNvPicPr>
            <a:picLocks noChangeAspect="1" noChangeArrowheads="1"/>
          </p:cNvPicPr>
          <p:nvPr/>
        </p:nvPicPr>
        <p:blipFill>
          <a:blip r:embed="rId5" cstate="print"/>
          <a:srcRect t="49123"/>
          <a:stretch>
            <a:fillRect/>
          </a:stretch>
        </p:blipFill>
        <p:spPr bwMode="auto">
          <a:xfrm>
            <a:off x="251520" y="5229200"/>
            <a:ext cx="2808312" cy="1224329"/>
          </a:xfrm>
          <a:prstGeom prst="bevel">
            <a:avLst/>
          </a:prstGeom>
          <a:noFill/>
        </p:spPr>
      </p:pic>
      <p:pic>
        <p:nvPicPr>
          <p:cNvPr id="8" name="Picture 5" descr="C:\Users\марина\Desktop\Новая папка\20220125_090943.jpg"/>
          <p:cNvPicPr>
            <a:picLocks noChangeAspect="1" noChangeArrowheads="1"/>
          </p:cNvPicPr>
          <p:nvPr/>
        </p:nvPicPr>
        <p:blipFill>
          <a:blip r:embed="rId6" cstate="print"/>
          <a:srcRect t="14324" b="8849"/>
          <a:stretch>
            <a:fillRect/>
          </a:stretch>
        </p:blipFill>
        <p:spPr bwMode="auto">
          <a:xfrm>
            <a:off x="6300192" y="5157192"/>
            <a:ext cx="2483768" cy="1431157"/>
          </a:xfrm>
          <a:prstGeom prst="bevel">
            <a:avLst/>
          </a:prstGeom>
          <a:noFill/>
        </p:spPr>
      </p:pic>
      <p:pic>
        <p:nvPicPr>
          <p:cNvPr id="9" name="Picture 7" descr="C:\Users\марина\Desktop\Новая папка\20220125_091134.jpg"/>
          <p:cNvPicPr>
            <a:picLocks noChangeAspect="1" noChangeArrowheads="1"/>
          </p:cNvPicPr>
          <p:nvPr/>
        </p:nvPicPr>
        <p:blipFill>
          <a:blip r:embed="rId7" cstate="print"/>
          <a:srcRect r="39423"/>
          <a:stretch>
            <a:fillRect/>
          </a:stretch>
        </p:blipFill>
        <p:spPr bwMode="auto">
          <a:xfrm rot="5400000">
            <a:off x="1223627" y="3248981"/>
            <a:ext cx="1512170" cy="2304257"/>
          </a:xfrm>
          <a:prstGeom prst="bevel">
            <a:avLst/>
          </a:prstGeom>
          <a:noFill/>
        </p:spPr>
      </p:pic>
      <p:pic>
        <p:nvPicPr>
          <p:cNvPr id="10" name="Picture 2" descr="D:\Открытый урок 2022\20220125_09083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4484432"/>
            <a:ext cx="2664296" cy="1968904"/>
          </a:xfrm>
          <a:prstGeom prst="bevel">
            <a:avLst/>
          </a:prstGeom>
          <a:noFill/>
        </p:spPr>
      </p:pic>
      <p:pic>
        <p:nvPicPr>
          <p:cNvPr id="11" name="Picture 8" descr="D:\Открытый урок 2022\20220125_09105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3371867" y="1964838"/>
            <a:ext cx="2688298" cy="2016224"/>
          </a:xfrm>
          <a:prstGeom prst="bevel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Фотоотчет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2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Урок</a:t>
            </a:r>
            <a:r>
              <a:rPr kumimoji="0" lang="ru-RU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географии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5" name="Picture 2" descr="C:\Users\марина\Desktop\Новая папка\IMG-20220901-WA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60649"/>
            <a:ext cx="2204629" cy="2316000"/>
          </a:xfrm>
          <a:prstGeom prst="bevel">
            <a:avLst/>
          </a:prstGeom>
          <a:noFill/>
        </p:spPr>
      </p:pic>
      <p:pic>
        <p:nvPicPr>
          <p:cNvPr id="6" name="Picture 8" descr="C:\Users\марина\Desktop\Новая папка\IMG-20220125-WA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124744"/>
            <a:ext cx="2880320" cy="1872208"/>
          </a:xfrm>
          <a:prstGeom prst="bevel">
            <a:avLst/>
          </a:prstGeom>
          <a:noFill/>
        </p:spPr>
      </p:pic>
      <p:pic>
        <p:nvPicPr>
          <p:cNvPr id="7" name="Picture 9" descr="C:\Users\марина\Desktop\Новая папка\IMG-20220125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852936"/>
            <a:ext cx="2592288" cy="1944216"/>
          </a:xfrm>
          <a:prstGeom prst="bevel">
            <a:avLst/>
          </a:prstGeom>
          <a:noFill/>
        </p:spPr>
      </p:pic>
      <p:pic>
        <p:nvPicPr>
          <p:cNvPr id="8" name="Picture 10" descr="C:\Users\марина\Desktop\Новая папка\IMG-20220125-WA0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708920"/>
            <a:ext cx="2423592" cy="1817694"/>
          </a:xfrm>
          <a:prstGeom prst="bevel">
            <a:avLst/>
          </a:prstGeom>
          <a:noFill/>
        </p:spPr>
      </p:pic>
      <p:pic>
        <p:nvPicPr>
          <p:cNvPr id="9" name="Picture 7" descr="D:\Открытый урок 2022\IMG-20220125-WA0009.jpg"/>
          <p:cNvPicPr>
            <a:picLocks noChangeAspect="1" noChangeArrowheads="1"/>
          </p:cNvPicPr>
          <p:nvPr/>
        </p:nvPicPr>
        <p:blipFill>
          <a:blip r:embed="rId6" cstate="print"/>
          <a:srcRect l="1340" t="10717" r="11585" b="14264"/>
          <a:stretch>
            <a:fillRect/>
          </a:stretch>
        </p:blipFill>
        <p:spPr bwMode="auto">
          <a:xfrm>
            <a:off x="3131840" y="5085184"/>
            <a:ext cx="2880320" cy="1512168"/>
          </a:xfrm>
          <a:prstGeom prst="bevel">
            <a:avLst/>
          </a:prstGeom>
          <a:noFill/>
        </p:spPr>
      </p:pic>
      <p:pic>
        <p:nvPicPr>
          <p:cNvPr id="10" name="Picture 5" descr="D:\Открытый урок 2022\IMG-20220125-WA0015.jpg"/>
          <p:cNvPicPr>
            <a:picLocks noChangeAspect="1" noChangeArrowheads="1"/>
          </p:cNvPicPr>
          <p:nvPr/>
        </p:nvPicPr>
        <p:blipFill>
          <a:blip r:embed="rId7" cstate="print"/>
          <a:srcRect l="17244"/>
          <a:stretch>
            <a:fillRect/>
          </a:stretch>
        </p:blipFill>
        <p:spPr bwMode="auto">
          <a:xfrm>
            <a:off x="6444208" y="4653136"/>
            <a:ext cx="2376264" cy="1827265"/>
          </a:xfrm>
          <a:prstGeom prst="bevel">
            <a:avLst/>
          </a:prstGeom>
          <a:noFill/>
        </p:spPr>
      </p:pic>
      <p:pic>
        <p:nvPicPr>
          <p:cNvPr id="11" name="Picture 4" descr="D:\Открытый урок 2022\IMG-20220125-WA0016.jpg"/>
          <p:cNvPicPr>
            <a:picLocks noChangeAspect="1" noChangeArrowheads="1"/>
          </p:cNvPicPr>
          <p:nvPr/>
        </p:nvPicPr>
        <p:blipFill>
          <a:blip r:embed="rId8" cstate="print"/>
          <a:srcRect l="11089" t="5184" r="2809" b="583"/>
          <a:stretch>
            <a:fillRect/>
          </a:stretch>
        </p:blipFill>
        <p:spPr bwMode="auto">
          <a:xfrm>
            <a:off x="395536" y="4941168"/>
            <a:ext cx="2448272" cy="1654960"/>
          </a:xfrm>
          <a:prstGeom prst="bevel">
            <a:avLst/>
          </a:prstGeom>
          <a:noFill/>
        </p:spPr>
      </p:pic>
      <p:pic>
        <p:nvPicPr>
          <p:cNvPr id="12" name="Picture 3" descr="D:\Открытый урок 2022\IMG-20220125-WA0020.jpg"/>
          <p:cNvPicPr>
            <a:picLocks noChangeAspect="1" noChangeArrowheads="1"/>
          </p:cNvPicPr>
          <p:nvPr/>
        </p:nvPicPr>
        <p:blipFill>
          <a:blip r:embed="rId9" cstate="print"/>
          <a:srcRect l="5151" t="20603" r="11148"/>
          <a:stretch>
            <a:fillRect/>
          </a:stretch>
        </p:blipFill>
        <p:spPr bwMode="auto">
          <a:xfrm>
            <a:off x="3131840" y="3140968"/>
            <a:ext cx="2880320" cy="1800200"/>
          </a:xfrm>
          <a:prstGeom prst="bevel">
            <a:avLst/>
          </a:prstGeom>
          <a:noFill/>
        </p:spPr>
      </p:pic>
      <p:pic>
        <p:nvPicPr>
          <p:cNvPr id="13" name="Picture 6" descr="D:\Открытый урок 2022\IMG-20220125-WA0014.jpg"/>
          <p:cNvPicPr>
            <a:picLocks noChangeAspect="1" noChangeArrowheads="1"/>
          </p:cNvPicPr>
          <p:nvPr/>
        </p:nvPicPr>
        <p:blipFill>
          <a:blip r:embed="rId10" cstate="print"/>
          <a:srcRect l="7501" r="23112" b="1281"/>
          <a:stretch>
            <a:fillRect/>
          </a:stretch>
        </p:blipFill>
        <p:spPr bwMode="auto">
          <a:xfrm>
            <a:off x="323528" y="260648"/>
            <a:ext cx="2448272" cy="2514442"/>
          </a:xfrm>
          <a:prstGeom prst="bevel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 Black" pitchFamily="34" charset="0"/>
              </a:rPr>
              <a:t>Видеоэкскурсия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sz="4000" dirty="0" smtClean="0">
                <a:latin typeface="Arial Black" pitchFamily="34" charset="0"/>
              </a:rPr>
              <a:t> «Визитная карточка </a:t>
            </a:r>
            <a:r>
              <a:rPr lang="ru-RU" sz="4000" dirty="0" err="1" smtClean="0">
                <a:latin typeface="Arial Black" pitchFamily="34" charset="0"/>
              </a:rPr>
              <a:t>Восточно</a:t>
            </a:r>
            <a:r>
              <a:rPr lang="ru-RU" sz="4000" dirty="0" smtClean="0">
                <a:latin typeface="Arial Black" pitchFamily="34" charset="0"/>
              </a:rPr>
              <a:t> – Европейской ( Русской) равнины»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(видеоролик прилагается)</a:t>
            </a:r>
          </a:p>
          <a:p>
            <a:pPr>
              <a:buNone/>
            </a:pPr>
            <a:r>
              <a:rPr lang="ru-RU" b="1" dirty="0" smtClean="0"/>
              <a:t> Авторы: </a:t>
            </a:r>
            <a:r>
              <a:rPr lang="ru-RU" b="1" dirty="0" err="1" smtClean="0"/>
              <a:t>Гаяне</a:t>
            </a:r>
            <a:r>
              <a:rPr lang="ru-RU" b="1" dirty="0" smtClean="0"/>
              <a:t> Саакян</a:t>
            </a:r>
          </a:p>
          <a:p>
            <a:pPr>
              <a:buNone/>
            </a:pPr>
            <a:r>
              <a:rPr lang="ru-RU" b="1" dirty="0" smtClean="0"/>
              <a:t>                Екатерина </a:t>
            </a:r>
            <a:r>
              <a:rPr lang="ru-RU" b="1" dirty="0" err="1" smtClean="0"/>
              <a:t>Гурулева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арина\Desktop\Vc-yDbBrvB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404664"/>
            <a:ext cx="849694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sng" dirty="0" smtClean="0">
                <a:solidFill>
                  <a:srgbClr val="FFFF00"/>
                </a:solidFill>
                <a:latin typeface="Monotype Corsiva" pitchFamily="66" charset="0"/>
              </a:rPr>
              <a:t>Тема :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400" b="1" dirty="0">
                <a:solidFill>
                  <a:srgbClr val="C00000"/>
                </a:solidFill>
                <a:latin typeface="Monotype Corsiva" pitchFamily="66" charset="0"/>
              </a:rPr>
              <a:t>«Природные ресурсы </a:t>
            </a:r>
            <a:r>
              <a:rPr lang="ru-RU" sz="4400" b="1" dirty="0" err="1">
                <a:solidFill>
                  <a:srgbClr val="C00000"/>
                </a:solidFill>
                <a:latin typeface="Monotype Corsiva" pitchFamily="66" charset="0"/>
              </a:rPr>
              <a:t>Восточно</a:t>
            </a:r>
            <a:r>
              <a:rPr lang="ru-RU" sz="4400" b="1" dirty="0">
                <a:solidFill>
                  <a:srgbClr val="C00000"/>
                </a:solidFill>
                <a:latin typeface="Monotype Corsiva" pitchFamily="66" charset="0"/>
              </a:rPr>
              <a:t> – Европейской  (Русской) равнины. </a:t>
            </a:r>
            <a:endParaRPr lang="ru-RU" sz="4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Проблемы </a:t>
            </a:r>
            <a:r>
              <a:rPr lang="ru-RU" sz="4400" b="1" dirty="0">
                <a:solidFill>
                  <a:srgbClr val="C00000"/>
                </a:solidFill>
                <a:latin typeface="Monotype Corsiva" pitchFamily="66" charset="0"/>
              </a:rPr>
              <a:t>рационального использования»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марина\Desktop\1612806169_152-p-abstraktnii-fon-svetlii-goluboi-dlya-preze-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3968" y="0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2060"/>
                </a:solidFill>
                <a:latin typeface="Arial Black" pitchFamily="34" charset="0"/>
              </a:rPr>
              <a:t>Целеполагание</a:t>
            </a: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692696"/>
          <a:ext cx="5904656" cy="5400596"/>
        </p:xfrm>
        <a:graphic>
          <a:graphicData uri="http://schemas.openxmlformats.org/drawingml/2006/table">
            <a:tbl>
              <a:tblPr/>
              <a:tblGrid>
                <a:gridCol w="2736304"/>
                <a:gridCol w="3168352"/>
              </a:tblGrid>
              <a:tr h="7848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ЦЕЛИ </a:t>
                      </a:r>
                      <a:endParaRPr lang="ru-RU" sz="2000" dirty="0">
                        <a:solidFill>
                          <a:srgbClr val="00206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ЗАДАЧИ</a:t>
                      </a:r>
                      <a:endParaRPr lang="ru-RU" sz="2400" dirty="0">
                        <a:solidFill>
                          <a:srgbClr val="00206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Black" pitchFamily="34" charset="0"/>
                          <a:ea typeface="Calibri"/>
                          <a:cs typeface="Times New Roman"/>
                        </a:rPr>
                        <a:t>ФГП В-Е (Р) равнины как ПТК</a:t>
                      </a:r>
                      <a:endParaRPr lang="ru-RU" sz="18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Arial Black" pitchFamily="34" charset="0"/>
                          <a:ea typeface="Calibri"/>
                          <a:cs typeface="Times New Roman"/>
                        </a:rPr>
                        <a:t>Природно</a:t>
                      </a:r>
                      <a:r>
                        <a:rPr lang="ru-RU" sz="2000" dirty="0">
                          <a:latin typeface="Arial Black" pitchFamily="34" charset="0"/>
                          <a:ea typeface="Calibri"/>
                          <a:cs typeface="Times New Roman"/>
                        </a:rPr>
                        <a:t> – ресурсный потенциал</a:t>
                      </a:r>
                      <a:endParaRPr lang="ru-RU" sz="18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Проблемы ПТК</a:t>
                      </a:r>
                      <a:endParaRPr lang="ru-RU" sz="18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Пути решения проблем </a:t>
                      </a:r>
                      <a:endParaRPr lang="ru-RU" sz="18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Black" pitchFamily="34" charset="0"/>
                          <a:ea typeface="Calibri"/>
                          <a:cs typeface="Times New Roman"/>
                        </a:rPr>
                        <a:t>Перспективы</a:t>
                      </a:r>
                      <a:endParaRPr lang="ru-RU" sz="18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588224" y="162880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Выявить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2420888"/>
            <a:ext cx="2915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Исследовать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321297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Оценить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4005064"/>
            <a:ext cx="313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Прогнозировать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6216" y="479715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Найти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6300192" y="1484784"/>
            <a:ext cx="720080" cy="4608512"/>
          </a:xfrm>
          <a:prstGeom prst="rightBrace">
            <a:avLst/>
          </a:prstGeom>
          <a:ln w="76200">
            <a:solidFill>
              <a:srgbClr val="00206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308304" y="1124744"/>
            <a:ext cx="14401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А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Л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Г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О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Р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И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Т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М  </a:t>
            </a:r>
          </a:p>
          <a:p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У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Р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О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А</a:t>
            </a:r>
          </a:p>
          <a:p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795 -0.0067 L -0.33264 -0.122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49 0.0037 L -0.34635 -0.069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6 -0.0171 L -0.29931 0.32886 " pathEditMode="relative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-0.00647 L -0.32274 -0.01687 " pathEditMode="relative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18 0.01895 L -0.32865 0.2389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марина\Desktop\tmb_14870_7063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марина\Desktop\tmb_14870_7063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</p:spPr>
      </p:pic>
      <p:pic>
        <p:nvPicPr>
          <p:cNvPr id="7" name="Picture 2" descr="C:\Users\марина\Desktop\tmb_14870_7063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322204"/>
            <a:ext cx="914400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Термины и понятия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Ресурсы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Рекультивация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Рациональное  и нерациональное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природопользование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Исчерпаемые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неисчерпаемые ресурсы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Возобновляемые 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невозобновляемые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ресурсы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Заповедники, биосферные заповедники, национальные парки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марина\Desktop\tmb_14870_7063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521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2" descr="C:\Users\марина\Desktop\tmb_14870_7063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</p:spPr>
      </p:pic>
      <p:pic>
        <p:nvPicPr>
          <p:cNvPr id="15" name="Picture 2" descr="C:\Users\марина\Desktop\tmb_14870_7063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4365104"/>
            <a:ext cx="9144000" cy="2492896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3040" y="0"/>
            <a:ext cx="86409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Физико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географическая характеристика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Восточно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Европейской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 Русской) равнины как ПТК с элементами практической работы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51520" y="764704"/>
          <a:ext cx="8568952" cy="4370967"/>
        </p:xfrm>
        <a:graphic>
          <a:graphicData uri="http://schemas.openxmlformats.org/drawingml/2006/table">
            <a:tbl>
              <a:tblPr/>
              <a:tblGrid>
                <a:gridCol w="8568952"/>
              </a:tblGrid>
              <a:tr h="200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Задания для  характеристики ПТК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ЗАДАНИЕ 1. Границы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Восточно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- Европейской (Русской) равнины 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ЗАДАНИЕ 2 .  Географические объекты Восточно – Европейской ( Русской) равнины. Рельеф.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5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ЗАДАНИЕ  3.  Географические объекты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Восточно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– Европейской ( Русской) равнины. Внутренние воды. Водные объекты антропогенного происхождения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ЗАДАНИЕ 4. Климат. Природные зоны. Почвы.  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оэффициент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 увлажнения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ЗАДАНИЕ 5 . Природные зоны. Растительность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ЗАДАНИЕ  6. Минеральные ресурсы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ЗАДАНИЕ 7 . Народные промыслы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ЗАДАНИЕ  8.  Особо охраняемые природные территории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ЗАДАНИЕ 9, 10. Характеристика ПТК </a:t>
                      </a: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Восточно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– Европейская ( Русская) равнина.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марина\Desktop\scale_1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573325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Задание 1. 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Границы </a:t>
            </a:r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Восточно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 – Европейской (Русской) равнины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марина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220072" y="5229200"/>
            <a:ext cx="3600400" cy="13681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Задания 4, 5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563888" y="1268760"/>
            <a:ext cx="1656184" cy="79208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  <a:latin typeface="Arial Black" pitchFamily="34" charset="0"/>
              </a:rPr>
              <a:t>K 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?</a:t>
            </a:r>
            <a:r>
              <a:rPr lang="en-US" sz="2000" dirty="0" smtClean="0">
                <a:solidFill>
                  <a:srgbClr val="C00000"/>
                </a:solidFill>
                <a:latin typeface="Arial Black" pitchFamily="34" charset="0"/>
              </a:rPr>
              <a:t>  1</a:t>
            </a:r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713</Words>
  <Application>Microsoft Office PowerPoint</Application>
  <PresentationFormat>Экран (4:3)</PresentationFormat>
  <Paragraphs>251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Видеоэкскурсия  «Визитная карточка Восточно – Европейской ( Русской) равнины»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Фотоотчет 1 Распределение классного пространства на учебные зоны  для урока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9</cp:revision>
  <dcterms:created xsi:type="dcterms:W3CDTF">2022-01-23T02:07:11Z</dcterms:created>
  <dcterms:modified xsi:type="dcterms:W3CDTF">2023-02-05T06:38:49Z</dcterms:modified>
</cp:coreProperties>
</file>