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62" r:id="rId10"/>
    <p:sldId id="259" r:id="rId11"/>
    <p:sldId id="260" r:id="rId12"/>
    <p:sldId id="261" r:id="rId13"/>
    <p:sldId id="266" r:id="rId14"/>
    <p:sldId id="263" r:id="rId15"/>
    <p:sldId id="267" r:id="rId16"/>
    <p:sldId id="269" r:id="rId17"/>
    <p:sldId id="270" r:id="rId18"/>
    <p:sldId id="271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49370-D152-4B6D-BB56-514F8B7BD611}" type="datetimeFigureOut">
              <a:rPr lang="ru-RU" smtClean="0"/>
              <a:pPr/>
              <a:t>26.06.2021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ommons.wikimedia.org/wiki/File:Ww2_map23_july42_Nov_42.jpg?uselang=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commons.wikimedia.org/wiki/File:Ww2_map25_Dec42_Feb43.jpg?uselang=ru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commons.wikimedia.org/wiki/File:Lawotschkin_La-5_FN.jpg?uselang=ru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commons.wikimedia.org/wiki/File:Bundesarchiv_Bild_183-B23252,_Kaukasus,_Gebirgskanone_im_Schnee.jpg?uselang=r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commons.wikimedia.org/wiki/File:Bundesarchiv_Bild_146-1970-033-04,_Russland,_Kaukasus,_Gebirgsj%C3%A4ger.jpg?uselang=ru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commons.wikimedia.org/wiki/File:Bundesarchiv_Bild_101I-031-2424-08,_Russland,_Kaukasus,_Gebirgsj%C3%A4ger.jpg?uselang=ru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5%D1%80%D0%B2%D0%B0%D1%8F_%D0%A1%D0%BB%D0%BE%D0%B2%D0%B0%D1%86%D0%BA%D0%B0%D1%8F_%D1%80%D0%B5%D1%81%D0%BF%D1%83%D0%B1%D0%BB%D0%B8%D0%BA%D0%B0" TargetMode="External"/><Relationship Id="rId13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openxmlformats.org/officeDocument/2006/relationships/hyperlink" Target="http://commons.wikimedia.org/wiki/File:Flag_of_Bulgaria.svg?uselang=ru" TargetMode="External"/><Relationship Id="rId2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Flag_of_Romania.svg?uselang=ru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hyperlink" Target="http://commons.wikimedia.org/wiki/File:Flag_of_Italy_(1861-1946).svg?uselang=ru" TargetMode="External"/><Relationship Id="rId4" Type="http://schemas.openxmlformats.org/officeDocument/2006/relationships/hyperlink" Target="http://commons.wikimedia.org/wiki/File:Flag_of_German_Reich_(1935%E2%80%931945).svg?uselang=ru" TargetMode="Externa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653" y="0"/>
            <a:ext cx="9289150" cy="428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736"/>
            <a:ext cx="8501090" cy="1285860"/>
          </a:xfrm>
        </p:spPr>
        <p:txBody>
          <a:bodyPr>
            <a:no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МУЖЕСТВА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посвящённый 75-летию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освобождения Краснодарского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края от немецко-фашистских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захватчиков и завершения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битвы за Кавказ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ÐÐ°ÑÑÐ¸Ð½ÐºÐ¸ Ð¿Ð¾ Ð·Ð°Ð¿ÑÐ¾ÑÑ Ð±Ð¸ÑÐ²Ð° Ð·Ð° ÐºÐ°Ð²ÐºÐ°Ð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857628"/>
            <a:ext cx="4416132" cy="30003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Содержимое 3" descr="http://upload.wikimedia.org/wikipedia/commons/thumb/5/58/Ww2_map23_july42_Nov_42.jpg/300px-Ww2_map23_july42_Nov_4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435768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thumb/5/5e/Ww2_map25_Dec42_Feb43.jpg/300px-Ww2_map25_Dec42_Feb43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428736"/>
            <a:ext cx="450056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142852"/>
          <a:ext cx="609600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Планы наступления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>
                              <a:lumMod val="90000"/>
                            </a:schemeClr>
                          </a:solidFill>
                        </a:rPr>
                        <a:t>Немецких войск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июнь — ноябрь 1942</a:t>
                      </a:r>
                      <a:endParaRPr lang="ru-RU" b="1" dirty="0">
                        <a:solidFill>
                          <a:schemeClr val="bg2">
                            <a:lumMod val="9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bg2"/>
                          </a:solidFill>
                        </a:rPr>
                        <a:t>Советских войск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13 декабря 1942 —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13 февраля 1943</a:t>
                      </a:r>
                      <a:endParaRPr lang="ru-RU" b="1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Немецкое наступление</a:t>
            </a:r>
            <a:br>
              <a:rPr lang="ru-RU" b="1" dirty="0" smtClean="0"/>
            </a:br>
            <a:r>
              <a:rPr lang="ru-RU" i="1" dirty="0" smtClean="0"/>
              <a:t>Хронология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429288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3 августа</a:t>
            </a:r>
            <a:r>
              <a:rPr lang="ru-RU" sz="3600" dirty="0" smtClean="0"/>
              <a:t>— </a:t>
            </a:r>
            <a:r>
              <a:rPr lang="ru-RU" sz="3600" dirty="0"/>
              <a:t>пал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Ставрополь</a:t>
            </a:r>
            <a:endParaRPr lang="ru-RU" sz="3600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7 августа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sz="3600" dirty="0"/>
              <a:t>— пал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Армавир</a:t>
            </a:r>
            <a:endParaRPr lang="ru-RU" sz="3600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10 августа</a:t>
            </a:r>
            <a:r>
              <a:rPr lang="ru-RU" sz="3600" dirty="0"/>
              <a:t> — пал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Майкоп</a:t>
            </a:r>
            <a:endParaRPr lang="ru-RU" sz="3600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12 августа</a:t>
            </a:r>
            <a:r>
              <a:rPr lang="ru-RU" sz="3600" dirty="0"/>
              <a:t> — пали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Краснодар 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Элиста</a:t>
            </a:r>
            <a:endParaRPr lang="ru-RU" sz="3600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21 августа</a:t>
            </a:r>
            <a:r>
              <a:rPr lang="ru-RU" sz="3600" dirty="0"/>
              <a:t> — на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Эльбрусе</a:t>
            </a:r>
            <a:r>
              <a:rPr lang="ru-RU" sz="3600" dirty="0" smtClean="0"/>
              <a:t> </a:t>
            </a:r>
            <a:r>
              <a:rPr lang="ru-RU" sz="3600" dirty="0"/>
              <a:t>водружён немецкий флаг</a:t>
            </a: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25 августа</a:t>
            </a:r>
            <a:r>
              <a:rPr lang="ru-RU" sz="3600" dirty="0"/>
              <a:t> — пал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Моздок</a:t>
            </a:r>
            <a:endParaRPr lang="ru-RU" sz="3600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11 сентября</a:t>
            </a:r>
            <a:r>
              <a:rPr lang="ru-RU" sz="3600" dirty="0"/>
              <a:t> — захвачена большая часть </a:t>
            </a:r>
            <a:r>
              <a:rPr lang="ru-RU" sz="3600" i="1" dirty="0" smtClean="0">
                <a:solidFill>
                  <a:schemeClr val="accent2">
                    <a:lumMod val="50000"/>
                  </a:schemeClr>
                </a:solidFill>
              </a:rPr>
              <a:t>Новороссийска</a:t>
            </a:r>
            <a:r>
              <a:rPr lang="ru-RU" sz="3600" dirty="0" smtClean="0"/>
              <a:t>, </a:t>
            </a:r>
            <a:r>
              <a:rPr lang="ru-RU" sz="3600" dirty="0"/>
              <a:t>за исключением восточной окраины города.</a:t>
            </a:r>
          </a:p>
          <a:p>
            <a:pPr lvl="0"/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</a:rPr>
              <a:t>конец сентября 1942</a:t>
            </a:r>
            <a:r>
              <a:rPr lang="ru-RU" sz="3600" dirty="0"/>
              <a:t> — немецкое наступление остановлено в районе </a:t>
            </a:r>
            <a:r>
              <a:rPr lang="ru-RU" sz="3600" dirty="0" err="1" smtClean="0">
                <a:solidFill>
                  <a:schemeClr val="accent6">
                    <a:lumMod val="75000"/>
                  </a:schemeClr>
                </a:solidFill>
              </a:rPr>
              <a:t>Малгобека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Итоги 1-го этапа Битвы за Кавказ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285860"/>
            <a:ext cx="4286280" cy="5000660"/>
          </a:xfrm>
        </p:spPr>
        <p:txBody>
          <a:bodyPr>
            <a:normAutofit fontScale="77500" lnSpcReduction="20000"/>
          </a:bodyPr>
          <a:lstStyle/>
          <a:p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этап битвы за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проходил с июля по декабрь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1942.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Немецко-румынские войска, понеся большие потери, сумели выйти к предгорьям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Главного Кавказского хребта и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реке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Терек.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Однако же в целом немецкий план «Эдельвейс» провалился. </a:t>
            </a:r>
          </a:p>
          <a:p>
            <a:endParaRPr lang="ru-RU" dirty="0"/>
          </a:p>
        </p:txBody>
      </p:sp>
      <p:pic>
        <p:nvPicPr>
          <p:cNvPr id="4" name="Содержимое 3" descr="http://upload.wikimedia.org/wikipedia/commons/thumb/c/c6/Lawotschkin_La-5_FN.jpg/220px-Lawotschkin_La-5_FN.jp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4071966" cy="4214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Итоги 1-го этапа Битвы за Кавказ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4357718" cy="550072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за 1-й этап сражения группа армий «А» потеряла убитыми почти 100 тыс. человек; немцам не удалось прорваться в Закавказье и на Ближний Восток. Турция так и не решилась вступить в войну на стороне Третьего рейха.</a:t>
            </a:r>
            <a:endParaRPr lang="ru-RU" dirty="0"/>
          </a:p>
        </p:txBody>
      </p:sp>
      <p:pic>
        <p:nvPicPr>
          <p:cNvPr id="4" name="Рисунок 3" descr="http://upload.wikimedia.org/wikipedia/commons/thumb/7/7c/Bundesarchiv_Bild_183-B23252%2C_Kaukasus%2C_Gebirgskanone_im_Schnee.jpg/220px-Bundesarchiv_Bild_183-B23252%2C_Kaukasus%2C_Gebirgskanone_im_Schnee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497254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Итоги 2-го этапа Битвы за Кавказ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786346" cy="55721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целом второй этап сражения на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 довольно успешным для советских войск. Были полностью освобождены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Калмыкия, Чечено - Ингушетия, Северная Осетия, Кабардино - Балкария, Ростовская область, Ставропольский край, Черкесская АО, Карачаевская АО и Адыгейская АО. </a:t>
            </a:r>
            <a:endParaRPr lang="ru-RU" sz="2800" dirty="0"/>
          </a:p>
        </p:txBody>
      </p:sp>
      <p:pic>
        <p:nvPicPr>
          <p:cNvPr id="5" name="Содержимое 3" descr="http://upload.wikimedia.org/wikipedia/commons/thumb/4/4c/Bundesarchiv_Bild_146-1970-033-04%2C_Russland%2C_Kaukasus%2C_Gebirgsj%C3%A4ger.jpg/220px-Bundesarchiv_Bild_146-1970-033-04%2C_Russland%2C_Kaukasus%2C_Gebirgsj%C3%A4ger.jp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429156" cy="37862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Итоги 2-го этапа Битвы за Кавказ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829180" cy="484030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контроль советского правительства были возвращены нефтяные промыслы Майкопа, а также важнейшие сельскохозяйственные районы страны.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upload.wikimedia.org/wikipedia/commons/thumb/a/ab/Bundesarchiv_Bild_101I-031-2424-08%2C_Russland%2C_Kaukasus%2C_Gebirgsj%C3%A4ger.jpg/220px-Bundesarchiv_Bild_101I-031-2424-08%2C_Russland%2C_Kaukasus%2C_Gebirgsj%C3%A4ger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3857652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Медаль « За оборону Кавказа», аверс и реверс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ÐÐ°ÑÑÐ¸Ð½ÐºÐ¸ Ð¿Ð¾ Ð·Ð°Ð¿ÑÐ¾ÑÑ Ð¼ÐµÐ´Ð°Ð»Ñ Ð±Ð¸ÑÐ²Ð° Ð·Ð° ÐºÐ°Ð²ÐºÐ°Ð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736"/>
            <a:ext cx="521497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Ð¼ÐµÐ´Ð°Ð»Ñ Ð±Ð¸ÑÐ²Ð° Ð·Ð° ÐºÐ°Ð²ÐºÐ°Ð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96" y="428604"/>
            <a:ext cx="9150496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686800" cy="555468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/>
              <a:t>Медаль «За оборону Кавказа» </a:t>
            </a:r>
            <a:r>
              <a:rPr lang="ru-RU" sz="4000" dirty="0" smtClean="0"/>
              <a:t>изготовляется из латуни и имеет форму правильного круга диаметром 32 мм. На лицевой стороне медали изображён Эльбрус. В нижней части, у подножья горы, нефтяные вышки и группа движущихся танков. В верхней части медали по окружности надпись </a:t>
            </a:r>
            <a:r>
              <a:rPr lang="ru-RU" sz="4000" b="1" dirty="0" smtClean="0"/>
              <a:t>«ЗА ОБОРОНУ КАВКАЗА». </a:t>
            </a:r>
            <a:endParaRPr lang="ru-RU" sz="4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86800" cy="59912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Успешное наступление советских войск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весной 1943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поставило таманскую группировку вермахта в тяжёлое положение.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 сентября 1943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Гитлер дал приказ на вывод войск с Кубани.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 октября 1943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полностью завершились бои на Кавказе</a:t>
            </a:r>
            <a:r>
              <a:rPr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15436" cy="570549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Битва за Кавказ была одной из крупнейших и продолжительных в годы Великой Отечественной войны. Боевые действия здесь велись с 25 июля 1942 г. по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9 октября 1943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72494" cy="54292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совещании в Полтаве в июне 1942 г</a:t>
            </a:r>
            <a:r>
              <a:rPr sz="3200" b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Гитлер заявил: «Если нам не удастся захватить нефть Майкопа и Грозного</a:t>
            </a:r>
            <a:r>
              <a:rPr sz="3200" b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то мы должны будем прекратить войну!» Планом операции под кодовым названием «Эдельвейс» намеревалось окружить советские войска с запада и востока, на западном направлении немцы хотели занять все Черноморское побережье от Новороссийска до Батуми и соединиться с турками.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58204" cy="163352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Операцию по ведению боевых действий у немцев возглавил генерал-фельдмаршал Вильгельм Лист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728776"/>
            <a:ext cx="392909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29642" cy="17764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Войсками Северо-Кавказского фронта командовал С.М. Будённый.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7" y="1410575"/>
            <a:ext cx="3857652" cy="508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58204" cy="213359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Соотношение сил сторон к началу битвы за Кавказ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61345"/>
              </p:ext>
            </p:extLst>
          </p:nvPr>
        </p:nvGraphicFramePr>
        <p:xfrm>
          <a:off x="785787" y="2000242"/>
          <a:ext cx="7786740" cy="4429155"/>
        </p:xfrm>
        <a:graphic>
          <a:graphicData uri="http://schemas.openxmlformats.org/drawingml/2006/table">
            <a:tbl>
              <a:tblPr/>
              <a:tblGrid>
                <a:gridCol w="2595580"/>
                <a:gridCol w="2595580"/>
                <a:gridCol w="2595580"/>
              </a:tblGrid>
              <a:tr h="885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Силы и средства</a:t>
                      </a:r>
                      <a:endParaRPr lang="ru-RU" sz="2400" b="1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Советские войска</a:t>
                      </a:r>
                      <a:endParaRPr lang="ru-RU" sz="2400" b="1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Войска противника</a:t>
                      </a:r>
                      <a:endParaRPr lang="ru-RU" sz="2400" b="1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Люди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 тыс. чел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167 тыс. чел</a:t>
                      </a:r>
                      <a:endParaRPr lang="ru-RU" sz="2800" baseline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 smtClean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Минометы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2,1 тыс.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4,5 тыс.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Танки</a:t>
                      </a:r>
                      <a:endParaRPr lang="ru-RU" sz="2800" baseline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1130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Самолеты</a:t>
                      </a:r>
                      <a:endParaRPr lang="ru-RU" sz="2800" baseline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2800" baseline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2800" baseline="0" dirty="0">
                          <a:solidFill>
                            <a:schemeClr val="bg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2800" baseline="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14356"/>
            <a:ext cx="8472518" cy="541974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Лишь в ноябре 1942 г. произошел коренной перелом – советские войска перешли от обороны к наступлению. Главным препятствием перед войсками Северо-Кавказского фронта в успешном выполнении этой задачи являлся мощный оборонительный рубеж противника – Голубая линия. “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” линию прозвали потому, что здесь было множество водных преград.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358246" cy="3633790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Что представляла собой Голубая линия? В январе 1943 г. немецкое командование приступило к строительству оборонительных рубежей в низовьях р. Кубань</a:t>
            </a:r>
            <a:r>
              <a:rPr sz="2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На строительство этих рубежей гитлеровцы силой оружия согнали все местное население. Основная оборонительная полоса, непосредственно Голубая линия, имела глубину до 6 км, но следом за ней на глубину 30–40 км простирались хорошо укрепленные рубежи.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714752"/>
            <a:ext cx="4000528" cy="286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5300" dirty="0">
                <a:latin typeface="Monotype Corsiva" pitchFamily="66" charset="0"/>
              </a:rPr>
              <a:t>Стороны</a:t>
            </a:r>
            <a:br>
              <a:rPr lang="ru-RU" sz="5300" dirty="0">
                <a:latin typeface="Monotype Corsiva" pitchFamily="66" charset="0"/>
              </a:rPr>
            </a:br>
            <a:endParaRPr lang="ru-RU" sz="53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571611"/>
          <a:ext cx="8358246" cy="4572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103239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3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</a:t>
                      </a: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endParaRPr lang="ru-RU" sz="3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         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Румыния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Словакия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Италия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3273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Болгарские добровольцы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Flag of the Soviet Union (1923-1955).svg">
            <a:hlinkClick r:id="rId2" tooltip="&quot;Союз Советских Социалистических Республик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88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ретий рейх">
            <a:hlinkClick r:id="rId4" tooltip="&quot;Третий рейх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785926"/>
            <a:ext cx="78581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умыния">
            <a:hlinkClick r:id="rId6" tooltip="&quot;Румыния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786058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lag of First Slovak Republic 1939-1945.svg">
            <a:hlinkClick r:id="rId8" tooltip="&quot;Первая Словацкая республика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3429000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оролевство Италия (1861—1946)">
            <a:hlinkClick r:id="rId10" tooltip="&quot;Королевство Италия (1861—1946)&quot;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4214818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Флаг Болгарии">
            <a:hlinkClick r:id="rId12" tooltip="&quot;Флаг Болгарии&quot;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4929198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381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УРОК МУЖЕСТВА,  посвящённый 75-летию  освобождения Краснодарского  края от немецко-фашистских захватчиков и завершения  битвы за Кавказ</vt:lpstr>
      <vt:lpstr>Битва за Кавказ была одной из крупнейших и продолжительных в годы Великой Отечественной войны. Боевые действия здесь велись с 25 июля 1942 г. по  9 октября 1943 г.</vt:lpstr>
      <vt:lpstr>  На совещании в Полтаве в июне 1942 г. Гитлер заявил: «Если нам не удастся захватить нефть Майкопа и Грозного, то мы должны будем прекратить войну!» Планом операции под кодовым названием «Эдельвейс» намеревалось окружить советские войска с запада и востока, на западном направлении немцы хотели занять все Черноморское побережье от Новороссийска до Батуми и соединиться с турками.</vt:lpstr>
      <vt:lpstr>Операцию по ведению боевых действий у немцев возглавил генерал-фельдмаршал Вильгельм Лист</vt:lpstr>
      <vt:lpstr>Войсками Северо-Кавказского фронта командовал С.М. Будённый. </vt:lpstr>
      <vt:lpstr>Соотношение сил сторон к началу битвы за Кавказ </vt:lpstr>
      <vt:lpstr>Лишь в ноябре 1942 г. произошел коренной перелом – советские войска перешли от обороны к наступлению. Главным препятствием перед войсками Северо-Кавказского фронта в успешном выполнении этой задачи являлся мощный оборонительный рубеж противника – Голубая линия. “Голубой” линию прозвали потому, что здесь было множество водных преград. </vt:lpstr>
      <vt:lpstr>Что представляла собой Голубая линия? В январе 1943 г. немецкое командование приступило к строительству оборонительных рубежей в низовьях р. Кубань, На строительство этих рубежей гитлеровцы силой оружия согнали все местное население. Основная оборонительная полоса, непосредственно Голубая линия, имела глубину до 6 км, но следом за ней на глубину 30–40 км простирались хорошо укрепленные рубежи.</vt:lpstr>
      <vt:lpstr>  Стороны </vt:lpstr>
      <vt:lpstr>Слайд 10</vt:lpstr>
      <vt:lpstr>Немецкое наступление Хронология</vt:lpstr>
      <vt:lpstr>Итоги 1-го этапа Битвы за Кавказ </vt:lpstr>
      <vt:lpstr>Итоги 1-го этапа Битвы за Кавказ </vt:lpstr>
      <vt:lpstr>Итоги 2-го этапа Битвы за Кавказ </vt:lpstr>
      <vt:lpstr>Итоги 2-го этапа Битвы за Кавказ </vt:lpstr>
      <vt:lpstr>Медаль « За оборону Кавказа», аверс и реверс</vt:lpstr>
      <vt:lpstr>Слайд 17</vt:lpstr>
      <vt:lpstr>Слайд 18</vt:lpstr>
      <vt:lpstr>Успешное наступление советских войск весной 1943 г. поставило таманскую группировку вермахта в тяжёлое положение. 3 сентября 1943 г. Гитлер дал приказ на вывод войск с Кубани. К 9 октября 1943 г. полностью завершились бои на Кавказе.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за Кавказ 25 июля 1942 — 9 октября 1943</dc:title>
  <dc:creator>admin</dc:creator>
  <cp:lastModifiedBy>DNSuser</cp:lastModifiedBy>
  <cp:revision>26</cp:revision>
  <dcterms:created xsi:type="dcterms:W3CDTF">2014-06-03T01:24:35Z</dcterms:created>
  <dcterms:modified xsi:type="dcterms:W3CDTF">2021-06-26T12:53:59Z</dcterms:modified>
</cp:coreProperties>
</file>