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sldIdLst>
    <p:sldId id="290" r:id="rId2"/>
    <p:sldId id="310" r:id="rId3"/>
    <p:sldId id="260" r:id="rId4"/>
    <p:sldId id="293" r:id="rId5"/>
    <p:sldId id="294" r:id="rId6"/>
    <p:sldId id="261" r:id="rId7"/>
    <p:sldId id="295" r:id="rId8"/>
    <p:sldId id="297" r:id="rId9"/>
    <p:sldId id="299" r:id="rId10"/>
    <p:sldId id="300" r:id="rId11"/>
    <p:sldId id="305" r:id="rId12"/>
    <p:sldId id="301" r:id="rId13"/>
    <p:sldId id="302" r:id="rId14"/>
    <p:sldId id="303" r:id="rId15"/>
    <p:sldId id="306" r:id="rId16"/>
    <p:sldId id="298" r:id="rId17"/>
    <p:sldId id="304" r:id="rId18"/>
    <p:sldId id="307" r:id="rId19"/>
    <p:sldId id="311" r:id="rId20"/>
    <p:sldId id="308" r:id="rId21"/>
    <p:sldId id="309" r:id="rId22"/>
    <p:sldId id="284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ECF4D37-E6F1-42EA-B3DB-1CE39F936C75}" type="datetimeFigureOut">
              <a:rPr lang="ru-RU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B3E7260-EE7F-4F8D-BD05-E15D039306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9105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689C4-B76F-4385-B750-8FF90FC058DC}" type="datetime1">
              <a:rPr lang="ru-RU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D9959-5BEC-4456-A142-94A7F1327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BF556-B436-4523-91E1-0434A3C40984}" type="datetime1">
              <a:rPr lang="ru-RU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ECFB4-F7E9-48B3-AFEA-D0BDF25CD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3C07E-0580-40F2-B18A-9DCA17D6261E}" type="datetime1">
              <a:rPr lang="ru-RU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82BEE-40CA-4342-8830-0390F42ECB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94CD7-14A4-4AAE-8AE8-1B18CFC59456}" type="datetime1">
              <a:rPr lang="ru-RU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F4306-D445-40A4-B706-71D8CB4D14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62187-6356-4FE5-8EF8-88F90368F59A}" type="datetime1">
              <a:rPr lang="ru-RU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8E569-26BE-4546-B160-B7B2DC071B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E8894-2B63-4674-9A48-59265ABE1FE0}" type="datetime1">
              <a:rPr lang="ru-RU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AB72F-4D20-443A-949D-7BF0845629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C3CA2-0482-4C4F-B488-A32956B1518D}" type="datetime1">
              <a:rPr lang="ru-RU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F596C-02CA-498E-A018-826E23DE38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692C0-6C71-4F00-9260-DB1F518A37E1}" type="datetime1">
              <a:rPr lang="ru-RU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62422-91E5-48FD-B90A-B8F6CB059A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BF855-DB6E-4BE4-B22B-4A47B9340F19}" type="datetime1">
              <a:rPr lang="ru-RU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F52A5-C3FC-47A6-875E-C3CBECD491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33417-691A-42EE-883E-2CB4FBC97C03}" type="datetime1">
              <a:rPr lang="ru-RU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D745B-881A-4CB5-9A6F-02E36F0976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E5359-6220-49B2-88E6-2231D36EE7DA}" type="datetime1">
              <a:rPr lang="ru-RU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2E317-BEB8-4A97-B83B-B28C98822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7278D30-2565-486C-B52C-30B5F43FEB18}" type="datetime1">
              <a:rPr lang="ru-RU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40A534-DAF4-452F-B8E4-65207D1A6A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D692C0-6C71-4F00-9260-DB1F518A37E1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F62422-91E5-48FD-B90A-B8F6CB059AAF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pic>
        <p:nvPicPr>
          <p:cNvPr id="1026" name="Picture 2" descr="C:\Users\1\Desktop\8938272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857232"/>
            <a:ext cx="6357982" cy="5311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0581" y="5532053"/>
            <a:ext cx="5650456" cy="309918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A94CD7-14A4-4AAE-8AE8-1B18CFC59456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BF4306-D445-40A4-B706-71D8CB4D1429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5122" name="Рисунок 21" descr="ÐÑÑÑÐ° Ð°Ð»ÑÐ¿Ð¸Ð¹ÑÐºÐ°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738" y="3212210"/>
            <a:ext cx="5400305" cy="361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22" descr="Ð¡Ð°Ð»ÑÐ²Ð¸Ð½Ð¸Ñ Ð¿Ð»Ð°Ð²Ð°ÑÑÐ°Ñ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112" y="0"/>
            <a:ext cx="4438450" cy="3235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http://rasfokus.ru/images/photos/medium/fd0604049837b1154717f4c9b66c8a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74674" cy="321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24" descr="ÐÐ°Ð¼ÐµÐ½Ð¸ÑÑÑÐµ ÑÑÐµÐ¿Ð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35306"/>
            <a:ext cx="5140774" cy="3622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064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№1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579" y="162401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заповедника растут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мн.ч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растения, которых вы не встретите больше нигде в мире, среди них солнцецвет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монетолистный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м.р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ясколка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жигулевская 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ж.р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качим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жигулёвский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м.р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молочай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жигулевский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м.р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прочие.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A94CD7-14A4-4AAE-8AE8-1B18CFC59456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BF4306-D445-40A4-B706-71D8CB4D1429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028384" y="2348880"/>
            <a:ext cx="503285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3789040"/>
            <a:ext cx="503285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339156" y="4308425"/>
            <a:ext cx="503285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339157" y="4754067"/>
            <a:ext cx="503285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339157" y="5229200"/>
            <a:ext cx="503285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26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A94CD7-14A4-4AAE-8AE8-1B18CFC59456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BF4306-D445-40A4-B706-71D8CB4D1429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6147" name="Рисунок 4" descr="http://vir-norindoc.org/images/samarskajaluka/AAMZZZZ_L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043" y="0"/>
            <a:ext cx="4518859" cy="400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Рисунок 6" descr="Ð ÑÑÑ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027" y="0"/>
            <a:ext cx="4716531" cy="400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Рисунок 9" descr="http://vir-norindoc.org/images/samarskajaluka/AHZZZZZ_Penochka_zelenaj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2984"/>
            <a:ext cx="4427984" cy="301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 descr="Ð¶Ð¸Ð²Ð¾ÑÐ½ÑÐµ ÑÐ°Ð¼Ð°ÑÑÐºÐ¾Ð¹ Ð»ÑÐºÐ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601285"/>
            <a:ext cx="4740574" cy="3256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300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A94CD7-14A4-4AAE-8AE8-1B18CFC59456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BF4306-D445-40A4-B706-71D8CB4D1429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6" name="Рисунок 7" descr="ÐÑÐ½Ð¸ÑÐ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62428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Рисунок 8" descr="ÐÐµÑÑÐ³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941" y="0"/>
            <a:ext cx="4398235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553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A94CD7-14A4-4AAE-8AE8-1B18CFC59456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BF4306-D445-40A4-B706-71D8CB4D1429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8194" name="Рисунок 10" descr="ÐÑÑÐµÐ» Ð·ÐµÐ»ÑÐ½ÑÐ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Рисунок 11" descr="ÐÐµÐ±ÐµÐ´Ñ-ÑÐ¸Ð¿ÑÐ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0"/>
            <a:ext cx="4000500" cy="3450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Рисунок 13" descr="ÐÐ¾Ð±Ñ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3454247"/>
            <a:ext cx="4022520" cy="3407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323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№2.</a:t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особому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Д.п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заповедному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Д.п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статусу Самарской Луки, который был получен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большим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(Т.п.)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трудом, и благодаря работе сотрудников парка и заповедника, за несколько последних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десятилетий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удалось добиться возвращения нескольких видов животных.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A94CD7-14A4-4AAE-8AE8-1B18CFC59456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BF4306-D445-40A4-B706-71D8CB4D1429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62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D692C0-6C71-4F00-9260-DB1F518A37E1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F62422-91E5-48FD-B90A-B8F6CB059AAF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3074" name="Рисунок 31" descr="Ð¢ÑÑÐ¸ÑÑÐ¸ÑÐµÑÐºÐ¸Ðµ Ð¼ÐµÑÑÐ° Ð¡Ð°Ð¼Ð°ÑÑÐºÐ¾Ð¹ Ð¾Ð±Ð»Ð°ÑÑÐ¸ - Ð½Ð°ÑÐ¸Ð¾Ð½Ð°Ð»ÑÐ½ÑÐ¹ Ð¿Ð°ÑÐº &quot;Ð¡Ð°Ð¼Ð°ÑÑÐºÐ°Ñ ÐÑÐºÐ°&quot; Ð Ð¾ÑÑÐ¸Ñ Ð·Ð¾Ð²ÐµÑ, Ð¢ÑÑÐ¸Ð·Ð¼, ÐÑÐ¸ÑÐ¾Ð´Ð°, ÐÐ¾ÑÑ, Ð¡Ð°Ð¼Ð°ÑÐ°, ÐÑÐ´ÑÑ, ÐÐ¸Ð´ÐµÐ¾, ÐÐ»Ð¸Ð½Ð½Ð¾Ð¿Ð¾Ñ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67390" cy="326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Рисунок 29" descr="Ð¢ÑÑÐ¸ÑÑÐ¸ÑÐµÑÐºÐ¸Ðµ Ð¼ÐµÑÑÐ° Ð¡Ð°Ð¼Ð°ÑÑÐºÐ¾Ð¹ Ð¾Ð±Ð»Ð°ÑÑÐ¸ - Ð½Ð°ÑÐ¸Ð¾Ð½Ð°Ð»ÑÐ½ÑÐ¹ Ð¿Ð°ÑÐº &quot;Ð¡Ð°Ð¼Ð°ÑÑÐºÐ°Ñ ÐÑÐºÐ°&quot; Ð Ð¾ÑÑÐ¸Ñ Ð·Ð¾Ð²ÐµÑ, Ð¢ÑÑÐ¸Ð·Ð¼, ÐÑÐ¸ÑÐ¾Ð´Ð°, ÐÐ¾ÑÑ, Ð¡Ð°Ð¼Ð°ÑÐ°, ÐÑÐ´ÑÑ, ÐÐ¸Ð´ÐµÐ¾, ÐÐ»Ð¸Ð½Ð½Ð¾Ð¿Ð¾ÑÑ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0"/>
            <a:ext cx="4394520" cy="3295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Рисунок 26" descr="Ð¢ÑÑÐ¸ÑÑÐ¸ÑÐµÑÐºÐ¸Ðµ Ð¼ÐµÑÑÐ° Ð¡Ð°Ð¼Ð°ÑÑÐºÐ¾Ð¹ Ð¾Ð±Ð»Ð°ÑÑÐ¸ - Ð½Ð°ÑÐ¸Ð¾Ð½Ð°Ð»ÑÐ½ÑÐ¹ Ð¿Ð°ÑÐº &quot;Ð¡Ð°Ð¼Ð°ÑÑÐºÐ°Ñ ÐÑÐºÐ°&quot; Ð Ð¾ÑÑÐ¸Ñ Ð·Ð¾Ð²ÐµÑ, Ð¢ÑÑÐ¸Ð·Ð¼, ÐÑÐ¸ÑÐ¾Ð´Ð°, ÐÐ¾ÑÑ, Ð¡Ð°Ð¼Ð°ÑÐ°, ÐÑÐ´ÑÑ, ÐÐ¸Ð´ÐµÐ¾, ÐÐ»Ð¸Ð½Ð½Ð¾Ð¿Ð¾ÑÑ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361" y="3261151"/>
            <a:ext cx="4831372" cy="3623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32" descr="Ð¢ÑÑÐ¸ÑÑÐ¸ÑÐµÑÐºÐ¸Ðµ Ð¼ÐµÑÑÐ° Ð¡Ð°Ð¼Ð°ÑÑÐºÐ¾Ð¹ Ð¾Ð±Ð»Ð°ÑÑÐ¸ - Ð½Ð°ÑÐ¸Ð¾Ð½Ð°Ð»ÑÐ½ÑÐ¹ Ð¿Ð°ÑÐº &quot;Ð¡Ð°Ð¼Ð°ÑÑÐºÐ°Ñ ÐÑÐºÐ°&quot; Ð Ð¾ÑÑÐ¸Ñ Ð·Ð¾Ð²ÐµÑ, Ð¢ÑÑÐ¸Ð·Ð¼, ÐÑÐ¸ÑÐ¾Ð´Ð°, ÐÐ¾ÑÑ, Ð¡Ð°Ð¼Ð°ÑÐ°, ÐÑÐ´ÑÑ, ÐÐ¸Ð´ÐµÐ¾, ÐÐ»Ð¸Ð½Ð½Ð¾Ð¿Ð¾ÑÑ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504" y="3212976"/>
            <a:ext cx="5291532" cy="367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817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D692C0-6C71-4F00-9260-DB1F518A37E1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F62422-91E5-48FD-B90A-B8F6CB059AAF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9222" name="Picture 6" descr="Ð¢ÑÑÐ¸ÑÑÐ¸ÑÐµÑÐºÐ¸Ðµ Ð¼ÐµÑÑÐ° Ð¡Ð°Ð¼Ð°ÑÑÐºÐ¾Ð¹ Ð¾Ð±Ð»Ð°ÑÑÐ¸ - Ð½Ð°ÑÐ¸Ð¾Ð½Ð°Ð»ÑÐ½ÑÐ¹ Ð¿Ð°ÑÐº &quot;Ð¡Ð°Ð¼Ð°ÑÑÐºÐ°Ñ ÐÑÐºÐ°&quot; Ð Ð¾ÑÑÐ¸Ñ, Ð¢ÑÑÐ¸Ð·Ð¼, ÐÑÐ¸ÑÐ¾Ð´Ð°, ÐÐ¾ÑÑ, Ð¡Ð°Ð¼Ð°ÑÐ°, ÐÑÐ´ÑÑ, ÐÐ¸Ð´ÐµÐ¾, ÐÐ»Ð¸Ð½Ð½Ð¾Ð¿Ð¾Ñ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916832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17374" y="476672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</a:rPr>
              <a:t>Каменная чаша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65789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D692C0-6C71-4F00-9260-DB1F518A37E1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F62422-91E5-48FD-B90A-B8F6CB059AAF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2204864"/>
            <a:ext cx="81472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расщелины в скале тонкой струйкой бьется </a:t>
            </a:r>
            <a:r>
              <a:rPr lang="ru-RU" sz="3600" u="wavy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чистый,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u="wavy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прозрачный, холодный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родник Никольский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66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137" y="620688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Ключ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D692C0-6C71-4F00-9260-DB1F518A37E1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F62422-91E5-48FD-B90A-B8F6CB059AAF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24000" y="1916832"/>
            <a:ext cx="65512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3600" dirty="0"/>
          </a:p>
          <a:p>
            <a:pPr>
              <a:spcAft>
                <a:spcPts val="0"/>
              </a:spcAft>
            </a:pPr>
            <a:r>
              <a:rPr lang="ru-RU" sz="3600" dirty="0">
                <a:solidFill>
                  <a:srgbClr val="00B050"/>
                </a:solidFill>
                <a:latin typeface="Times New Roman" panose="02020603050405020304" pitchFamily="18" charset="0"/>
              </a:rPr>
              <a:t>1 уровень: </a:t>
            </a:r>
            <a:r>
              <a:rPr lang="ru-RU" sz="3600" dirty="0">
                <a:latin typeface="Times New Roman" panose="02020603050405020304" pitchFamily="18" charset="0"/>
              </a:rPr>
              <a:t>2, 1, 3.</a:t>
            </a:r>
            <a:endParaRPr lang="ru-RU" sz="3600" dirty="0"/>
          </a:p>
          <a:p>
            <a:pPr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</a:rPr>
              <a:t> </a:t>
            </a:r>
            <a:endParaRPr lang="ru-RU" sz="3600" dirty="0"/>
          </a:p>
          <a:p>
            <a:pPr>
              <a:spcAft>
                <a:spcPts val="0"/>
              </a:spcAft>
            </a:pPr>
            <a:r>
              <a:rPr lang="ru-RU" sz="3600" dirty="0">
                <a:solidFill>
                  <a:srgbClr val="FFC000"/>
                </a:solidFill>
                <a:latin typeface="Times New Roman" panose="02020603050405020304" pitchFamily="18" charset="0"/>
              </a:rPr>
              <a:t>2 уровень: </a:t>
            </a:r>
            <a:r>
              <a:rPr lang="ru-RU" sz="3600" dirty="0">
                <a:latin typeface="Times New Roman" panose="02020603050405020304" pitchFamily="18" charset="0"/>
              </a:rPr>
              <a:t>2, 1, 3, 1 и 4</a:t>
            </a:r>
            <a:endParaRPr lang="ru-RU" sz="3600" dirty="0"/>
          </a:p>
          <a:p>
            <a:pPr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</a:rPr>
              <a:t> </a:t>
            </a:r>
            <a:endParaRPr lang="ru-RU" sz="3600" dirty="0"/>
          </a:p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 уровень: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2, 1, 3, 1 и 4, 4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01006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1143000"/>
          </a:xfrm>
        </p:spPr>
        <p:txBody>
          <a:bodyPr/>
          <a:lstStyle/>
          <a:p>
            <a:r>
              <a:rPr lang="ru-RU" dirty="0" smtClean="0"/>
              <a:t>Тринадцатое марта.</a:t>
            </a:r>
            <a:br>
              <a:rPr lang="ru-RU" dirty="0" smtClean="0"/>
            </a:br>
            <a:r>
              <a:rPr lang="ru-RU" dirty="0" smtClean="0"/>
              <a:t>Классная работа.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D692C0-6C71-4F00-9260-DB1F518A37E1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F62422-91E5-48FD-B90A-B8F6CB059AA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0397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D692C0-6C71-4F00-9260-DB1F518A37E1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F62422-91E5-48FD-B90A-B8F6CB059AAF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03648" y="1832035"/>
            <a:ext cx="74888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    «5» –</a:t>
            </a:r>
            <a:r>
              <a:rPr lang="ru-RU" sz="4800" b="1" dirty="0" smtClean="0">
                <a:solidFill>
                  <a:srgbClr val="FF0000"/>
                </a:solidFill>
              </a:rPr>
              <a:t> 11-12 баллов</a:t>
            </a:r>
          </a:p>
          <a:p>
            <a:r>
              <a:rPr lang="ru-RU" sz="4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</a:t>
            </a:r>
          </a:p>
          <a:p>
            <a:r>
              <a:rPr lang="ru-RU" sz="4800" b="1" dirty="0" smtClean="0"/>
              <a:t>    «4» – </a:t>
            </a:r>
            <a:r>
              <a:rPr lang="ru-RU" sz="4800" b="1" dirty="0" smtClean="0">
                <a:solidFill>
                  <a:srgbClr val="FFC000"/>
                </a:solidFill>
              </a:rPr>
              <a:t>9-10 баллов</a:t>
            </a:r>
          </a:p>
          <a:p>
            <a:endParaRPr lang="ru-RU" sz="48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ru-RU" sz="4800" b="1" dirty="0" smtClean="0"/>
              <a:t>    «3» – </a:t>
            </a:r>
            <a:r>
              <a:rPr lang="ru-RU" sz="4800" b="1" dirty="0" smtClean="0">
                <a:solidFill>
                  <a:srgbClr val="00B050"/>
                </a:solidFill>
              </a:rPr>
              <a:t>7-8 баллов</a:t>
            </a:r>
          </a:p>
          <a:p>
            <a:endParaRPr lang="ru-RU" sz="4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93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D692C0-6C71-4F00-9260-DB1F518A37E1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F62422-91E5-48FD-B90A-B8F6CB059AAF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492896"/>
            <a:ext cx="77768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8 баллов и менее – 1 уровень</a:t>
            </a:r>
          </a:p>
          <a:p>
            <a:endParaRPr lang="ru-RU" sz="3600" b="1" dirty="0" smtClean="0">
              <a:solidFill>
                <a:srgbClr val="FFC000"/>
              </a:solidFill>
            </a:endParaRPr>
          </a:p>
          <a:p>
            <a:r>
              <a:rPr lang="ru-RU" sz="3600" b="1" dirty="0" smtClean="0">
                <a:solidFill>
                  <a:srgbClr val="FFC000"/>
                </a:solidFill>
              </a:rPr>
              <a:t>9-10 баллов – 2 уровень</a:t>
            </a:r>
            <a:endParaRPr lang="ru-RU" sz="3600" b="1" dirty="0">
              <a:solidFill>
                <a:srgbClr val="FFC000"/>
              </a:solidFill>
            </a:endParaRPr>
          </a:p>
          <a:p>
            <a:endParaRPr lang="ru-RU" sz="3600" b="1" dirty="0" smtClean="0">
              <a:solidFill>
                <a:srgbClr val="00B050"/>
              </a:solidFill>
            </a:endParaRPr>
          </a:p>
          <a:p>
            <a:r>
              <a:rPr lang="ru-RU" sz="3600" b="1" dirty="0" smtClean="0">
                <a:solidFill>
                  <a:srgbClr val="FF0000"/>
                </a:solidFill>
              </a:rPr>
              <a:t>11-12 баллов – 3 уровень</a:t>
            </a:r>
            <a:endParaRPr lang="ru-RU" sz="3600" b="1" dirty="0">
              <a:solidFill>
                <a:srgbClr val="FF0000"/>
              </a:solidFill>
            </a:endParaRPr>
          </a:p>
          <a:p>
            <a:endParaRPr lang="ru-RU" sz="3600" b="1" dirty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</a:t>
            </a:r>
            <a:endParaRPr lang="ru-RU" sz="36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    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44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29718" cy="6226196"/>
          </a:xfrm>
        </p:spPr>
        <p:txBody>
          <a:bodyPr/>
          <a:lstStyle/>
          <a:p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>
                <a:solidFill>
                  <a:srgbClr val="FF0000"/>
                </a:solidFill>
              </a:rPr>
              <a:t>Берегите эти земли, эти воды,</a:t>
            </a:r>
            <a:br>
              <a:rPr lang="ru-RU" sz="4800" dirty="0" smtClean="0">
                <a:solidFill>
                  <a:srgbClr val="FF0000"/>
                </a:solidFill>
              </a:rPr>
            </a:br>
            <a:r>
              <a:rPr lang="ru-RU" sz="4800" dirty="0" smtClean="0">
                <a:solidFill>
                  <a:srgbClr val="FF0000"/>
                </a:solidFill>
              </a:rPr>
              <a:t>Даже каждую былиночку любя.</a:t>
            </a:r>
            <a:br>
              <a:rPr lang="ru-RU" sz="4800" dirty="0" smtClean="0">
                <a:solidFill>
                  <a:srgbClr val="FF0000"/>
                </a:solidFill>
              </a:rPr>
            </a:br>
            <a:r>
              <a:rPr lang="ru-RU" sz="4800" dirty="0" smtClean="0">
                <a:solidFill>
                  <a:srgbClr val="FF0000"/>
                </a:solidFill>
              </a:rPr>
              <a:t>Берегите всех зверей внутри природы</a:t>
            </a:r>
            <a:br>
              <a:rPr lang="ru-RU" sz="4800" dirty="0" smtClean="0">
                <a:solidFill>
                  <a:srgbClr val="FF0000"/>
                </a:solidFill>
              </a:rPr>
            </a:br>
            <a:r>
              <a:rPr lang="ru-RU" sz="4800" dirty="0" smtClean="0">
                <a:solidFill>
                  <a:srgbClr val="FF0000"/>
                </a:solidFill>
              </a:rPr>
              <a:t>Убивайте лишь зверей внутри себя.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D692C0-6C71-4F00-9260-DB1F518A37E1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F62422-91E5-48FD-B90A-B8F6CB059AAF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7200" b="1" i="1" dirty="0" smtClean="0"/>
              <a:t>Э, </a:t>
            </a:r>
            <a:r>
              <a:rPr lang="ru-RU" sz="7200" b="1" i="1" dirty="0" err="1" smtClean="0"/>
              <a:t>р</a:t>
            </a:r>
            <a:r>
              <a:rPr lang="ru-RU" sz="7200" b="1" i="1" dirty="0" smtClean="0"/>
              <a:t>, с, у, к, к, я, и, с</a:t>
            </a:r>
            <a:endParaRPr lang="ru-RU" sz="7200" dirty="0" smtClean="0"/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A94CD7-14A4-4AAE-8AE8-1B18CFC59456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BF4306-D445-40A4-B706-71D8CB4D1429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2643182"/>
            <a:ext cx="685804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/>
                <a:solidFill>
                  <a:schemeClr val="accent3"/>
                </a:solidFill>
              </a:rPr>
              <a:t>экскурсия</a:t>
            </a:r>
            <a:endParaRPr lang="ru-RU" sz="8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050" name="Picture 2" descr="C:\Documents and Settings\Андрей\Рабочий стол\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000504"/>
            <a:ext cx="3458832" cy="2428892"/>
          </a:xfrm>
          <a:prstGeom prst="rect">
            <a:avLst/>
          </a:prstGeom>
          <a:noFill/>
        </p:spPr>
      </p:pic>
      <p:pic>
        <p:nvPicPr>
          <p:cNvPr id="2051" name="Picture 3" descr="C:\Documents and Settings\Андрей\Рабочий стол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4000504"/>
            <a:ext cx="3674603" cy="2428892"/>
          </a:xfrm>
          <a:prstGeom prst="rect">
            <a:avLst/>
          </a:prstGeom>
          <a:noFill/>
        </p:spPr>
      </p:pic>
      <p:pic>
        <p:nvPicPr>
          <p:cNvPr id="7" name="Picture 2" descr="C:\Documents and Settings\ДоМ\Рабочий стол\41.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2786058"/>
            <a:ext cx="1143008" cy="1071570"/>
          </a:xfrm>
          <a:prstGeom prst="rect">
            <a:avLst/>
          </a:prstGeom>
          <a:noFill/>
        </p:spPr>
      </p:pic>
      <p:cxnSp>
        <p:nvCxnSpPr>
          <p:cNvPr id="13" name="Прямая соединительная линия 12"/>
          <p:cNvCxnSpPr/>
          <p:nvPr/>
        </p:nvCxnSpPr>
        <p:spPr>
          <a:xfrm rot="5400000">
            <a:off x="4250529" y="2821777"/>
            <a:ext cx="428628" cy="21431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839" y="1830387"/>
            <a:ext cx="8229600" cy="4525963"/>
          </a:xfrm>
        </p:spPr>
        <p:txBody>
          <a:bodyPr/>
          <a:lstStyle/>
          <a:p>
            <a:r>
              <a:rPr lang="ru-RU" dirty="0"/>
              <a:t>Над Самарской Лукой н__</a:t>
            </a:r>
            <a:r>
              <a:rPr lang="ru-RU" dirty="0" err="1"/>
              <a:t>босвод</a:t>
            </a:r>
            <a:r>
              <a:rPr lang="ru-RU" dirty="0"/>
              <a:t> голубой,</a:t>
            </a:r>
            <a:br>
              <a:rPr lang="ru-RU" dirty="0"/>
            </a:br>
            <a:r>
              <a:rPr lang="ru-RU" dirty="0" err="1"/>
              <a:t>Син</a:t>
            </a:r>
            <a:r>
              <a:rPr lang="ru-RU" dirty="0"/>
              <a:t>__й лентой река изогнулась</a:t>
            </a:r>
            <a:br>
              <a:rPr lang="ru-RU" dirty="0"/>
            </a:br>
            <a:r>
              <a:rPr lang="ru-RU" dirty="0"/>
              <a:t>И волна всё сильней в камни бьёт Жигулей,</a:t>
            </a:r>
            <a:br>
              <a:rPr lang="ru-RU" dirty="0"/>
            </a:br>
            <a:r>
              <a:rPr lang="ru-RU" dirty="0"/>
              <a:t>Со__</a:t>
            </a:r>
            <a:r>
              <a:rPr lang="ru-RU" dirty="0" err="1"/>
              <a:t>нце</a:t>
            </a:r>
            <a:r>
              <a:rPr lang="ru-RU" dirty="0"/>
              <a:t> с ярким рассветом проснулось.</a:t>
            </a:r>
            <a:br>
              <a:rPr lang="ru-RU" dirty="0"/>
            </a:br>
            <a:r>
              <a:rPr lang="ru-RU" dirty="0"/>
              <a:t>Позабыв про печаль, в поднебесную даль</a:t>
            </a:r>
            <a:br>
              <a:rPr lang="ru-RU" dirty="0"/>
            </a:br>
            <a:r>
              <a:rPr lang="ru-RU" dirty="0"/>
              <a:t>Улетает душа, </a:t>
            </a:r>
            <a:r>
              <a:rPr lang="ru-RU" dirty="0" err="1"/>
              <a:t>лё</a:t>
            </a:r>
            <a:r>
              <a:rPr lang="ru-RU" dirty="0"/>
              <a:t>__кой птицей,</a:t>
            </a:r>
            <a:br>
              <a:rPr lang="ru-RU" dirty="0"/>
            </a:br>
            <a:r>
              <a:rPr lang="ru-RU" dirty="0"/>
              <a:t>Чтоб, взлетев в небеса, вольной волей дыша,</a:t>
            </a:r>
            <a:br>
              <a:rPr lang="ru-RU" dirty="0"/>
            </a:br>
            <a:r>
              <a:rPr lang="ru-RU" dirty="0" err="1"/>
              <a:t>Заповедн</a:t>
            </a:r>
            <a:r>
              <a:rPr lang="ru-RU" dirty="0"/>
              <a:t>__й красой насладиться.</a:t>
            </a:r>
            <a:br>
              <a:rPr lang="ru-RU" dirty="0"/>
            </a:b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A94CD7-14A4-4AAE-8AE8-1B18CFC59456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BF4306-D445-40A4-B706-71D8CB4D1429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31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3595" y="1916832"/>
            <a:ext cx="8229600" cy="4525963"/>
          </a:xfrm>
        </p:spPr>
        <p:txBody>
          <a:bodyPr/>
          <a:lstStyle/>
          <a:p>
            <a:r>
              <a:rPr lang="ru-RU" dirty="0"/>
              <a:t>Над Самарской Лукой </a:t>
            </a:r>
            <a:r>
              <a:rPr lang="ru-RU" dirty="0" smtClean="0"/>
              <a:t>н</a:t>
            </a:r>
            <a:r>
              <a:rPr lang="ru-RU" u="sng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босвод </a:t>
            </a:r>
            <a:r>
              <a:rPr lang="ru-RU" dirty="0"/>
              <a:t>голубой,</a:t>
            </a:r>
            <a:br>
              <a:rPr lang="ru-RU" dirty="0"/>
            </a:br>
            <a:r>
              <a:rPr lang="ru-RU" dirty="0" smtClean="0"/>
              <a:t>Син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й </a:t>
            </a:r>
            <a:r>
              <a:rPr lang="ru-RU" dirty="0"/>
              <a:t>лентой река изогнулась</a:t>
            </a:r>
            <a:br>
              <a:rPr lang="ru-RU" dirty="0"/>
            </a:br>
            <a:r>
              <a:rPr lang="ru-RU" dirty="0"/>
              <a:t>И волна всё сильней в камни бьёт Жигулей,</a:t>
            </a:r>
            <a:br>
              <a:rPr lang="ru-RU" dirty="0"/>
            </a:br>
            <a:r>
              <a:rPr lang="ru-RU" dirty="0" smtClean="0"/>
              <a:t>Со</a:t>
            </a:r>
            <a:r>
              <a:rPr lang="ru-RU" u="sng" dirty="0" smtClean="0">
                <a:solidFill>
                  <a:srgbClr val="FF0000"/>
                </a:solidFill>
              </a:rPr>
              <a:t>л</a:t>
            </a:r>
            <a:r>
              <a:rPr lang="ru-RU" dirty="0" smtClean="0"/>
              <a:t>нце </a:t>
            </a:r>
            <a:r>
              <a:rPr lang="ru-RU" dirty="0"/>
              <a:t>с ярким рассветом проснулось.</a:t>
            </a:r>
            <a:br>
              <a:rPr lang="ru-RU" dirty="0"/>
            </a:br>
            <a:r>
              <a:rPr lang="ru-RU" dirty="0"/>
              <a:t>Позабыв про печаль, в поднебесную даль</a:t>
            </a:r>
            <a:br>
              <a:rPr lang="ru-RU" dirty="0"/>
            </a:br>
            <a:r>
              <a:rPr lang="ru-RU" dirty="0"/>
              <a:t>Улетает душа, </a:t>
            </a:r>
            <a:r>
              <a:rPr lang="ru-RU" dirty="0" smtClean="0"/>
              <a:t>лё</a:t>
            </a:r>
            <a:r>
              <a:rPr lang="ru-RU" u="sng" dirty="0" smtClean="0">
                <a:solidFill>
                  <a:srgbClr val="FF0000"/>
                </a:solidFill>
              </a:rPr>
              <a:t>г</a:t>
            </a:r>
            <a:r>
              <a:rPr lang="ru-RU" dirty="0" smtClean="0"/>
              <a:t>кой </a:t>
            </a:r>
            <a:r>
              <a:rPr lang="ru-RU" dirty="0"/>
              <a:t>птицей,</a:t>
            </a:r>
            <a:br>
              <a:rPr lang="ru-RU" dirty="0"/>
            </a:br>
            <a:r>
              <a:rPr lang="ru-RU" dirty="0"/>
              <a:t>Чтоб, взлетев в небеса, вольной волей дыша,</a:t>
            </a:r>
            <a:br>
              <a:rPr lang="ru-RU" dirty="0"/>
            </a:br>
            <a:r>
              <a:rPr lang="ru-RU" dirty="0" smtClean="0"/>
              <a:t>Заповедн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й </a:t>
            </a:r>
            <a:r>
              <a:rPr lang="ru-RU" dirty="0"/>
              <a:t>красой насладиться.</a:t>
            </a:r>
            <a:br>
              <a:rPr lang="ru-RU" dirty="0"/>
            </a:b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A94CD7-14A4-4AAE-8AE8-1B18CFC59456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BF4306-D445-40A4-B706-71D8CB4D1429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6" name="Дуга 5"/>
          <p:cNvSpPr/>
          <p:nvPr/>
        </p:nvSpPr>
        <p:spPr>
          <a:xfrm>
            <a:off x="4860032" y="1988840"/>
            <a:ext cx="576064" cy="316632"/>
          </a:xfrm>
          <a:prstGeom prst="arc">
            <a:avLst>
              <a:gd name="adj1" fmla="val 11355705"/>
              <a:gd name="adj2" fmla="val 54734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48435" y="2564904"/>
            <a:ext cx="431277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2590800" y="5946639"/>
            <a:ext cx="432048" cy="4236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6084168" y="1954621"/>
            <a:ext cx="144016" cy="192535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686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FABF855-DB6E-4BE4-B22B-4A47B9340F19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1F52A5-C3FC-47A6-875E-C3CBECD4919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642918"/>
            <a:ext cx="892971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        Национальный парк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i="1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(природный национальный парк) , территория , на которой охраняются ландшафты и уникальные объекты природы. От заповедника отличается допуском посетителей для отдыха. </a:t>
            </a:r>
            <a:endParaRPr kumimoji="0" lang="ru-RU" sz="4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D692C0-6C71-4F00-9260-DB1F518A37E1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F62422-91E5-48FD-B90A-B8F6CB059AA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1026" name="Рисунок 1" descr="ÐÐ³ÑÐ°-Ð»Ð¾ÑÐ¾ Â«ÐÐ¸Ð²Ð¾ÑÐ½ÑÐ¹ Ð¼Ð¸Ñ Ð½Ð°ÑÐµÐ³Ð¾ ÐºÑÐ°Ñ. Ð¡Ð°Ð¼Ð°ÑÑÐºÐ°Ñ ÐÑÐºÐ°Â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123"/>
            <a:ext cx="9258238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688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A94CD7-14A4-4AAE-8AE8-1B18CFC59456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BF4306-D445-40A4-B706-71D8CB4D142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2050" name="Picture 2" descr="ÐÐ»Ð°Ð²Ð½Ð°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69" y="116632"/>
            <a:ext cx="2448273" cy="244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¢ÑÑÐ¸ÑÑÐ¸ÑÐµÑÐºÐ¸Ðµ Ð¼ÐµÑÑÐ° Ð¡Ð°Ð¼Ð°ÑÑÐºÐ¾Ð¹ Ð¾Ð±Ð»Ð°ÑÑÐ¸ - Ð½Ð°ÑÐ¸Ð¾Ð½Ð°Ð»ÑÐ½ÑÐ¹ Ð¿Ð°ÑÐº &quot;Ð¡Ð°Ð¼Ð°ÑÑÐºÐ°Ñ ÐÑÐºÐ°&quot; Ð Ð¾ÑÑÐ¸Ñ, Ð¢ÑÑÐ¸Ð·Ð¼, ÐÑÐ¸ÑÐ¾Ð´Ð°, ÐÐ¾ÑÑ, Ð¡Ð°Ð¼Ð°ÑÐ°, ÐÑÐ´ÑÑ, ÐÐ¸Ð´ÐµÐ¾, ÐÐ»Ð¸Ð½Ð½Ð¾Ð¿Ð¾ÑÑ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27" y="2204865"/>
            <a:ext cx="7177073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56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2576" y="1595437"/>
            <a:ext cx="3097030" cy="259775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A94CD7-14A4-4AAE-8AE8-1B18CFC59456}" type="datetime1">
              <a:rPr lang="ru-RU" smtClean="0"/>
              <a:pPr>
                <a:defRPr/>
              </a:pPr>
              <a:t>12.03.2019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BF4306-D445-40A4-B706-71D8CB4D1429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4098" name="Рисунок 14" descr="ÐÐ¸Ð¾Ð½ ÑÐ¾Ð½ÐºÐ¾Ð»Ð¸ÑÑÐ½ÑÐ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938" y="-42151"/>
            <a:ext cx="4671946" cy="350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Рисунок 16" descr="ÐÐµÑÐ¸Ð½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447" y="0"/>
            <a:ext cx="4615745" cy="3461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17" descr="Ð¦Ð²ÐµÑÑ ÐºÐ°ÑÐ°Ð³Ð°Ð½Ñ ÐºÑÑÑÐ°ÑÐ½Ð¸ÐºÐ¾Ð²Ð¾Ð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6" y="3356992"/>
            <a:ext cx="4668011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19" descr="ÐÐµÑÐµÑÐºÐ»ÐµÑ Ð±Ð¾ÑÐ¾Ð´Ð°Ð²ÑÐ°ÑÑÐ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577" y="3406041"/>
            <a:ext cx="4602615" cy="345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744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елень 1">
  <a:themeElements>
    <a:clrScheme name="Стандартная">
      <a:dk1>
        <a:sysClr val="windowText" lastClr="000000"/>
      </a:dk1>
      <a:lt1>
        <a:sysClr val="window" lastClr="E1E1E1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1E1E1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Зелень 1</Template>
  <TotalTime>588</TotalTime>
  <Words>207</Words>
  <Application>Microsoft Office PowerPoint</Application>
  <PresentationFormat>Экран (4:3)</PresentationFormat>
  <Paragraphs>82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Зелень 1</vt:lpstr>
      <vt:lpstr>Презентация PowerPoint</vt:lpstr>
      <vt:lpstr>Тринадцатое марта. Классная работа.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Карточка №1</vt:lpstr>
      <vt:lpstr>Презентация PowerPoint</vt:lpstr>
      <vt:lpstr>Презентация PowerPoint</vt:lpstr>
      <vt:lpstr>Презентация PowerPoint</vt:lpstr>
      <vt:lpstr>Карточка №2. </vt:lpstr>
      <vt:lpstr>Презентация PowerPoint</vt:lpstr>
      <vt:lpstr>Презентация PowerPoint</vt:lpstr>
      <vt:lpstr>Презентация PowerPoint</vt:lpstr>
      <vt:lpstr>Ключ </vt:lpstr>
      <vt:lpstr>Презентация PowerPoint</vt:lpstr>
      <vt:lpstr>Домашнее задание</vt:lpstr>
      <vt:lpstr>   Берегите эти земли, эти воды, Даже каждую былиночку любя. Берегите всех зверей внутри природы Убивайте лишь зверей внутри себя. 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dc:description>http://aida.ucoz.ru</dc:description>
  <cp:lastModifiedBy>User-XX</cp:lastModifiedBy>
  <cp:revision>63</cp:revision>
  <dcterms:created xsi:type="dcterms:W3CDTF">2012-01-17T15:36:46Z</dcterms:created>
  <dcterms:modified xsi:type="dcterms:W3CDTF">2019-03-12T16:07:20Z</dcterms:modified>
  <cp:category>шаблоны к Powerpoint</cp:category>
</cp:coreProperties>
</file>