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9" r:id="rId4"/>
    <p:sldId id="280" r:id="rId5"/>
    <p:sldId id="281" r:id="rId6"/>
    <p:sldId id="305" r:id="rId7"/>
    <p:sldId id="282" r:id="rId8"/>
    <p:sldId id="283" r:id="rId9"/>
    <p:sldId id="284" r:id="rId10"/>
    <p:sldId id="285" r:id="rId11"/>
    <p:sldId id="286" r:id="rId12"/>
    <p:sldId id="288" r:id="rId13"/>
    <p:sldId id="289" r:id="rId14"/>
    <p:sldId id="294" r:id="rId15"/>
    <p:sldId id="290" r:id="rId16"/>
    <p:sldId id="291" r:id="rId17"/>
    <p:sldId id="293" r:id="rId18"/>
    <p:sldId id="295" r:id="rId19"/>
    <p:sldId id="292" r:id="rId20"/>
    <p:sldId id="296" r:id="rId21"/>
    <p:sldId id="287" r:id="rId22"/>
    <p:sldId id="277" r:id="rId23"/>
    <p:sldId id="307" r:id="rId24"/>
    <p:sldId id="257" r:id="rId25"/>
    <p:sldId id="298" r:id="rId26"/>
    <p:sldId id="258" r:id="rId27"/>
    <p:sldId id="299" r:id="rId28"/>
    <p:sldId id="259" r:id="rId29"/>
    <p:sldId id="300" r:id="rId30"/>
    <p:sldId id="260" r:id="rId31"/>
    <p:sldId id="301" r:id="rId32"/>
    <p:sldId id="261" r:id="rId33"/>
    <p:sldId id="302" r:id="rId34"/>
    <p:sldId id="262" r:id="rId35"/>
    <p:sldId id="303" r:id="rId36"/>
    <p:sldId id="263" r:id="rId37"/>
    <p:sldId id="304" r:id="rId38"/>
    <p:sldId id="316" r:id="rId39"/>
    <p:sldId id="317" r:id="rId40"/>
    <p:sldId id="264" r:id="rId41"/>
    <p:sldId id="265" r:id="rId42"/>
    <p:sldId id="266" r:id="rId43"/>
    <p:sldId id="308" r:id="rId44"/>
    <p:sldId id="309" r:id="rId45"/>
    <p:sldId id="274" r:id="rId46"/>
    <p:sldId id="311" r:id="rId47"/>
    <p:sldId id="312" r:id="rId48"/>
    <p:sldId id="268" r:id="rId49"/>
    <p:sldId id="313" r:id="rId50"/>
    <p:sldId id="269" r:id="rId51"/>
    <p:sldId id="318" r:id="rId52"/>
    <p:sldId id="270" r:id="rId53"/>
    <p:sldId id="276" r:id="rId54"/>
    <p:sldId id="320" r:id="rId55"/>
    <p:sldId id="271" r:id="rId56"/>
    <p:sldId id="314" r:id="rId57"/>
    <p:sldId id="272" r:id="rId58"/>
    <p:sldId id="315" r:id="rId59"/>
    <p:sldId id="275" r:id="rId60"/>
    <p:sldId id="306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6600CC"/>
    <a:srgbClr val="0000CC"/>
    <a:srgbClr val="990000"/>
    <a:srgbClr val="666633"/>
    <a:srgbClr val="FF3300"/>
    <a:srgbClr val="660033"/>
    <a:srgbClr val="FF9966"/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711" autoAdjust="0"/>
  </p:normalViewPr>
  <p:slideViewPr>
    <p:cSldViewPr>
      <p:cViewPr varScale="1">
        <p:scale>
          <a:sx n="84" d="100"/>
          <a:sy n="84" d="100"/>
        </p:scale>
        <p:origin x="-11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E19921-FEB5-44B4-B81B-BD9D59670042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9;&#1095;&#1080;&#1090;&#1077;&#1083;&#1100;\&#1056;&#1072;&#1073;&#1086;&#1095;&#1080;&#1081;%20&#1089;&#1090;&#1086;&#1083;\&#1082;&#1086;&#1089;&#1084;&#1086;&#1089;\86_sverpulsar22.mpe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w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FF00"/>
                </a:solidFill>
              </a:rPr>
              <a:t>Мы дети </a:t>
            </a:r>
            <a:r>
              <a:rPr lang="ru-RU" sz="9600" dirty="0" smtClean="0">
                <a:solidFill>
                  <a:srgbClr val="FFFF00"/>
                </a:solidFill>
              </a:rPr>
              <a:t>Г</a:t>
            </a:r>
            <a:r>
              <a:rPr lang="ru-RU" sz="8000" dirty="0" smtClean="0">
                <a:solidFill>
                  <a:srgbClr val="FFFF00"/>
                </a:solidFill>
              </a:rPr>
              <a:t>алактики</a:t>
            </a:r>
            <a:endParaRPr lang="ru-RU" sz="8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16" y="5643578"/>
            <a:ext cx="2143140" cy="107157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ru-RU" sz="1400" dirty="0" err="1" smtClean="0"/>
              <a:t>Мячина</a:t>
            </a:r>
            <a:r>
              <a:rPr lang="ru-RU" sz="1400" dirty="0" smtClean="0"/>
              <a:t> Ирина Викторовна </a:t>
            </a:r>
          </a:p>
          <a:p>
            <a:pPr>
              <a:lnSpc>
                <a:spcPct val="110000"/>
              </a:lnSpc>
            </a:pPr>
            <a:r>
              <a:rPr lang="ru-RU" sz="1400" dirty="0" smtClean="0"/>
              <a:t>МБОУ СОШ № 147</a:t>
            </a:r>
          </a:p>
          <a:p>
            <a:pPr>
              <a:lnSpc>
                <a:spcPct val="110000"/>
              </a:lnSpc>
            </a:pPr>
            <a:r>
              <a:rPr lang="ru-RU" sz="1400" dirty="0" smtClean="0"/>
              <a:t> г. Новосибирск</a:t>
            </a:r>
          </a:p>
          <a:p>
            <a:pPr>
              <a:lnSpc>
                <a:spcPct val="110000"/>
              </a:lnSpc>
            </a:pPr>
            <a:r>
              <a:rPr lang="ru-RU" sz="1400" dirty="0" smtClean="0"/>
              <a:t>Категория :высшая</a:t>
            </a:r>
            <a:endParaRPr lang="ru-RU" sz="1400" dirty="0"/>
          </a:p>
        </p:txBody>
      </p:sp>
    </p:spTree>
  </p:cSld>
  <p:clrMapOvr>
    <a:masterClrMapping/>
  </p:clrMapOvr>
  <p:transition spd="slow" advClick="0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Сергей Павлович Королёв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7170" name="Picture 2" descr="C:\Documents and Settings\ДНС\Мои документы\Мои рисунки\Королё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858048" cy="502542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Белка и Стрелка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Documents and Settings\ДНС\Мои документы\Мои рисунки\собаки.jpg"/>
          <p:cNvPicPr>
            <a:picLocks noChangeAspect="1" noChangeArrowheads="1"/>
          </p:cNvPicPr>
          <p:nvPr/>
        </p:nvPicPr>
        <p:blipFill>
          <a:blip r:embed="rId2"/>
          <a:srcRect l="882" t="1749" r="10949" b="1454"/>
          <a:stretch>
            <a:fillRect/>
          </a:stretch>
        </p:blipFill>
        <p:spPr bwMode="auto">
          <a:xfrm>
            <a:off x="1000100" y="1357298"/>
            <a:ext cx="7143800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93978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Герой Советского Союза 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Юрий Алексеевич Гагарин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9218" name="Picture 2" descr="C:\Documents and Settings\ДНС\Мои документы\Мои рисунки\гагар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643050"/>
            <a:ext cx="3571900" cy="49004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Юрий Алексеевич Гагарин,  12 апреля 1961 год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42" name="Picture 2" descr="C:\Documents and Settings\ДНС\Мои документы\Мои рисунки\гагарин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388787"/>
            <a:ext cx="4429156" cy="51643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Вид Земли из космоса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3314" name="Picture 2" descr="C:\Documents and Settings\ДНС\Мои документы\Мои рисунки\земля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95319"/>
            <a:ext cx="6643734" cy="5314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Валентина Терешкова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1266" name="Picture 2" descr="C:\Documents and Settings\ДНС\Мои документы\Мои рисунки\терешк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95688"/>
            <a:ext cx="3071834" cy="4811408"/>
          </a:xfrm>
          <a:prstGeom prst="rect">
            <a:avLst/>
          </a:prstGeom>
          <a:noFill/>
        </p:spPr>
      </p:pic>
      <p:pic>
        <p:nvPicPr>
          <p:cNvPr id="11267" name="Picture 3" descr="C:\Documents and Settings\ДНС\Мои документы\Мои рисунки\терешков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928802"/>
            <a:ext cx="3971925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Светлана Савицкая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2290" name="Picture 2" descr="C:\Documents and Settings\ДНС\Мои документы\Мои рисунки\светла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43050"/>
            <a:ext cx="2952750" cy="433387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Алексей Леонов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4338" name="Picture 2" descr="C:\Documents and Settings\ДНС\Мои документы\Мои рисунки\Леонов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071546"/>
            <a:ext cx="3714776" cy="535646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868478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FF00"/>
                </a:solidFill>
              </a:rPr>
              <a:t>18 марта 1965 года, в 11 часов 30 минут по московскому времени при полете космического корабля «Восход-2» впервые осуществлен выход человека в космическое пространство. </a:t>
            </a:r>
            <a:r>
              <a:rPr lang="ru-RU" sz="2200" dirty="0" smtClean="0">
                <a:solidFill>
                  <a:srgbClr val="6600CC"/>
                </a:solidFill>
              </a:rPr>
              <a:t/>
            </a:r>
            <a:br>
              <a:rPr lang="ru-RU" sz="2200" dirty="0" smtClean="0">
                <a:solidFill>
                  <a:srgbClr val="6600CC"/>
                </a:solidFill>
              </a:rPr>
            </a:br>
            <a:r>
              <a:rPr lang="ru-RU" sz="2200" dirty="0" smtClean="0">
                <a:solidFill>
                  <a:srgbClr val="6600CC"/>
                </a:solidFill>
              </a:rPr>
              <a:t> 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362" name="Picture 2" descr="C:\Documents and Settings\ДНС\Мои документы\Мои рисунки\леонов1.jpg"/>
          <p:cNvPicPr>
            <a:picLocks noChangeAspect="1" noChangeArrowheads="1"/>
          </p:cNvPicPr>
          <p:nvPr/>
        </p:nvPicPr>
        <p:blipFill>
          <a:blip r:embed="rId2"/>
          <a:srcRect b="33563"/>
          <a:stretch>
            <a:fillRect/>
          </a:stretch>
        </p:blipFill>
        <p:spPr bwMode="auto">
          <a:xfrm>
            <a:off x="1643042" y="1571612"/>
            <a:ext cx="5072098" cy="499080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Космодром Байконур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7410" name="Picture 2" descr="C:\Documents and Settings\ДНС\Мои документы\Мои рисунки\байконур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0"/>
            <a:ext cx="3810000" cy="52514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ЗНЫЕ КАРТИНКИ\открытки\день космонавтики\228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746"/>
            <a:ext cx="9144000" cy="681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Запуск ракет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8434" name="Picture 2" descr="C:\Documents and Settings\ДНС\Мои документы\Мои рисунки\космодр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96951"/>
            <a:ext cx="2928958" cy="4475255"/>
          </a:xfrm>
          <a:prstGeom prst="rect">
            <a:avLst/>
          </a:prstGeom>
          <a:noFill/>
        </p:spPr>
      </p:pic>
      <p:pic>
        <p:nvPicPr>
          <p:cNvPr id="18435" name="Picture 3" descr="C:\Documents and Settings\ДНС\Мои документы\Мои рисунки\раке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12"/>
            <a:ext cx="2676525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ДНС\Мои документы\Мои рисунки\космос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7715304" cy="60372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86_sverpulsar22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Цель 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сконструировать и защитить проект собственного корабля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500306"/>
            <a:ext cx="8229600" cy="228601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1 этап: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 </a:t>
            </a:r>
            <a:r>
              <a:rPr lang="ru-RU" sz="6000" b="1" i="1" dirty="0" smtClean="0">
                <a:solidFill>
                  <a:srgbClr val="FF0000"/>
                </a:solidFill>
              </a:rPr>
              <a:t>«</a:t>
            </a:r>
            <a:r>
              <a:rPr lang="ru-RU" sz="6000" b="1" i="1" dirty="0" smtClean="0"/>
              <a:t> </a:t>
            </a:r>
            <a:r>
              <a:rPr lang="ru-RU" sz="6000" b="1" i="1" dirty="0" smtClean="0">
                <a:solidFill>
                  <a:srgbClr val="7030A0"/>
                </a:solidFill>
              </a:rPr>
              <a:t>К</a:t>
            </a:r>
            <a:r>
              <a:rPr lang="ru-RU" sz="6000" b="1" i="1" dirty="0" smtClean="0">
                <a:solidFill>
                  <a:srgbClr val="FFC000"/>
                </a:solidFill>
              </a:rPr>
              <a:t>о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sz="6000" b="1" i="1" dirty="0" smtClean="0">
                <a:solidFill>
                  <a:srgbClr val="00B050"/>
                </a:solidFill>
              </a:rPr>
              <a:t>м</a:t>
            </a:r>
            <a:r>
              <a:rPr lang="ru-RU" sz="6000" b="1" i="1" dirty="0" smtClean="0">
                <a:solidFill>
                  <a:schemeClr val="accent6"/>
                </a:solidFill>
              </a:rPr>
              <a:t>и</a:t>
            </a:r>
            <a:r>
              <a:rPr lang="ru-RU" sz="6000" b="1" i="1" dirty="0" smtClean="0">
                <a:solidFill>
                  <a:schemeClr val="accent4">
                    <a:lumMod val="75000"/>
                  </a:schemeClr>
                </a:solidFill>
              </a:rPr>
              <a:t>ч</a:t>
            </a: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</a:rPr>
              <a:t>е</a:t>
            </a:r>
            <a:r>
              <a:rPr lang="ru-RU" sz="6000" b="1" i="1" dirty="0" smtClean="0">
                <a:solidFill>
                  <a:srgbClr val="FF33CC"/>
                </a:solidFill>
              </a:rPr>
              <a:t>с</a:t>
            </a:r>
            <a:r>
              <a:rPr lang="ru-RU" sz="6000" b="1" i="1" dirty="0" smtClean="0">
                <a:solidFill>
                  <a:srgbClr val="7030A0"/>
                </a:solidFill>
              </a:rPr>
              <a:t>к</a:t>
            </a:r>
            <a:r>
              <a:rPr lang="ru-RU" sz="6000" b="1" i="1" dirty="0" smtClean="0">
                <a:solidFill>
                  <a:srgbClr val="008000"/>
                </a:solidFill>
              </a:rPr>
              <a:t>и</a:t>
            </a:r>
            <a:r>
              <a:rPr lang="ru-RU" sz="6000" b="1" i="1" dirty="0" smtClean="0">
                <a:solidFill>
                  <a:srgbClr val="FF33CC"/>
                </a:solidFill>
              </a:rPr>
              <a:t>й</a:t>
            </a:r>
            <a:r>
              <a:rPr lang="ru-RU" sz="6000" b="1" i="1" dirty="0" smtClean="0"/>
              <a:t> </a:t>
            </a:r>
            <a:r>
              <a:rPr lang="ru-RU" sz="6000" b="1" i="1" dirty="0" smtClean="0">
                <a:solidFill>
                  <a:srgbClr val="FFC000"/>
                </a:solidFill>
              </a:rPr>
              <a:t>в</a:t>
            </a:r>
            <a:r>
              <a:rPr lang="ru-RU" sz="6000" b="1" i="1" dirty="0" smtClean="0">
                <a:solidFill>
                  <a:srgbClr val="000066"/>
                </a:solidFill>
              </a:rPr>
              <a:t>и</a:t>
            </a:r>
            <a:r>
              <a:rPr lang="ru-RU" sz="6000" b="1" i="1" dirty="0" smtClean="0">
                <a:solidFill>
                  <a:srgbClr val="00B050"/>
                </a:solidFill>
              </a:rPr>
              <a:t>н</a:t>
            </a:r>
            <a:r>
              <a:rPr lang="ru-RU" sz="6000" b="1" i="1" dirty="0" smtClean="0">
                <a:solidFill>
                  <a:srgbClr val="0070C0"/>
                </a:solidFill>
              </a:rPr>
              <a:t>е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г</a:t>
            </a:r>
            <a:r>
              <a:rPr lang="ru-RU" sz="6000" b="1" i="1" dirty="0" smtClean="0">
                <a:solidFill>
                  <a:srgbClr val="FF3300"/>
                </a:solidFill>
              </a:rPr>
              <a:t>р</a:t>
            </a:r>
            <a:r>
              <a:rPr lang="ru-RU" sz="6000" b="1" i="1" dirty="0" smtClean="0">
                <a:solidFill>
                  <a:srgbClr val="666633"/>
                </a:solidFill>
              </a:rPr>
              <a:t>е</a:t>
            </a:r>
            <a:r>
              <a:rPr lang="ru-RU" sz="6000" b="1" i="1" dirty="0" smtClean="0">
                <a:solidFill>
                  <a:srgbClr val="660033"/>
                </a:solidFill>
              </a:rPr>
              <a:t>т</a:t>
            </a:r>
            <a:r>
              <a:rPr lang="ru-RU" sz="6000" b="1" i="1" dirty="0" smtClean="0">
                <a:solidFill>
                  <a:srgbClr val="FF0000"/>
                </a:solidFill>
              </a:rPr>
              <a:t>»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Autofit/>
          </a:bodyPr>
          <a:lstStyle/>
          <a:p>
            <a:r>
              <a:rPr lang="ru-RU" sz="41300" dirty="0" smtClean="0">
                <a:solidFill>
                  <a:srgbClr val="FFFF00"/>
                </a:solidFill>
              </a:rPr>
              <a:t>?</a:t>
            </a:r>
            <a:endParaRPr lang="ru-RU" sz="413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357298"/>
            <a:ext cx="607223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Скафандр</a:t>
            </a:r>
            <a:endParaRPr lang="ru-RU" sz="48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Космодром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85860"/>
            <a:ext cx="5429288" cy="535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Первое представление о Земле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ДНС\Мои документы\Мои рисунки\зем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85819"/>
            <a:ext cx="7286676" cy="51006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Невесомость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5940425" cy="441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Ракета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4071966" cy="535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FF00"/>
                </a:solidFill>
              </a:rPr>
              <a:t>Космонавт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478634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0000CC"/>
                </a:solidFill>
              </a:rPr>
              <a:t>Спутник</a:t>
            </a:r>
            <a:endParaRPr lang="ru-RU" sz="4800" i="1" dirty="0">
              <a:solidFill>
                <a:srgbClr val="0000CC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6500857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Autofit/>
          </a:bodyPr>
          <a:lstStyle/>
          <a:p>
            <a:r>
              <a:rPr lang="ru-RU" sz="19900" i="1" dirty="0" smtClean="0">
                <a:solidFill>
                  <a:srgbClr val="FFFF00"/>
                </a:solidFill>
              </a:rPr>
              <a:t>?</a:t>
            </a:r>
            <a:endParaRPr lang="ru-RU" sz="199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FFFF00"/>
                </a:solidFill>
              </a:rPr>
              <a:t>Метеорит</a:t>
            </a:r>
            <a:endParaRPr lang="ru-RU" sz="3600" i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358114" cy="503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Икар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2051" name="Picture 3" descr="C:\Documents and Settings\ДНС\Мои документы\Мои рисунки\ик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373958" cy="52144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00CC"/>
                </a:solidFill>
              </a:rPr>
              <a:t>Млечный путь</a:t>
            </a:r>
            <a:endParaRPr lang="ru-RU" i="1" dirty="0">
              <a:solidFill>
                <a:srgbClr val="0000CC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500174"/>
            <a:ext cx="77867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1462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B0F0"/>
                </a:solidFill>
              </a:rPr>
              <a:t>2 этап: </a:t>
            </a:r>
            <a:r>
              <a:rPr lang="ru-RU" sz="6000" b="1" i="1" dirty="0" smtClean="0">
                <a:solidFill>
                  <a:srgbClr val="FFC000"/>
                </a:solidFill>
              </a:rPr>
              <a:t>«Путешествие по Солнечной системе»</a:t>
            </a:r>
            <a:endParaRPr lang="ru-RU" sz="60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56546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Ответы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1команда: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Нептун, Юпитер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2 команда: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Сатурн, Плутон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3 команда: </a:t>
            </a:r>
            <a:r>
              <a:rPr lang="ru-RU" dirty="0" smtClean="0">
                <a:solidFill>
                  <a:schemeClr val="tx1"/>
                </a:solidFill>
              </a:rPr>
              <a:t>Земля, Меркурий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4 команда: </a:t>
            </a:r>
            <a:r>
              <a:rPr lang="ru-RU" dirty="0" smtClean="0">
                <a:solidFill>
                  <a:schemeClr val="tx1"/>
                </a:solidFill>
              </a:rPr>
              <a:t>Венера, Марс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5 команда : </a:t>
            </a:r>
            <a:r>
              <a:rPr lang="ru-RU" dirty="0" smtClean="0">
                <a:solidFill>
                  <a:schemeClr val="tx1"/>
                </a:solidFill>
              </a:rPr>
              <a:t>Уран, Меркурий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071538" y="642918"/>
            <a:ext cx="714380" cy="642942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215206" y="571480"/>
            <a:ext cx="1428760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500958" y="5429264"/>
            <a:ext cx="928694" cy="857256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565469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2655" t="11111" r="47788" b="197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но 1 6"/>
          <p:cNvSpPr/>
          <p:nvPr/>
        </p:nvSpPr>
        <p:spPr>
          <a:xfrm>
            <a:off x="3929058" y="3143248"/>
            <a:ext cx="571504" cy="642942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6357950" y="4929198"/>
            <a:ext cx="928694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2928926" y="164305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1 15"/>
          <p:cNvSpPr/>
          <p:nvPr/>
        </p:nvSpPr>
        <p:spPr>
          <a:xfrm>
            <a:off x="214282" y="2071678"/>
            <a:ext cx="1000132" cy="1071570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6643702" y="271462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1 18"/>
          <p:cNvSpPr/>
          <p:nvPr/>
        </p:nvSpPr>
        <p:spPr>
          <a:xfrm>
            <a:off x="4010020" y="4857760"/>
            <a:ext cx="990608" cy="938218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1 19"/>
          <p:cNvSpPr/>
          <p:nvPr/>
        </p:nvSpPr>
        <p:spPr>
          <a:xfrm>
            <a:off x="1571604" y="1571612"/>
            <a:ext cx="642942" cy="57150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92869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Большая Медведица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55752" t="43211" r="-57522"/>
          <a:stretch>
            <a:fillRect/>
          </a:stretch>
        </p:blipFill>
        <p:spPr bwMode="auto">
          <a:xfrm>
            <a:off x="2500298" y="2285992"/>
            <a:ext cx="821537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но 1 6"/>
          <p:cNvSpPr/>
          <p:nvPr/>
        </p:nvSpPr>
        <p:spPr>
          <a:xfrm>
            <a:off x="3929058" y="3143248"/>
            <a:ext cx="571504" cy="642942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6357950" y="4929198"/>
            <a:ext cx="928694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2928926" y="164305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1 15"/>
          <p:cNvSpPr/>
          <p:nvPr/>
        </p:nvSpPr>
        <p:spPr>
          <a:xfrm>
            <a:off x="214282" y="2071678"/>
            <a:ext cx="1000132" cy="1071570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6643702" y="271462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1 18"/>
          <p:cNvSpPr/>
          <p:nvPr/>
        </p:nvSpPr>
        <p:spPr>
          <a:xfrm>
            <a:off x="4010020" y="4857760"/>
            <a:ext cx="990608" cy="938218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1 19"/>
          <p:cNvSpPr/>
          <p:nvPr/>
        </p:nvSpPr>
        <p:spPr>
          <a:xfrm>
            <a:off x="1571604" y="1571612"/>
            <a:ext cx="642942" cy="57150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Проверка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Широта 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33+7-3+2 = 39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Долгота 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12+7-3 = 16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Эскиз первого летательного аппарата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ДНС\Мои документы\Мои рисунки\леонардо да вин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654950" cy="5654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57364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B050"/>
                </a:solidFill>
              </a:rPr>
              <a:t>3 этап:  </a:t>
            </a:r>
            <a:r>
              <a:rPr lang="ru-RU" sz="6000" b="1" i="1" dirty="0" smtClean="0"/>
              <a:t/>
            </a:r>
            <a:br>
              <a:rPr lang="ru-RU" sz="6000" b="1" i="1" dirty="0" smtClean="0"/>
            </a:br>
            <a:r>
              <a:rPr lang="ru-RU" sz="6000" b="1" i="1" dirty="0" smtClean="0">
                <a:solidFill>
                  <a:srgbClr val="9900FF"/>
                </a:solidFill>
              </a:rPr>
              <a:t>« Виртуальный</a:t>
            </a:r>
            <a:r>
              <a:rPr lang="ru-RU" sz="6000" b="1" i="1" dirty="0" smtClean="0">
                <a:solidFill>
                  <a:srgbClr val="6600CC"/>
                </a:solidFill>
              </a:rPr>
              <a:t>»</a:t>
            </a:r>
            <a:endParaRPr lang="ru-RU" sz="6000" b="1" i="1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35004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i="1" dirty="0" smtClean="0">
                <a:solidFill>
                  <a:srgbClr val="6600CC"/>
                </a:solidFill>
              </a:rPr>
              <a:t>                    </a:t>
            </a:r>
            <a:r>
              <a:rPr lang="ru-RU" sz="4800" b="1" i="1" dirty="0" smtClean="0">
                <a:solidFill>
                  <a:schemeClr val="tx1"/>
                </a:solidFill>
              </a:rPr>
              <a:t>Шифр</a:t>
            </a:r>
            <a:r>
              <a:rPr lang="ru-RU" sz="4800" b="1" i="1" dirty="0" smtClean="0">
                <a:solidFill>
                  <a:srgbClr val="00B050"/>
                </a:solidFill>
              </a:rPr>
              <a:t/>
            </a:r>
            <a:br>
              <a:rPr lang="ru-RU" sz="48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1</a:t>
            </a:r>
            <a:r>
              <a:rPr lang="ru-RU" sz="3100" b="1" i="1" dirty="0" smtClean="0">
                <a:solidFill>
                  <a:srgbClr val="00B050"/>
                </a:solidFill>
              </a:rPr>
              <a:t>-а       </a:t>
            </a:r>
            <a:r>
              <a:rPr lang="ru-RU" sz="3100" b="1" i="1" dirty="0" smtClean="0">
                <a:solidFill>
                  <a:srgbClr val="C00000"/>
                </a:solidFill>
              </a:rPr>
              <a:t>8</a:t>
            </a:r>
            <a:r>
              <a:rPr lang="ru-RU" sz="3100" b="1" i="1" dirty="0" smtClean="0">
                <a:solidFill>
                  <a:srgbClr val="00B050"/>
                </a:solidFill>
              </a:rPr>
              <a:t>-з         </a:t>
            </a:r>
            <a:r>
              <a:rPr lang="ru-RU" sz="3100" b="1" i="1" dirty="0" smtClean="0">
                <a:solidFill>
                  <a:srgbClr val="C00000"/>
                </a:solidFill>
              </a:rPr>
              <a:t>15</a:t>
            </a:r>
            <a:r>
              <a:rPr lang="ru-RU" sz="3100" b="1" i="1" dirty="0" smtClean="0">
                <a:solidFill>
                  <a:srgbClr val="00B050"/>
                </a:solidFill>
              </a:rPr>
              <a:t>-п      </a:t>
            </a:r>
            <a:r>
              <a:rPr lang="ru-RU" sz="3100" b="1" i="1" dirty="0" smtClean="0">
                <a:solidFill>
                  <a:srgbClr val="C00000"/>
                </a:solidFill>
              </a:rPr>
              <a:t>22</a:t>
            </a:r>
            <a:r>
              <a:rPr lang="ru-RU" sz="3100" b="1" i="1" dirty="0" smtClean="0">
                <a:solidFill>
                  <a:srgbClr val="00B050"/>
                </a:solidFill>
              </a:rPr>
              <a:t>-ц       </a:t>
            </a:r>
            <a:r>
              <a:rPr lang="ru-RU" sz="3100" b="1" i="1" dirty="0" smtClean="0">
                <a:solidFill>
                  <a:srgbClr val="C00000"/>
                </a:solidFill>
              </a:rPr>
              <a:t>29</a:t>
            </a:r>
            <a:r>
              <a:rPr lang="ru-RU" sz="3100" b="1" i="1" dirty="0" smtClean="0">
                <a:solidFill>
                  <a:srgbClr val="00B050"/>
                </a:solidFill>
              </a:rPr>
              <a:t>-</a:t>
            </a:r>
            <a:r>
              <a:rPr lang="ru-RU" sz="3100" b="1" i="1" dirty="0" smtClean="0">
                <a:solidFill>
                  <a:schemeClr val="tx1"/>
                </a:solidFill>
              </a:rPr>
              <a:t>э</a:t>
            </a:r>
            <a:r>
              <a:rPr lang="ru-RU" sz="3100" b="1" i="1" dirty="0" smtClean="0">
                <a:solidFill>
                  <a:srgbClr val="00B050"/>
                </a:solidFill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2</a:t>
            </a:r>
            <a:r>
              <a:rPr lang="ru-RU" sz="3100" b="1" i="1" dirty="0" smtClean="0">
                <a:solidFill>
                  <a:srgbClr val="00B050"/>
                </a:solidFill>
              </a:rPr>
              <a:t>-б       </a:t>
            </a:r>
            <a:r>
              <a:rPr lang="ru-RU" sz="3100" b="1" i="1" dirty="0" smtClean="0">
                <a:solidFill>
                  <a:srgbClr val="C00000"/>
                </a:solidFill>
              </a:rPr>
              <a:t>9</a:t>
            </a:r>
            <a:r>
              <a:rPr lang="ru-RU" sz="3100" b="1" i="1" dirty="0" smtClean="0">
                <a:solidFill>
                  <a:srgbClr val="00B050"/>
                </a:solidFill>
              </a:rPr>
              <a:t>-и,й     </a:t>
            </a:r>
            <a:r>
              <a:rPr lang="ru-RU" sz="3100" b="1" i="1" dirty="0" smtClean="0">
                <a:solidFill>
                  <a:srgbClr val="C00000"/>
                </a:solidFill>
              </a:rPr>
              <a:t>16</a:t>
            </a:r>
            <a:r>
              <a:rPr lang="ru-RU" sz="3100" b="1" i="1" dirty="0" smtClean="0">
                <a:solidFill>
                  <a:srgbClr val="00B050"/>
                </a:solidFill>
              </a:rPr>
              <a:t>-р      </a:t>
            </a:r>
            <a:r>
              <a:rPr lang="ru-RU" sz="3100" b="1" i="1" dirty="0" smtClean="0">
                <a:solidFill>
                  <a:srgbClr val="C00000"/>
                </a:solidFill>
              </a:rPr>
              <a:t>23</a:t>
            </a:r>
            <a:r>
              <a:rPr lang="ru-RU" sz="3100" b="1" i="1" dirty="0" smtClean="0">
                <a:solidFill>
                  <a:srgbClr val="00B050"/>
                </a:solidFill>
              </a:rPr>
              <a:t>-ч        </a:t>
            </a:r>
            <a:r>
              <a:rPr lang="ru-RU" sz="3100" b="1" i="1" dirty="0" smtClean="0">
                <a:solidFill>
                  <a:srgbClr val="C00000"/>
                </a:solidFill>
              </a:rPr>
              <a:t>30</a:t>
            </a:r>
            <a:r>
              <a:rPr lang="ru-RU" sz="3100" b="1" i="1" dirty="0" smtClean="0">
                <a:solidFill>
                  <a:srgbClr val="00B050"/>
                </a:solidFill>
              </a:rPr>
              <a:t>-</a:t>
            </a:r>
            <a:r>
              <a:rPr lang="ru-RU" sz="3100" b="1" i="1" dirty="0" smtClean="0">
                <a:solidFill>
                  <a:schemeClr val="tx1"/>
                </a:solidFill>
              </a:rPr>
              <a:t>ю</a:t>
            </a:r>
            <a:r>
              <a:rPr lang="ru-RU" sz="3100" b="1" i="1" dirty="0" smtClean="0">
                <a:solidFill>
                  <a:srgbClr val="00B050"/>
                </a:solidFill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3</a:t>
            </a:r>
            <a:r>
              <a:rPr lang="ru-RU" sz="3100" b="1" i="1" dirty="0" smtClean="0">
                <a:solidFill>
                  <a:srgbClr val="00B050"/>
                </a:solidFill>
              </a:rPr>
              <a:t>-в       </a:t>
            </a:r>
            <a:r>
              <a:rPr lang="ru-RU" sz="3100" b="1" i="1" dirty="0" smtClean="0">
                <a:solidFill>
                  <a:srgbClr val="C00000"/>
                </a:solidFill>
              </a:rPr>
              <a:t>10</a:t>
            </a:r>
            <a:r>
              <a:rPr lang="ru-RU" sz="3100" b="1" i="1" dirty="0" smtClean="0">
                <a:solidFill>
                  <a:srgbClr val="00B050"/>
                </a:solidFill>
              </a:rPr>
              <a:t>-к      </a:t>
            </a:r>
            <a:r>
              <a:rPr lang="ru-RU" sz="3100" b="1" i="1" dirty="0" smtClean="0">
                <a:solidFill>
                  <a:srgbClr val="C00000"/>
                </a:solidFill>
              </a:rPr>
              <a:t>17</a:t>
            </a:r>
            <a:r>
              <a:rPr lang="ru-RU" sz="3100" b="1" i="1" dirty="0" smtClean="0">
                <a:solidFill>
                  <a:srgbClr val="00B050"/>
                </a:solidFill>
              </a:rPr>
              <a:t>-с      </a:t>
            </a:r>
            <a:r>
              <a:rPr lang="ru-RU" sz="3100" b="1" i="1" dirty="0" smtClean="0">
                <a:solidFill>
                  <a:srgbClr val="C00000"/>
                </a:solidFill>
              </a:rPr>
              <a:t>24</a:t>
            </a:r>
            <a:r>
              <a:rPr lang="ru-RU" sz="3100" b="1" i="1" dirty="0" smtClean="0">
                <a:solidFill>
                  <a:srgbClr val="00B050"/>
                </a:solidFill>
              </a:rPr>
              <a:t>-ш       </a:t>
            </a:r>
            <a:r>
              <a:rPr lang="ru-RU" sz="3100" b="1" i="1" dirty="0" smtClean="0">
                <a:solidFill>
                  <a:srgbClr val="C00000"/>
                </a:solidFill>
              </a:rPr>
              <a:t>31</a:t>
            </a:r>
            <a:r>
              <a:rPr lang="ru-RU" sz="3100" b="1" i="1" dirty="0" smtClean="0">
                <a:solidFill>
                  <a:srgbClr val="00B050"/>
                </a:solidFill>
              </a:rPr>
              <a:t>-</a:t>
            </a:r>
            <a:r>
              <a:rPr lang="ru-RU" sz="3100" b="1" i="1" dirty="0" smtClean="0">
                <a:solidFill>
                  <a:schemeClr val="tx1"/>
                </a:solidFill>
              </a:rPr>
              <a:t>я</a:t>
            </a:r>
            <a:r>
              <a:rPr lang="ru-RU" sz="3100" b="1" i="1" dirty="0" smtClean="0">
                <a:solidFill>
                  <a:srgbClr val="00B050"/>
                </a:solidFill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4</a:t>
            </a:r>
            <a:r>
              <a:rPr lang="ru-RU" sz="3100" b="1" i="1" dirty="0" smtClean="0">
                <a:solidFill>
                  <a:srgbClr val="00B050"/>
                </a:solidFill>
              </a:rPr>
              <a:t>-г       </a:t>
            </a:r>
            <a:r>
              <a:rPr lang="ru-RU" sz="3100" b="1" i="1" dirty="0" smtClean="0">
                <a:solidFill>
                  <a:srgbClr val="C00000"/>
                </a:solidFill>
              </a:rPr>
              <a:t>11</a:t>
            </a:r>
            <a:r>
              <a:rPr lang="ru-RU" sz="3100" b="1" i="1" dirty="0" smtClean="0">
                <a:solidFill>
                  <a:srgbClr val="00B050"/>
                </a:solidFill>
              </a:rPr>
              <a:t>-л       </a:t>
            </a:r>
            <a:r>
              <a:rPr lang="ru-RU" sz="3100" b="1" i="1" dirty="0" smtClean="0">
                <a:solidFill>
                  <a:srgbClr val="C00000"/>
                </a:solidFill>
              </a:rPr>
              <a:t>18</a:t>
            </a:r>
            <a:r>
              <a:rPr lang="ru-RU" sz="3100" b="1" i="1" dirty="0" smtClean="0">
                <a:solidFill>
                  <a:srgbClr val="00B050"/>
                </a:solidFill>
              </a:rPr>
              <a:t>-т      </a:t>
            </a:r>
            <a:r>
              <a:rPr lang="ru-RU" sz="3100" b="1" i="1" dirty="0" smtClean="0">
                <a:solidFill>
                  <a:srgbClr val="C00000"/>
                </a:solidFill>
              </a:rPr>
              <a:t>25</a:t>
            </a:r>
            <a:r>
              <a:rPr lang="ru-RU" sz="3100" b="1" i="1" dirty="0" smtClean="0">
                <a:solidFill>
                  <a:srgbClr val="00B050"/>
                </a:solidFill>
              </a:rPr>
              <a:t>-щ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5</a:t>
            </a:r>
            <a:r>
              <a:rPr lang="ru-RU" sz="3100" b="1" i="1" dirty="0" smtClean="0">
                <a:solidFill>
                  <a:srgbClr val="00B050"/>
                </a:solidFill>
              </a:rPr>
              <a:t>-д      </a:t>
            </a:r>
            <a:r>
              <a:rPr lang="ru-RU" sz="3100" b="1" i="1" dirty="0" smtClean="0">
                <a:solidFill>
                  <a:srgbClr val="C00000"/>
                </a:solidFill>
              </a:rPr>
              <a:t>12</a:t>
            </a:r>
            <a:r>
              <a:rPr lang="ru-RU" sz="3100" b="1" i="1" dirty="0" smtClean="0">
                <a:solidFill>
                  <a:srgbClr val="00B050"/>
                </a:solidFill>
              </a:rPr>
              <a:t>-м      </a:t>
            </a:r>
            <a:r>
              <a:rPr lang="ru-RU" sz="3100" b="1" i="1" dirty="0" smtClean="0">
                <a:solidFill>
                  <a:srgbClr val="C00000"/>
                </a:solidFill>
              </a:rPr>
              <a:t>19</a:t>
            </a:r>
            <a:r>
              <a:rPr lang="ru-RU" sz="3100" b="1" i="1" dirty="0" smtClean="0">
                <a:solidFill>
                  <a:srgbClr val="00B050"/>
                </a:solidFill>
              </a:rPr>
              <a:t>-у      </a:t>
            </a:r>
            <a:r>
              <a:rPr lang="ru-RU" sz="3100" b="1" i="1" dirty="0" smtClean="0">
                <a:solidFill>
                  <a:srgbClr val="C00000"/>
                </a:solidFill>
              </a:rPr>
              <a:t>26</a:t>
            </a:r>
            <a:r>
              <a:rPr lang="ru-RU" sz="3100" b="1" i="1" dirty="0" smtClean="0">
                <a:solidFill>
                  <a:srgbClr val="00B050"/>
                </a:solidFill>
              </a:rPr>
              <a:t>-ь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6</a:t>
            </a:r>
            <a:r>
              <a:rPr lang="ru-RU" sz="3100" b="1" i="1" dirty="0" smtClean="0">
                <a:solidFill>
                  <a:srgbClr val="00B050"/>
                </a:solidFill>
              </a:rPr>
              <a:t>-е      </a:t>
            </a:r>
            <a:r>
              <a:rPr lang="ru-RU" sz="3100" b="1" i="1" dirty="0" smtClean="0">
                <a:solidFill>
                  <a:srgbClr val="C00000"/>
                </a:solidFill>
              </a:rPr>
              <a:t>13</a:t>
            </a:r>
            <a:r>
              <a:rPr lang="ru-RU" sz="3100" b="1" i="1" dirty="0" smtClean="0">
                <a:solidFill>
                  <a:srgbClr val="00B050"/>
                </a:solidFill>
              </a:rPr>
              <a:t>-н       </a:t>
            </a:r>
            <a:r>
              <a:rPr lang="ru-RU" sz="3100" b="1" i="1" dirty="0" smtClean="0">
                <a:solidFill>
                  <a:srgbClr val="C00000"/>
                </a:solidFill>
              </a:rPr>
              <a:t>20</a:t>
            </a:r>
            <a:r>
              <a:rPr lang="ru-RU" sz="3100" b="1" i="1" dirty="0" smtClean="0">
                <a:solidFill>
                  <a:srgbClr val="00B050"/>
                </a:solidFill>
              </a:rPr>
              <a:t>-ф    </a:t>
            </a:r>
            <a:r>
              <a:rPr lang="ru-RU" sz="3100" b="1" i="1" dirty="0" smtClean="0">
                <a:solidFill>
                  <a:srgbClr val="C00000"/>
                </a:solidFill>
              </a:rPr>
              <a:t>27</a:t>
            </a:r>
            <a:r>
              <a:rPr lang="ru-RU" sz="3100" b="1" i="1" dirty="0" smtClean="0">
                <a:solidFill>
                  <a:srgbClr val="00B050"/>
                </a:solidFill>
              </a:rPr>
              <a:t>-ы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7</a:t>
            </a:r>
            <a:r>
              <a:rPr lang="ru-RU" sz="3100" b="1" i="1" dirty="0" smtClean="0">
                <a:solidFill>
                  <a:srgbClr val="00B050"/>
                </a:solidFill>
              </a:rPr>
              <a:t>-ж     </a:t>
            </a:r>
            <a:r>
              <a:rPr lang="ru-RU" sz="3100" b="1" i="1" dirty="0" smtClean="0">
                <a:solidFill>
                  <a:srgbClr val="C00000"/>
                </a:solidFill>
              </a:rPr>
              <a:t>14</a:t>
            </a:r>
            <a:r>
              <a:rPr lang="ru-RU" sz="3100" b="1" i="1" dirty="0" smtClean="0">
                <a:solidFill>
                  <a:srgbClr val="00B050"/>
                </a:solidFill>
              </a:rPr>
              <a:t>-о       </a:t>
            </a:r>
            <a:r>
              <a:rPr lang="ru-RU" sz="3100" b="1" i="1" dirty="0" smtClean="0">
                <a:solidFill>
                  <a:srgbClr val="C00000"/>
                </a:solidFill>
              </a:rPr>
              <a:t>21</a:t>
            </a:r>
            <a:r>
              <a:rPr lang="ru-RU" sz="3100" b="1" i="1" dirty="0" smtClean="0">
                <a:solidFill>
                  <a:srgbClr val="00B050"/>
                </a:solidFill>
              </a:rPr>
              <a:t>-х      </a:t>
            </a:r>
            <a:r>
              <a:rPr lang="ru-RU" sz="3100" b="1" i="1" dirty="0" smtClean="0">
                <a:solidFill>
                  <a:srgbClr val="C00000"/>
                </a:solidFill>
              </a:rPr>
              <a:t>28</a:t>
            </a:r>
            <a:r>
              <a:rPr lang="ru-RU" sz="3100" b="1" i="1" dirty="0" smtClean="0">
                <a:solidFill>
                  <a:srgbClr val="00B050"/>
                </a:solidFill>
              </a:rPr>
              <a:t>-ъ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2700" b="1" i="1" dirty="0" smtClean="0">
                <a:solidFill>
                  <a:srgbClr val="00B050"/>
                </a:solidFill>
              </a:rPr>
              <a:t/>
            </a:r>
            <a:br>
              <a:rPr lang="ru-RU" sz="2700" b="1" i="1" dirty="0" smtClean="0">
                <a:solidFill>
                  <a:srgbClr val="00B050"/>
                </a:solidFill>
              </a:rPr>
            </a:b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</a:t>
            </a:r>
            <a:r>
              <a:rPr lang="ru-RU" sz="2700" b="1" i="1" dirty="0" smtClean="0">
                <a:solidFill>
                  <a:srgbClr val="FFFF00"/>
                </a:solidFill>
              </a:rPr>
              <a:t>ТЕЛЕГРАММА</a:t>
            </a:r>
            <a:br>
              <a:rPr lang="ru-RU" sz="2700" b="1" i="1" dirty="0" smtClean="0">
                <a:solidFill>
                  <a:srgbClr val="FFFF00"/>
                </a:solidFill>
              </a:rPr>
            </a:b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3, 13, 9, 12, 1, 13, 9, 6</a:t>
            </a: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rgbClr val="FF33CC"/>
                </a:solidFill>
              </a:rPr>
              <a:t>15, 14, 17, 1, 5, 10, 1</a:t>
            </a: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rgbClr val="C00000"/>
                </a:solidFill>
              </a:rPr>
              <a:t>13, 6, 3, 14, 8, 12, 14, 7, 13, 1 </a:t>
            </a: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rgbClr val="0000FF"/>
                </a:solidFill>
              </a:rPr>
              <a:t>29, 15, 9, 5, 6, 12, 9, 31  </a:t>
            </a:r>
            <a:br>
              <a:rPr lang="ru-RU" sz="2700" b="1" i="1" dirty="0" smtClean="0">
                <a:solidFill>
                  <a:srgbClr val="0000FF"/>
                </a:solidFill>
              </a:rPr>
            </a:br>
            <a:r>
              <a:rPr lang="ru-RU" sz="2700" b="1" i="1" dirty="0" smtClean="0">
                <a:solidFill>
                  <a:srgbClr val="FFFF00"/>
                </a:solidFill>
              </a:rPr>
              <a:t>17, 15, 1, 17, 1, 9, 18, 6, 17, 26</a:t>
            </a:r>
            <a:br>
              <a:rPr lang="ru-RU" sz="2700" b="1" i="1" dirty="0" smtClean="0">
                <a:solidFill>
                  <a:srgbClr val="FFFF00"/>
                </a:solidFill>
              </a:rPr>
            </a:br>
            <a:r>
              <a:rPr lang="ru-RU" sz="4800" b="1" i="1" dirty="0" smtClean="0">
                <a:solidFill>
                  <a:srgbClr val="00B050"/>
                </a:solidFill>
              </a:rPr>
              <a:t/>
            </a:r>
            <a:br>
              <a:rPr lang="ru-RU" sz="4800" b="1" i="1" dirty="0" smtClean="0">
                <a:solidFill>
                  <a:srgbClr val="00B050"/>
                </a:solidFill>
              </a:rPr>
            </a:br>
            <a:endParaRPr lang="ru-RU" sz="48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Телеграмма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smtClean="0">
                <a:solidFill>
                  <a:srgbClr val="FF0000"/>
                </a:solidFill>
              </a:rPr>
              <a:t>Внимание! Посадка невозможна! Эпидемия! Спасайтесь!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571744"/>
            <a:ext cx="8229600" cy="193991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Название </a:t>
            </a:r>
            <a:r>
              <a:rPr lang="ru-RU" sz="3600" b="1" i="1" dirty="0" err="1" smtClean="0">
                <a:solidFill>
                  <a:srgbClr val="00B050"/>
                </a:solidFill>
              </a:rPr>
              <a:t>меркурийных</a:t>
            </a:r>
            <a:r>
              <a:rPr lang="ru-RU" sz="3600" b="1" i="1" dirty="0" smtClean="0">
                <a:solidFill>
                  <a:srgbClr val="00B050"/>
                </a:solidFill>
              </a:rPr>
              <a:t>  школьных предметов</a:t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Плюсминусник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Абвгдейка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Скокпрыг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Картинкотворение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Ляляфа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Мироучение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Ногопляс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endParaRPr lang="ru-RU" sz="36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571744"/>
            <a:ext cx="8229600" cy="193991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Название </a:t>
            </a:r>
            <a:r>
              <a:rPr lang="ru-RU" sz="3600" b="1" i="1" dirty="0" err="1" smtClean="0">
                <a:solidFill>
                  <a:srgbClr val="00B050"/>
                </a:solidFill>
              </a:rPr>
              <a:t>меркурийных</a:t>
            </a:r>
            <a:r>
              <a:rPr lang="ru-RU" sz="3600" b="1" i="1" dirty="0" smtClean="0">
                <a:solidFill>
                  <a:srgbClr val="00B050"/>
                </a:solidFill>
              </a:rPr>
              <a:t>  школьных предметов</a:t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Плюсминусник</a:t>
            </a:r>
            <a:r>
              <a:rPr lang="ru-RU" sz="3200" b="1" dirty="0" smtClean="0">
                <a:solidFill>
                  <a:schemeClr val="tx1"/>
                </a:solidFill>
              </a:rPr>
              <a:t> - математика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Абвгдейка</a:t>
            </a:r>
            <a:r>
              <a:rPr lang="ru-RU" sz="3200" b="1" dirty="0" smtClean="0">
                <a:solidFill>
                  <a:schemeClr val="tx1"/>
                </a:solidFill>
              </a:rPr>
              <a:t> – чтение, русский язык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Скокпрыг</a:t>
            </a:r>
            <a:r>
              <a:rPr lang="ru-RU" sz="3200" b="1" dirty="0" smtClean="0">
                <a:solidFill>
                  <a:schemeClr val="tx1"/>
                </a:solidFill>
              </a:rPr>
              <a:t> - физкультура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Картинкотворение</a:t>
            </a:r>
            <a:r>
              <a:rPr lang="ru-RU" sz="3200" b="1" dirty="0" smtClean="0">
                <a:solidFill>
                  <a:schemeClr val="tx1"/>
                </a:solidFill>
              </a:rPr>
              <a:t> - рисование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Ляляфа</a:t>
            </a:r>
            <a:r>
              <a:rPr lang="ru-RU" sz="3200" b="1" dirty="0" smtClean="0">
                <a:solidFill>
                  <a:schemeClr val="tx1"/>
                </a:solidFill>
              </a:rPr>
              <a:t> - музыка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Мироучение</a:t>
            </a:r>
            <a:r>
              <a:rPr lang="ru-RU" sz="3200" b="1" dirty="0" smtClean="0">
                <a:solidFill>
                  <a:schemeClr val="tx1"/>
                </a:solidFill>
              </a:rPr>
              <a:t> - окружающий мир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Ногопляс</a:t>
            </a:r>
            <a:r>
              <a:rPr lang="ru-RU" sz="3200" b="1" dirty="0" smtClean="0">
                <a:solidFill>
                  <a:schemeClr val="tx1"/>
                </a:solidFill>
              </a:rPr>
              <a:t> – ритмика, танцы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endParaRPr lang="ru-RU" sz="36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FF33CC"/>
                </a:solidFill>
              </a:rPr>
              <a:t>Космонавтика</a:t>
            </a:r>
            <a:endParaRPr lang="ru-RU" sz="7200" b="1" i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Космические танцы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00504"/>
            <a:ext cx="1661311" cy="2599853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28604"/>
            <a:ext cx="1714512" cy="1445064"/>
          </a:xfrm>
          <a:prstGeom prst="rect">
            <a:avLst/>
          </a:prstGeom>
          <a:noFill/>
        </p:spPr>
      </p:pic>
      <p:pic>
        <p:nvPicPr>
          <p:cNvPr id="1029" name="Picture 5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4643446"/>
            <a:ext cx="2000264" cy="1926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00FF"/>
                </a:solidFill>
              </a:rPr>
              <a:t>Проект космического         корабля</a:t>
            </a:r>
            <a:br>
              <a:rPr lang="ru-RU" sz="5300" b="1" i="1" dirty="0" smtClean="0">
                <a:solidFill>
                  <a:srgbClr val="0000FF"/>
                </a:solidFill>
              </a:rPr>
            </a:br>
            <a:r>
              <a:rPr lang="ru-RU" sz="5300" b="1" i="1" dirty="0" smtClean="0">
                <a:solidFill>
                  <a:srgbClr val="0000FF"/>
                </a:solidFill>
              </a:rPr>
              <a:t/>
            </a:r>
            <a:br>
              <a:rPr lang="ru-RU" sz="5300" b="1" i="1" dirty="0" smtClean="0">
                <a:solidFill>
                  <a:srgbClr val="0000FF"/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</a:rPr>
              <a:t>1. Название корабля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</a:rPr>
              <a:t>2. Предназначение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</a:rPr>
              <a:t>3.Расположение отсеков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i="1" dirty="0" smtClean="0">
                <a:solidFill>
                  <a:schemeClr val="tx1"/>
                </a:solidFill>
              </a:rPr>
              <a:t>4. Дополнительная информация о корабле</a:t>
            </a:r>
            <a:r>
              <a:rPr lang="ru-RU" sz="4000" b="1" i="1" dirty="0" smtClean="0">
                <a:solidFill>
                  <a:schemeClr val="tx1"/>
                </a:solidFill>
              </a:rPr>
              <a:t/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endParaRPr lang="ru-RU" sz="4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Эскиз первого летательного аппарата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ДНС\Мои документы\Мои рисунки\леонардо да вин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654950" cy="5654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FF0000"/>
                </a:solidFill>
              </a:rPr>
              <a:t/>
            </a:r>
            <a:br>
              <a:rPr lang="ru-RU" sz="9600" b="1" i="1" dirty="0" smtClean="0">
                <a:solidFill>
                  <a:srgbClr val="FF0000"/>
                </a:solidFill>
              </a:rPr>
            </a:br>
            <a:r>
              <a:rPr lang="ru-RU" sz="9600" b="1" i="1" dirty="0" smtClean="0">
                <a:solidFill>
                  <a:srgbClr val="FF0000"/>
                </a:solidFill>
              </a:rPr>
              <a:t>Спасибо !</a:t>
            </a:r>
            <a:br>
              <a:rPr lang="ru-RU" sz="9600" b="1" i="1" dirty="0" smtClean="0">
                <a:solidFill>
                  <a:srgbClr val="FF0000"/>
                </a:solidFill>
              </a:rPr>
            </a:br>
            <a:endParaRPr lang="ru-RU" sz="9600" b="1" i="1" dirty="0">
              <a:solidFill>
                <a:srgbClr val="FF0000"/>
              </a:solidFill>
            </a:endParaRPr>
          </a:p>
        </p:txBody>
      </p:sp>
      <p:sp>
        <p:nvSpPr>
          <p:cNvPr id="3" name="4-конечная звезда 2"/>
          <p:cNvSpPr/>
          <p:nvPr/>
        </p:nvSpPr>
        <p:spPr>
          <a:xfrm>
            <a:off x="5072066" y="1785926"/>
            <a:ext cx="714380" cy="50006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1152500" y="1366822"/>
            <a:ext cx="714380" cy="50006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4-конечная звезда 4"/>
          <p:cNvSpPr/>
          <p:nvPr/>
        </p:nvSpPr>
        <p:spPr>
          <a:xfrm>
            <a:off x="1571604" y="4857760"/>
            <a:ext cx="428628" cy="71438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5786446" y="4714884"/>
            <a:ext cx="571504" cy="100013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8286776" y="1142984"/>
            <a:ext cx="500066" cy="571504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8143900" y="5857892"/>
            <a:ext cx="785818" cy="100010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Воздушный шар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Documents and Settings\ДНС\Мои документы\Мои рисунки\шар фот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6858048" cy="50633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Первый летательный аппарат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5122" name="Picture 2" descr="C:\Documents and Settings\ДНС\Мои документы\Мои рисунки\лет аппара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72646"/>
            <a:ext cx="7429552" cy="50233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Константин Эдуардович Циолковский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6146" name="Picture 2" descr="C:\Documents and Settings\ДНС\Мои документы\Мои рисунки\циолко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572428" cy="54413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153</Words>
  <Application>Microsoft Office PowerPoint</Application>
  <PresentationFormat>Экран (4:3)</PresentationFormat>
  <Paragraphs>54</Paragraphs>
  <Slides>60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Апекс</vt:lpstr>
      <vt:lpstr>Мы дети Галактики</vt:lpstr>
      <vt:lpstr>Слайд 2</vt:lpstr>
      <vt:lpstr>Первое представление о Земле</vt:lpstr>
      <vt:lpstr>Икар</vt:lpstr>
      <vt:lpstr>Эскиз первого летательного аппарата</vt:lpstr>
      <vt:lpstr>Эскиз первого летательного аппарата</vt:lpstr>
      <vt:lpstr>Воздушный шар</vt:lpstr>
      <vt:lpstr>Первый летательный аппарат</vt:lpstr>
      <vt:lpstr>Константин Эдуардович Циолковский</vt:lpstr>
      <vt:lpstr>Сергей Павлович Королёв</vt:lpstr>
      <vt:lpstr>Белка и Стрелка</vt:lpstr>
      <vt:lpstr>Герой Советского Союза  Юрий Алексеевич Гагарин</vt:lpstr>
      <vt:lpstr>Юрий Алексеевич Гагарин,  12 апреля 1961 год</vt:lpstr>
      <vt:lpstr>Вид Земли из космоса</vt:lpstr>
      <vt:lpstr>Валентина Терешкова</vt:lpstr>
      <vt:lpstr>Светлана Савицкая</vt:lpstr>
      <vt:lpstr>Алексей Леонов</vt:lpstr>
      <vt:lpstr> 18 марта 1965 года, в 11 часов 30 минут по московскому времени при полете космического корабля «Восход-2» впервые осуществлен выход человека в космическое пространство.    </vt:lpstr>
      <vt:lpstr>Космодром Байконур</vt:lpstr>
      <vt:lpstr>Запуск ракет</vt:lpstr>
      <vt:lpstr>Слайд 21</vt:lpstr>
      <vt:lpstr>Слайд 22</vt:lpstr>
      <vt:lpstr>Цель : сконструировать и защитить проект собственного корабля </vt:lpstr>
      <vt:lpstr>1 этап:  « Космический винегрет»</vt:lpstr>
      <vt:lpstr>?</vt:lpstr>
      <vt:lpstr>Скафандр</vt:lpstr>
      <vt:lpstr>?</vt:lpstr>
      <vt:lpstr>Космодром</vt:lpstr>
      <vt:lpstr>?</vt:lpstr>
      <vt:lpstr>Невесомость</vt:lpstr>
      <vt:lpstr>?</vt:lpstr>
      <vt:lpstr>Ракета</vt:lpstr>
      <vt:lpstr>?</vt:lpstr>
      <vt:lpstr>Космонавт</vt:lpstr>
      <vt:lpstr>?</vt:lpstr>
      <vt:lpstr>Спутник</vt:lpstr>
      <vt:lpstr>?</vt:lpstr>
      <vt:lpstr>Метеорит</vt:lpstr>
      <vt:lpstr>?</vt:lpstr>
      <vt:lpstr>Млечный путь</vt:lpstr>
      <vt:lpstr>2 этап: «Путешествие по Солнечной системе»</vt:lpstr>
      <vt:lpstr>Слайд 42</vt:lpstr>
      <vt:lpstr>Ответы  1команда: Нептун, Юпитер 2 команда: Сатурн, Плутон 3 команда: Земля, Меркурий 4 команда: Венера, Марс 5 команда : Уран, Меркурий </vt:lpstr>
      <vt:lpstr>Слайд 44</vt:lpstr>
      <vt:lpstr>Слайд 45</vt:lpstr>
      <vt:lpstr>Большая Медведица</vt:lpstr>
      <vt:lpstr>Слайд 47</vt:lpstr>
      <vt:lpstr>Слайд 48</vt:lpstr>
      <vt:lpstr>Проверка  Широта : 33+7-3+2 = 39 Долгота : 12+7-3 = 16 </vt:lpstr>
      <vt:lpstr>3 этап:   « Виртуальный»</vt:lpstr>
      <vt:lpstr>Слайд 51</vt:lpstr>
      <vt:lpstr>                    Шифр 1-а       8-з         15-п      22-ц       29-э 2-б       9-и,й     16-р      23-ч        30-ю 3-в       10-к      17-с      24-ш       31-я 4-г       11-л       18-т      25-щ 5-д      12-м      19-у      26-ь 6-е      13-н       20-ф    27-ы 7-ж     14-о       21-х      28-ъ                                ТЕЛЕГРАММА  3, 13, 9, 12, 1, 13, 9, 6 15, 14, 17, 1, 5, 10, 1 13, 6, 3, 14, 8, 12, 14, 7, 13, 1  29, 15, 9, 5, 6, 12, 9, 31   17, 15, 1, 17, 1, 9, 18, 6, 17, 26  </vt:lpstr>
      <vt:lpstr>Телеграмма   Внимание! Посадка невозможна! Эпидемия! Спасайтесь!</vt:lpstr>
      <vt:lpstr>Слайд 54</vt:lpstr>
      <vt:lpstr>Название меркурийных  школьных предметов  Плюсминусник Абвгдейка Скокпрыг Картинкотворение Ляляфа Мироучение Ногопляс   </vt:lpstr>
      <vt:lpstr>Название меркурийных  школьных предметов  Плюсминусник - математика Абвгдейка – чтение, русский язык Скокпрыг - физкультура Картинкотворение - рисование Ляляфа - музыка Мироучение - окружающий мир Ногопляс – ритмика, танцы   </vt:lpstr>
      <vt:lpstr>Космонавтика</vt:lpstr>
      <vt:lpstr>Космические танцы</vt:lpstr>
      <vt:lpstr>Проект космического         корабля  1. Название корабля 2. Предназначение 3.Расположение отсеков 4. Дополнительная информация о корабле </vt:lpstr>
      <vt:lpstr> Спасибо 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дети галактики</dc:title>
  <cp:lastModifiedBy>DNS</cp:lastModifiedBy>
  <cp:revision>44</cp:revision>
  <dcterms:modified xsi:type="dcterms:W3CDTF">2021-08-04T13:25:16Z</dcterms:modified>
</cp:coreProperties>
</file>