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1" r:id="rId4"/>
    <p:sldId id="257" r:id="rId5"/>
    <p:sldId id="268" r:id="rId6"/>
    <p:sldId id="269" r:id="rId7"/>
    <p:sldId id="273" r:id="rId8"/>
    <p:sldId id="258" r:id="rId9"/>
    <p:sldId id="265" r:id="rId10"/>
    <p:sldId id="261" r:id="rId11"/>
    <p:sldId id="27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27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7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3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B86A-59C6-4C79-87D2-559A92E7E14D}" type="datetimeFigureOut">
              <a:rPr lang="ru-RU" smtClean="0"/>
              <a:t>26.07.2022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err="1" smtClean="0">
                <a:latin typeface="+mn-lt"/>
              </a:rPr>
              <a:t>Оо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939" y="3886200"/>
            <a:ext cx="2581028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FF0000"/>
                </a:solidFill>
              </a:rPr>
              <a:t>Звук 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[</a:t>
            </a:r>
            <a:r>
              <a:rPr lang="ru-RU" sz="15000" i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]</a:t>
            </a:r>
            <a:endParaRPr lang="ru-RU" sz="15000" i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8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2538" t="28315" r="32004" b="53503"/>
          <a:stretch/>
        </p:blipFill>
        <p:spPr>
          <a:xfrm>
            <a:off x="374074" y="692727"/>
            <a:ext cx="11374582" cy="37545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l="32105" t="59413" r="33818" b="22406"/>
          <a:stretch/>
        </p:blipFill>
        <p:spPr>
          <a:xfrm>
            <a:off x="568038" y="418984"/>
            <a:ext cx="11457708" cy="5652654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243207" y="964403"/>
            <a:ext cx="460902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/>
              <a:t>1</a:t>
            </a:r>
            <a:endParaRPr lang="ru-RU" sz="1300" i="1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201643" y="1963765"/>
            <a:ext cx="460902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/>
              <a:t>1</a:t>
            </a:r>
            <a:endParaRPr lang="ru-RU" sz="1300" i="1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201643" y="2988956"/>
            <a:ext cx="460902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/>
              <a:t>1</a:t>
            </a:r>
            <a:endParaRPr lang="ru-RU" sz="1300" i="1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229352" y="4080668"/>
            <a:ext cx="460902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/>
              <a:t>1</a:t>
            </a:r>
            <a:endParaRPr lang="ru-RU" sz="1300" i="1" dirty="0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229352" y="5063837"/>
            <a:ext cx="460902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/>
              <a:t>1</a:t>
            </a:r>
            <a:endParaRPr lang="ru-RU" sz="1300" i="1" dirty="0"/>
          </a:p>
        </p:txBody>
      </p:sp>
    </p:spTree>
    <p:extLst>
      <p:ext uri="{BB962C8B-B14F-4D97-AF65-F5344CB8AC3E}">
        <p14:creationId xmlns:p14="http://schemas.microsoft.com/office/powerpoint/2010/main" val="266663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3495" t="58429" r="55538" b="22821"/>
          <a:stretch/>
        </p:blipFill>
        <p:spPr>
          <a:xfrm>
            <a:off x="3103418" y="512617"/>
            <a:ext cx="6040581" cy="580599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91767" y="2599240"/>
            <a:ext cx="433194" cy="3517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 smtClean="0"/>
              <a:t>З</a:t>
            </a:r>
            <a:endParaRPr lang="ru-RU" sz="1300" i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42799" y="2982454"/>
            <a:ext cx="460902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 smtClean="0"/>
              <a:t>и</a:t>
            </a:r>
            <a:endParaRPr lang="ru-RU" sz="13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7724" y="3458719"/>
            <a:ext cx="460902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/>
              <a:t>м</a:t>
            </a:r>
            <a:endParaRPr lang="ru-RU" sz="1300" i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37724" y="3934984"/>
            <a:ext cx="460902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 smtClean="0"/>
              <a:t>а</a:t>
            </a:r>
            <a:endParaRPr lang="ru-RU" sz="1300" i="1" dirty="0"/>
          </a:p>
        </p:txBody>
      </p:sp>
    </p:spTree>
    <p:extLst>
      <p:ext uri="{BB962C8B-B14F-4D97-AF65-F5344CB8AC3E}">
        <p14:creationId xmlns:p14="http://schemas.microsoft.com/office/powerpoint/2010/main" val="139523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err="1" smtClean="0">
                <a:latin typeface="+mn-lt"/>
              </a:rPr>
              <a:t>Аа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938" y="3886200"/>
            <a:ext cx="258102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>
                <a:solidFill>
                  <a:srgbClr val="FF0000"/>
                </a:solidFill>
              </a:rPr>
              <a:t>Звук </a:t>
            </a:r>
            <a:r>
              <a:rPr lang="en-US" sz="15000" i="1" dirty="0" smtClean="0">
                <a:solidFill>
                  <a:srgbClr val="FF0000"/>
                </a:solidFill>
              </a:rPr>
              <a:t>[</a:t>
            </a:r>
            <a:r>
              <a:rPr lang="ru-RU" sz="15000" i="1" dirty="0">
                <a:solidFill>
                  <a:srgbClr val="FF0000"/>
                </a:solidFill>
              </a:rPr>
              <a:t>а</a:t>
            </a:r>
            <a:r>
              <a:rPr lang="en-US" sz="15000" i="1" dirty="0" smtClean="0">
                <a:solidFill>
                  <a:srgbClr val="FF0000"/>
                </a:solidFill>
              </a:rPr>
              <a:t>]</a:t>
            </a:r>
            <a:endParaRPr lang="ru-RU" sz="15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2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err="1" smtClean="0">
                <a:latin typeface="+mn-lt"/>
              </a:rPr>
              <a:t>Ёё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938" y="3886200"/>
            <a:ext cx="258102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>
                <a:solidFill>
                  <a:srgbClr val="FF0000"/>
                </a:solidFill>
              </a:rPr>
              <a:t>Звук </a:t>
            </a:r>
            <a:r>
              <a:rPr lang="en-US" sz="15000" i="1" dirty="0" smtClean="0">
                <a:solidFill>
                  <a:srgbClr val="FF0000"/>
                </a:solidFill>
              </a:rPr>
              <a:t>[</a:t>
            </a:r>
            <a:r>
              <a:rPr lang="ru-RU" sz="15000" i="1" dirty="0" smtClean="0">
                <a:solidFill>
                  <a:schemeClr val="accent5"/>
                </a:solidFill>
              </a:rPr>
              <a:t>й</a:t>
            </a:r>
            <a:r>
              <a:rPr lang="en-US" sz="15000" i="1" dirty="0" smtClean="0">
                <a:solidFill>
                  <a:schemeClr val="accent5"/>
                </a:solidFill>
              </a:rPr>
              <a:t>’</a:t>
            </a:r>
            <a:r>
              <a:rPr lang="ru-RU" sz="15000" i="1" dirty="0" smtClean="0">
                <a:solidFill>
                  <a:srgbClr val="FF0000"/>
                </a:solidFill>
              </a:rPr>
              <a:t>о</a:t>
            </a:r>
            <a:r>
              <a:rPr lang="en-US" sz="15000" i="1" dirty="0" smtClean="0">
                <a:solidFill>
                  <a:srgbClr val="FF0000"/>
                </a:solidFill>
              </a:rPr>
              <a:t>]</a:t>
            </a:r>
            <a:endParaRPr lang="ru-RU" sz="15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82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73380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Звук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457" y="1825625"/>
            <a:ext cx="2224314" cy="670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гласный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06251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1482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облако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482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кошка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14829" y="383812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ведро</a:t>
            </a:r>
            <a:endParaRPr lang="ru-RU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533573" y="17840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гласный</a:t>
            </a:r>
            <a:r>
              <a:rPr lang="ru-RU" i="1" dirty="0" smtClean="0">
                <a:solidFill>
                  <a:schemeClr val="accent5"/>
                </a:solidFill>
              </a:rPr>
              <a:t> </a:t>
            </a:r>
            <a:endParaRPr lang="ru-RU" i="1" dirty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826044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91275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безьяна</a:t>
            </a:r>
            <a:endParaRPr lang="ru-RU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591275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err="1" smtClean="0"/>
              <a:t>к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за</a:t>
            </a:r>
            <a:endParaRPr lang="ru-RU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912759" y="3838121"/>
            <a:ext cx="2347686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5286829" y="388869"/>
            <a:ext cx="257447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FF0000"/>
                </a:solidFill>
              </a:rPr>
              <a:t>Звук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714829" y="4508953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Ё</a:t>
            </a:r>
            <a:r>
              <a:rPr lang="ru-RU" dirty="0" smtClean="0"/>
              <a:t>лка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5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  <p:bldP spid="9" grpId="0"/>
      <p:bldP spid="16" grpId="0"/>
      <p:bldP spid="18" grpId="0"/>
      <p:bldP spid="19" grpId="0"/>
      <p:bldP spid="20" grpId="0"/>
      <p:bldP spid="25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39701"/>
            <a:ext cx="6019800" cy="279400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Дифференциация </a:t>
            </a:r>
            <a:r>
              <a:rPr lang="ru-RU" sz="3000" i="1" dirty="0" smtClean="0"/>
              <a:t>звуков о-а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566738"/>
            <a:ext cx="10515600" cy="4746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Прочитай и запиши слоги символами обозначая буквы </a:t>
            </a:r>
            <a:r>
              <a:rPr lang="ru-RU" dirty="0" smtClean="0"/>
              <a:t>А </a:t>
            </a:r>
            <a:r>
              <a:rPr lang="ru-RU" dirty="0" smtClean="0"/>
              <a:t>и </a:t>
            </a:r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727200" y="1625600"/>
            <a:ext cx="1549400" cy="90170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000" b="1" dirty="0"/>
              <a:t>А</a:t>
            </a:r>
            <a:endParaRPr lang="ru-RU" sz="3000" b="1" dirty="0"/>
          </a:p>
        </p:txBody>
      </p:sp>
      <p:sp>
        <p:nvSpPr>
          <p:cNvPr id="6" name="Овал 5"/>
          <p:cNvSpPr/>
          <p:nvPr/>
        </p:nvSpPr>
        <p:spPr>
          <a:xfrm>
            <a:off x="4648200" y="1600200"/>
            <a:ext cx="1676400" cy="10541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000" b="1" dirty="0" smtClean="0"/>
              <a:t>О</a:t>
            </a:r>
            <a:endParaRPr lang="ru-RU" sz="30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85800" y="3362325"/>
            <a:ext cx="10515600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ПО, ТА,  ЛА, МО, ВО, БА,  ВА, ФО,  ЗО, СА</a:t>
            </a:r>
            <a:endParaRPr lang="ru-RU" sz="1300" i="1" dirty="0"/>
          </a:p>
        </p:txBody>
      </p:sp>
      <p:sp>
        <p:nvSpPr>
          <p:cNvPr id="9" name="Овал 8"/>
          <p:cNvSpPr/>
          <p:nvPr/>
        </p:nvSpPr>
        <p:spPr>
          <a:xfrm>
            <a:off x="1080366" y="4202794"/>
            <a:ext cx="457200" cy="474888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85800" y="4197350"/>
            <a:ext cx="10515600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   , Т   , Л   , М   , В   , Б   , В   , Ф   , З    , С  </a:t>
            </a:r>
            <a:endParaRPr lang="ru-RU" sz="1300" i="1" dirty="0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939925" y="4269715"/>
            <a:ext cx="438150" cy="31387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2950873" y="4257118"/>
            <a:ext cx="438150" cy="31387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6023047" y="4257118"/>
            <a:ext cx="438150" cy="31387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967248" y="4223658"/>
            <a:ext cx="438150" cy="31387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10034081" y="4223658"/>
            <a:ext cx="438150" cy="31387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6" name="Овал 25"/>
          <p:cNvSpPr/>
          <p:nvPr/>
        </p:nvSpPr>
        <p:spPr>
          <a:xfrm>
            <a:off x="8913921" y="4143150"/>
            <a:ext cx="457200" cy="474888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7" name="Овал 26"/>
          <p:cNvSpPr/>
          <p:nvPr/>
        </p:nvSpPr>
        <p:spPr>
          <a:xfrm>
            <a:off x="7991330" y="4103233"/>
            <a:ext cx="457200" cy="474888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8" name="Овал 27"/>
          <p:cNvSpPr/>
          <p:nvPr/>
        </p:nvSpPr>
        <p:spPr>
          <a:xfrm>
            <a:off x="5081406" y="4143150"/>
            <a:ext cx="457200" cy="474888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9" name="Овал 28"/>
          <p:cNvSpPr/>
          <p:nvPr/>
        </p:nvSpPr>
        <p:spPr>
          <a:xfrm>
            <a:off x="4109965" y="4176486"/>
            <a:ext cx="457200" cy="474888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20865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5597"/>
          </a:xfrm>
        </p:spPr>
        <p:txBody>
          <a:bodyPr>
            <a:noAutofit/>
          </a:bodyPr>
          <a:lstStyle/>
          <a:p>
            <a:r>
              <a:rPr lang="ru-RU" sz="1400" dirty="0"/>
              <a:t>«Путаница» (разберись и </a:t>
            </a:r>
            <a:r>
              <a:rPr lang="ru-RU" sz="1400" dirty="0" smtClean="0"/>
              <a:t>запиши название предметов, для этого расположи буквы от самой высокой к самой низкой.</a:t>
            </a:r>
            <a:endParaRPr lang="ru-RU" sz="1400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886688" y="3950086"/>
            <a:ext cx="1108363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КУРЫ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4886686" y="2592594"/>
            <a:ext cx="1262323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ШАРЫ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886686" y="1701314"/>
            <a:ext cx="1108363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РУКА</a:t>
            </a:r>
            <a:endParaRPr lang="ru-RU" sz="3000" b="1" dirty="0">
              <a:solidFill>
                <a:srgbClr val="00B0F0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4886687" y="5394217"/>
            <a:ext cx="1108363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solidFill>
                  <a:srgbClr val="00B0F0"/>
                </a:solidFill>
              </a:rPr>
              <a:t>МУКА</a:t>
            </a:r>
            <a:endParaRPr lang="ru-RU" sz="3000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9348" t="15327" r="53013" b="77424"/>
          <a:stretch/>
        </p:blipFill>
        <p:spPr>
          <a:xfrm>
            <a:off x="1060174" y="940722"/>
            <a:ext cx="2544417" cy="13574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/>
          <a:srcRect l="48419" t="17167" r="42728" b="76769"/>
          <a:stretch/>
        </p:blipFill>
        <p:spPr>
          <a:xfrm>
            <a:off x="1172817" y="2323272"/>
            <a:ext cx="2948609" cy="11355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/>
          <a:srcRect l="39267" t="23271" r="51880" b="70824"/>
          <a:stretch/>
        </p:blipFill>
        <p:spPr>
          <a:xfrm>
            <a:off x="1172817" y="3483875"/>
            <a:ext cx="2948609" cy="11057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/>
          <a:srcRect l="39466" t="28862" r="51681" b="65233"/>
          <a:stretch/>
        </p:blipFill>
        <p:spPr>
          <a:xfrm>
            <a:off x="1172817" y="4841367"/>
            <a:ext cx="2948609" cy="110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37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341" y="1823701"/>
            <a:ext cx="2580910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голень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877964" y="2686155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оса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43121" y="2749768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197249" y="2400025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197248" y="4185285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915536" y="3334162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бъект 2"/>
          <p:cNvSpPr txBox="1">
            <a:spLocks/>
          </p:cNvSpPr>
          <p:nvPr/>
        </p:nvSpPr>
        <p:spPr>
          <a:xfrm>
            <a:off x="3603165" y="2498276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7711768" y="3514453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очки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729341" y="4386076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новосёл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610907" y="3528268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1516896" y="4870631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бъект 2"/>
          <p:cNvSpPr txBox="1">
            <a:spLocks/>
          </p:cNvSpPr>
          <p:nvPr/>
        </p:nvSpPr>
        <p:spPr>
          <a:xfrm>
            <a:off x="7711769" y="4420515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осёл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199" y="885968"/>
            <a:ext cx="5685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Найди спрятавшиеся слова на букву </a:t>
            </a:r>
            <a:r>
              <a:rPr lang="ru-RU" i="1" dirty="0" smtClean="0"/>
              <a:t>О</a:t>
            </a:r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77964" y="1812431"/>
            <a:ext cx="14382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олень</a:t>
            </a:r>
            <a:endParaRPr lang="ru-RU" sz="4000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610907" y="5168631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повод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7599323" y="5071422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овод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V="1">
            <a:off x="915536" y="5729058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1195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1" grpId="0"/>
      <p:bldP spid="17" grpId="0"/>
      <p:bldP spid="18" grpId="0"/>
      <p:bldP spid="30" grpId="0"/>
      <p:bldP spid="6" grpId="0"/>
      <p:bldP spid="16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522527" cy="433161"/>
          </a:xfrm>
        </p:spPr>
        <p:txBody>
          <a:bodyPr>
            <a:noAutofit/>
          </a:bodyPr>
          <a:lstStyle/>
          <a:p>
            <a:r>
              <a:rPr lang="ru-RU" sz="1300" i="1" dirty="0" smtClean="0"/>
              <a:t>Спиши предложение </a:t>
            </a:r>
            <a:r>
              <a:rPr lang="ru-RU" sz="1300" i="1" dirty="0" smtClean="0"/>
              <a:t>и проверь его. Докажи на письме, что это предложение. Отметь орфограммы. </a:t>
            </a:r>
            <a:endParaRPr lang="ru-RU" sz="13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36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Оцелот- дикая кошка, живущая в лесах Америки.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838200" y="231337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2686489" y="2967141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401945" y="2357133"/>
            <a:ext cx="391885" cy="14514"/>
          </a:xfrm>
          <a:prstGeom prst="line">
            <a:avLst/>
          </a:prstGeom>
          <a:ln w="349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634501" y="2327893"/>
            <a:ext cx="346858" cy="15135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5910470" y="2370468"/>
            <a:ext cx="674914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Заголовок 1"/>
          <p:cNvSpPr txBox="1">
            <a:spLocks/>
          </p:cNvSpPr>
          <p:nvPr/>
        </p:nvSpPr>
        <p:spPr>
          <a:xfrm>
            <a:off x="8419862" y="3245311"/>
            <a:ext cx="1866568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 smtClean="0"/>
              <a:t>Лес</a:t>
            </a:r>
            <a:endParaRPr lang="ru-RU" sz="1300" i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8950036" y="2540339"/>
            <a:ext cx="13855" cy="42839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8963893" y="3245311"/>
            <a:ext cx="96980" cy="892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731331" y="3678472"/>
            <a:ext cx="218705" cy="1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8731331" y="3767739"/>
            <a:ext cx="21870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9291794" y="1800024"/>
            <a:ext cx="61352" cy="1832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38199" y="2967141"/>
            <a:ext cx="533400" cy="7257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77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1400" cy="433161"/>
          </a:xfrm>
        </p:spPr>
        <p:txBody>
          <a:bodyPr>
            <a:normAutofit/>
          </a:bodyPr>
          <a:lstStyle/>
          <a:p>
            <a:r>
              <a:rPr lang="ru-RU" sz="1500" b="1" dirty="0" smtClean="0"/>
              <a:t>«Шифровщик </a:t>
            </a:r>
            <a:r>
              <a:rPr lang="ru-RU" sz="1500" b="1" dirty="0" err="1" smtClean="0"/>
              <a:t>Дельфиненок</a:t>
            </a:r>
            <a:r>
              <a:rPr lang="ru-RU" sz="1500" b="1" dirty="0" smtClean="0"/>
              <a:t>». </a:t>
            </a:r>
            <a:r>
              <a:rPr lang="ru-RU" sz="1500" b="1" dirty="0" err="1" smtClean="0"/>
              <a:t>Дельфинёнок</a:t>
            </a:r>
            <a:r>
              <a:rPr lang="ru-RU" sz="1500" b="1" dirty="0" smtClean="0"/>
              <a:t> записал слова, но зашифровал их, оставив подсказку. Расшифруй и запиши слова.</a:t>
            </a:r>
            <a:endParaRPr lang="ru-RU" sz="15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3107" t="51625" r="33995" b="7060"/>
          <a:stretch/>
        </p:blipFill>
        <p:spPr>
          <a:xfrm>
            <a:off x="605498" y="1086679"/>
            <a:ext cx="10844380" cy="5380382"/>
          </a:xfrm>
          <a:prstGeom prst="rect">
            <a:avLst/>
          </a:prstGeom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6184397" y="3031399"/>
            <a:ext cx="1210316" cy="1208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ВАШ</a:t>
            </a:r>
            <a:endParaRPr lang="ru-RU" sz="3000" b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184397" y="3950082"/>
            <a:ext cx="1210316" cy="1208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ШУМ</a:t>
            </a:r>
            <a:endParaRPr lang="ru-RU" sz="3000" b="1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757407" y="4976119"/>
            <a:ext cx="1210316" cy="1208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УШКИ</a:t>
            </a:r>
            <a:endParaRPr lang="ru-RU" sz="3000" b="1" dirty="0"/>
          </a:p>
        </p:txBody>
      </p:sp>
      <p:pic>
        <p:nvPicPr>
          <p:cNvPr id="16" name="Рисунок 15" descr="098"/>
          <p:cNvPicPr/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1043384" y="1133935"/>
            <a:ext cx="10406494" cy="528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376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190</Words>
  <Application>Microsoft Office PowerPoint</Application>
  <PresentationFormat>Широкоэкранный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Оо</vt:lpstr>
      <vt:lpstr>Аа</vt:lpstr>
      <vt:lpstr>Ёё</vt:lpstr>
      <vt:lpstr>Звук [о]</vt:lpstr>
      <vt:lpstr>Дифференциация звуков о-а</vt:lpstr>
      <vt:lpstr>«Путаница» (разберись и запиши название предметов, для этого расположи буквы от самой высокой к самой низкой.</vt:lpstr>
      <vt:lpstr>Презентация PowerPoint</vt:lpstr>
      <vt:lpstr>Спиши предложение и проверь его. Докажи на письме, что это предложение. Отметь орфограммы. </vt:lpstr>
      <vt:lpstr>«Шифровщик Дельфиненок». Дельфинёнок записал слова, но зашифровал их, оставив подсказку. Расшифруй и запиши слова.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д</dc:title>
  <dc:creator>Лисёнок</dc:creator>
  <cp:lastModifiedBy>Лисёнок</cp:lastModifiedBy>
  <cp:revision>81</cp:revision>
  <dcterms:created xsi:type="dcterms:W3CDTF">2022-06-28T08:28:56Z</dcterms:created>
  <dcterms:modified xsi:type="dcterms:W3CDTF">2022-07-26T13:02:44Z</dcterms:modified>
</cp:coreProperties>
</file>