
<file path=[Content_Types].xml><?xml version="1.0" encoding="utf-8"?>
<Types xmlns="http://schemas.openxmlformats.org/package/2006/content-types">
  <Default Extension="png" ContentType="image/png"/>
  <Default Extension="tmp" ContentType="image/jpeg"/>
  <Default Extension="mp3" ContentType="audio/unknown"/>
  <Default Extension="jpeg" ContentType="image/jpeg"/>
  <Default Extension="m4a" ContentType="audio/unknown"/>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77" r:id="rId6"/>
    <p:sldId id="278" r:id="rId7"/>
    <p:sldId id="261" r:id="rId8"/>
    <p:sldId id="262" r:id="rId9"/>
    <p:sldId id="279" r:id="rId10"/>
    <p:sldId id="263" r:id="rId11"/>
    <p:sldId id="264" r:id="rId12"/>
    <p:sldId id="280" r:id="rId13"/>
    <p:sldId id="266" r:id="rId14"/>
    <p:sldId id="281" r:id="rId15"/>
    <p:sldId id="282" r:id="rId16"/>
    <p:sldId id="269"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8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12.12.2021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12.12.2021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12.12.2021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12.12.2021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12.12.2021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12.12.2021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12.12.2021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12.12.2021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8.tmp"/></Relationships>
</file>

<file path=ppt/slides/_rels/slide11.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youtu.be/x2fzli6x3sw"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3.png"/><Relationship Id="rId5" Type="http://schemas.openxmlformats.org/officeDocument/2006/relationships/image" Target="../media/image14.tmp"/><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hyperlink" Target="http://drunina.ru/war.html" TargetMode="External"/><Relationship Id="rId7" Type="http://schemas.openxmlformats.org/officeDocument/2006/relationships/hyperlink" Target="https://rustih.ru/petr-davydov-nachalo-maya/" TargetMode="External"/><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hyperlink" Target="https://admzeya.amurobl.ru/upload/iblock/1a6/1a612178852f497536fdcccb55aebac2.pdf" TargetMode="External"/><Relationship Id="rId5" Type="http://schemas.openxmlformats.org/officeDocument/2006/relationships/hyperlink" Target="https://admzeya.amurobl.ru/pages/informatsiya-dlya-naseleniya/bessmertnyy-polk/" TargetMode="External"/><Relationship Id="rId4" Type="http://schemas.openxmlformats.org/officeDocument/2006/relationships/hyperlink" Target="https://admzeya.amurobl.ru/pages/informatsiya-dlya-naseleniya/9-maya/uchastniki-velikoy-otechestvennoy-voyny-prizvannye-na-front/"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tm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tmp"/><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6.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s://avatars.mds.yandex.net/get-pdb/1880804/a6e8701d-ed90-49c2-a783-c7731fe801aa/s1200?webp=false"/>
          <p:cNvPicPr>
            <a:picLocks noChangeAspect="1" noChangeArrowheads="1"/>
          </p:cNvPicPr>
          <p:nvPr/>
        </p:nvPicPr>
        <p:blipFill>
          <a:blip r:embed="rId2"/>
          <a:srcRect l="25188"/>
          <a:stretch>
            <a:fillRect/>
          </a:stretch>
        </p:blipFill>
        <p:spPr bwMode="auto">
          <a:xfrm>
            <a:off x="0" y="-17305"/>
            <a:ext cx="9144000" cy="6875306"/>
          </a:xfrm>
          <a:prstGeom prst="rect">
            <a:avLst/>
          </a:prstGeom>
          <a:noFill/>
        </p:spPr>
      </p:pic>
      <p:sp>
        <p:nvSpPr>
          <p:cNvPr id="2" name="TextBox 1"/>
          <p:cNvSpPr txBox="1"/>
          <p:nvPr/>
        </p:nvSpPr>
        <p:spPr>
          <a:xfrm>
            <a:off x="182474" y="1628800"/>
            <a:ext cx="8136904" cy="2308324"/>
          </a:xfrm>
          <a:prstGeom prst="rect">
            <a:avLst/>
          </a:prstGeom>
          <a:noFill/>
        </p:spPr>
        <p:txBody>
          <a:bodyPr wrap="square" rtlCol="0">
            <a:spAutoFit/>
          </a:bodyPr>
          <a:lstStyle/>
          <a:p>
            <a:pPr algn="ctr"/>
            <a:r>
              <a:rPr lang="en-US" sz="2400" b="1" dirty="0" smtClean="0">
                <a:solidFill>
                  <a:schemeClr val="bg1"/>
                </a:solidFill>
                <a:latin typeface="Times New Roman" pitchFamily="18" charset="0"/>
                <a:cs typeface="Times New Roman" pitchFamily="18" charset="0"/>
              </a:rPr>
              <a:t>V </a:t>
            </a:r>
            <a:r>
              <a:rPr lang="ru-RU" sz="2400" b="1" dirty="0" smtClean="0">
                <a:solidFill>
                  <a:schemeClr val="bg1"/>
                </a:solidFill>
                <a:latin typeface="Times New Roman" pitchFamily="18" charset="0"/>
                <a:cs typeface="Times New Roman" pitchFamily="18" charset="0"/>
              </a:rPr>
              <a:t>всероссийский педагогический конкурс </a:t>
            </a:r>
          </a:p>
          <a:p>
            <a:pPr algn="ctr"/>
            <a:r>
              <a:rPr lang="ru-RU" sz="2400" b="1" dirty="0" smtClean="0">
                <a:solidFill>
                  <a:schemeClr val="bg1"/>
                </a:solidFill>
                <a:latin typeface="Times New Roman" pitchFamily="18" charset="0"/>
                <a:cs typeface="Times New Roman" pitchFamily="18" charset="0"/>
              </a:rPr>
              <a:t>«Мой лучший сценарий»</a:t>
            </a:r>
            <a:r>
              <a:rPr lang="ru-RU" sz="2400" b="1" dirty="0">
                <a:solidFill>
                  <a:schemeClr val="bg1"/>
                </a:solidFill>
                <a:latin typeface="Times New Roman" pitchFamily="18" charset="0"/>
                <a:cs typeface="Times New Roman" pitchFamily="18" charset="0"/>
              </a:rPr>
              <a:t/>
            </a:r>
            <a:br>
              <a:rPr lang="ru-RU" sz="2400" b="1" dirty="0">
                <a:solidFill>
                  <a:schemeClr val="bg1"/>
                </a:solidFill>
                <a:latin typeface="Times New Roman" pitchFamily="18" charset="0"/>
                <a:cs typeface="Times New Roman" pitchFamily="18" charset="0"/>
              </a:rPr>
            </a:br>
            <a:endParaRPr lang="ru-RU" sz="2400" b="1" dirty="0" smtClean="0">
              <a:solidFill>
                <a:schemeClr val="bg1"/>
              </a:solidFill>
              <a:latin typeface="Times New Roman" pitchFamily="18" charset="0"/>
              <a:cs typeface="Times New Roman" pitchFamily="18" charset="0"/>
            </a:endParaRPr>
          </a:p>
          <a:p>
            <a:pPr algn="ctr"/>
            <a:endParaRPr lang="ru-RU" sz="2400" b="1" dirty="0" smtClean="0">
              <a:solidFill>
                <a:schemeClr val="bg1"/>
              </a:solidFill>
              <a:latin typeface="Times New Roman" pitchFamily="18" charset="0"/>
              <a:cs typeface="Times New Roman" pitchFamily="18" charset="0"/>
            </a:endParaRPr>
          </a:p>
          <a:p>
            <a:pPr algn="ctr"/>
            <a:r>
              <a:rPr lang="ru-RU" sz="2400" b="1" dirty="0" smtClean="0">
                <a:solidFill>
                  <a:schemeClr val="bg1"/>
                </a:solidFill>
                <a:latin typeface="Times New Roman" pitchFamily="18" charset="0"/>
                <a:cs typeface="Times New Roman" pitchFamily="18" charset="0"/>
              </a:rPr>
              <a:t>Внеклассное мероприятие в 11 Б классе на тему: «Тропами Великой войны»</a:t>
            </a:r>
            <a:endParaRPr lang="ru-RU" sz="2400" b="1" dirty="0">
              <a:solidFill>
                <a:schemeClr val="bg1"/>
              </a:solidFill>
              <a:latin typeface="Times New Roman" pitchFamily="18" charset="0"/>
              <a:cs typeface="Times New Roman" pitchFamily="18" charset="0"/>
            </a:endParaRPr>
          </a:p>
        </p:txBody>
      </p:sp>
      <p:sp>
        <p:nvSpPr>
          <p:cNvPr id="4" name="TextBox 3"/>
          <p:cNvSpPr txBox="1"/>
          <p:nvPr/>
        </p:nvSpPr>
        <p:spPr>
          <a:xfrm>
            <a:off x="179512" y="5229452"/>
            <a:ext cx="6586255" cy="646331"/>
          </a:xfrm>
          <a:prstGeom prst="rect">
            <a:avLst/>
          </a:prstGeom>
          <a:noFill/>
        </p:spPr>
        <p:txBody>
          <a:bodyPr wrap="square" rtlCol="0">
            <a:spAutoFit/>
          </a:bodyPr>
          <a:lstStyle/>
          <a:p>
            <a:r>
              <a:rPr lang="ru-RU" b="1" dirty="0" err="1" smtClean="0">
                <a:solidFill>
                  <a:schemeClr val="bg1"/>
                </a:solidFill>
                <a:latin typeface="Times New Roman" pitchFamily="18" charset="0"/>
                <a:cs typeface="Times New Roman" pitchFamily="18" charset="0"/>
              </a:rPr>
              <a:t>Белослудцева</a:t>
            </a:r>
            <a:r>
              <a:rPr lang="ru-RU" b="1" dirty="0" smtClean="0">
                <a:solidFill>
                  <a:schemeClr val="bg1"/>
                </a:solidFill>
                <a:latin typeface="Times New Roman" pitchFamily="18" charset="0"/>
                <a:cs typeface="Times New Roman" pitchFamily="18" charset="0"/>
              </a:rPr>
              <a:t> Елена Васильевна, учитель истории и обществознания</a:t>
            </a:r>
            <a:endParaRPr lang="ru-RU" b="1" dirty="0">
              <a:solidFill>
                <a:schemeClr val="bg1"/>
              </a:solidFill>
              <a:latin typeface="Times New Roman" pitchFamily="18" charset="0"/>
              <a:cs typeface="Times New Roman" pitchFamily="18" charset="0"/>
            </a:endParaRPr>
          </a:p>
        </p:txBody>
      </p:sp>
      <p:sp>
        <p:nvSpPr>
          <p:cNvPr id="5" name="TextBox 4"/>
          <p:cNvSpPr txBox="1"/>
          <p:nvPr/>
        </p:nvSpPr>
        <p:spPr>
          <a:xfrm>
            <a:off x="323528" y="260648"/>
            <a:ext cx="8424936" cy="646331"/>
          </a:xfrm>
          <a:prstGeom prst="rect">
            <a:avLst/>
          </a:prstGeom>
          <a:noFill/>
        </p:spPr>
        <p:txBody>
          <a:bodyPr wrap="square" rtlCol="0">
            <a:spAutoFit/>
          </a:bodyPr>
          <a:lstStyle/>
          <a:p>
            <a:pPr algn="ctr"/>
            <a:r>
              <a:rPr lang="ru-RU" b="1" dirty="0" smtClean="0">
                <a:solidFill>
                  <a:schemeClr val="bg1"/>
                </a:solidFill>
                <a:latin typeface="Times New Roman" pitchFamily="18" charset="0"/>
                <a:cs typeface="Times New Roman" pitchFamily="18" charset="0"/>
              </a:rPr>
              <a:t>Муниципальное общеобразовательное бюджетное учреждение </a:t>
            </a:r>
          </a:p>
          <a:p>
            <a:pPr algn="ctr"/>
            <a:r>
              <a:rPr lang="ru-RU" b="1" dirty="0" smtClean="0">
                <a:solidFill>
                  <a:schemeClr val="bg1"/>
                </a:solidFill>
                <a:latin typeface="Times New Roman" pitchFamily="18" charset="0"/>
                <a:cs typeface="Times New Roman" pitchFamily="18" charset="0"/>
              </a:rPr>
              <a:t>Средняя общеобразовательная школа № 4 </a:t>
            </a:r>
            <a:r>
              <a:rPr lang="ru-RU" b="1" dirty="0" err="1" smtClean="0">
                <a:solidFill>
                  <a:schemeClr val="bg1"/>
                </a:solidFill>
                <a:latin typeface="Times New Roman" pitchFamily="18" charset="0"/>
                <a:cs typeface="Times New Roman" pitchFamily="18" charset="0"/>
              </a:rPr>
              <a:t>г.Зеи</a:t>
            </a:r>
            <a:r>
              <a:rPr lang="ru-RU" b="1" dirty="0" smtClean="0">
                <a:solidFill>
                  <a:schemeClr val="bg1"/>
                </a:solidFill>
                <a:latin typeface="Times New Roman" pitchFamily="18" charset="0"/>
                <a:cs typeface="Times New Roman" pitchFamily="18" charset="0"/>
              </a:rPr>
              <a:t> Амурской области</a:t>
            </a:r>
            <a:endParaRPr lang="ru-RU" b="1" dirty="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31790795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rotWithShape="1">
          <a:blip r:embed="rId2"/>
          <a:srcRect l="1703" t="15363" r="10004" b="8929"/>
          <a:stretch/>
        </p:blipFill>
        <p:spPr bwMode="auto">
          <a:xfrm>
            <a:off x="-32462" y="0"/>
            <a:ext cx="9167151" cy="6858000"/>
          </a:xfrm>
          <a:prstGeom prst="rect">
            <a:avLst/>
          </a:prstGeom>
          <a:noFill/>
        </p:spPr>
      </p:pic>
      <p:sp>
        <p:nvSpPr>
          <p:cNvPr id="2" name="Прямоугольник 1"/>
          <p:cNvSpPr/>
          <p:nvPr/>
        </p:nvSpPr>
        <p:spPr>
          <a:xfrm>
            <a:off x="251520" y="332656"/>
            <a:ext cx="8640960" cy="923330"/>
          </a:xfrm>
          <a:prstGeom prst="rect">
            <a:avLst/>
          </a:prstGeom>
        </p:spPr>
        <p:txBody>
          <a:bodyPr wrap="square">
            <a:spAutoFit/>
          </a:bodyPr>
          <a:lstStyle/>
          <a:p>
            <a:pPr algn="just"/>
            <a:r>
              <a:rPr lang="ru-RU" i="1" dirty="0">
                <a:solidFill>
                  <a:srgbClr val="663300"/>
                </a:solidFill>
                <a:latin typeface="Times New Roman" pitchFamily="18" charset="0"/>
                <a:cs typeface="Times New Roman" pitchFamily="18" charset="0"/>
              </a:rPr>
              <a:t>Задание </a:t>
            </a:r>
            <a:r>
              <a:rPr lang="ru-RU" i="1" dirty="0" smtClean="0">
                <a:solidFill>
                  <a:srgbClr val="663300"/>
                </a:solidFill>
                <a:latin typeface="Times New Roman" pitchFamily="18" charset="0"/>
                <a:cs typeface="Times New Roman" pitchFamily="18" charset="0"/>
              </a:rPr>
              <a:t>родителям (социальные партнеры).</a:t>
            </a:r>
            <a:r>
              <a:rPr lang="ru-RU" dirty="0" smtClean="0">
                <a:solidFill>
                  <a:srgbClr val="663300"/>
                </a:solidFill>
                <a:latin typeface="Times New Roman" pitchFamily="18" charset="0"/>
                <a:cs typeface="Times New Roman" pitchFamily="18" charset="0"/>
              </a:rPr>
              <a:t> </a:t>
            </a:r>
            <a:r>
              <a:rPr lang="ru-RU" dirty="0">
                <a:solidFill>
                  <a:srgbClr val="663300"/>
                </a:solidFill>
                <a:latin typeface="Times New Roman" pitchFamily="18" charset="0"/>
                <a:cs typeface="Times New Roman" pitchFamily="18" charset="0"/>
              </a:rPr>
              <a:t>Мать солдата…. Сколько гордости, боли, надежды в этих словах! Мамы, у вас в руках  орден «Материнской славы»,  напишите от имени мамы, жены письмо на фронт. </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41" y="1243033"/>
            <a:ext cx="7740352" cy="4346389"/>
          </a:xfrm>
          <a:prstGeom prst="rect">
            <a:avLst/>
          </a:prstGeom>
        </p:spPr>
      </p:pic>
      <p:pic>
        <p:nvPicPr>
          <p:cNvPr id="5" name="Рисунок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78594" y="3284984"/>
            <a:ext cx="6275670" cy="3407493"/>
          </a:xfrm>
          <a:prstGeom prst="triangle">
            <a:avLst/>
          </a:prstGeom>
        </p:spPr>
      </p:pic>
      <p:sp>
        <p:nvSpPr>
          <p:cNvPr id="6" name="TextBox 5"/>
          <p:cNvSpPr txBox="1"/>
          <p:nvPr/>
        </p:nvSpPr>
        <p:spPr>
          <a:xfrm>
            <a:off x="107504" y="5733256"/>
            <a:ext cx="2876053" cy="646331"/>
          </a:xfrm>
          <a:prstGeom prst="rect">
            <a:avLst/>
          </a:prstGeom>
          <a:noFill/>
        </p:spPr>
        <p:txBody>
          <a:bodyPr wrap="square" rtlCol="0">
            <a:spAutoFit/>
          </a:bodyPr>
          <a:lstStyle/>
          <a:p>
            <a:pPr algn="ctr"/>
            <a:r>
              <a:rPr lang="ru-RU" dirty="0" smtClean="0">
                <a:solidFill>
                  <a:srgbClr val="663300"/>
                </a:solidFill>
                <a:latin typeface="Times New Roman" pitchFamily="18" charset="0"/>
                <a:cs typeface="Times New Roman" pitchFamily="18" charset="0"/>
              </a:rPr>
              <a:t>Письмо, написанное родителями</a:t>
            </a:r>
            <a:endParaRPr lang="ru-RU" dirty="0">
              <a:solidFill>
                <a:srgbClr val="663300"/>
              </a:solidFill>
              <a:latin typeface="Times New Roman" pitchFamily="18" charset="0"/>
              <a:cs typeface="Times New Roman" pitchFamily="18" charset="0"/>
            </a:endParaRPr>
          </a:p>
        </p:txBody>
      </p:sp>
    </p:spTree>
    <p:extLst>
      <p:ext uri="{BB962C8B-B14F-4D97-AF65-F5344CB8AC3E}">
        <p14:creationId xmlns:p14="http://schemas.microsoft.com/office/powerpoint/2010/main" val="27536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rotWithShape="1">
          <a:blip r:embed="rId2"/>
          <a:srcRect l="1703" t="15363" r="10004" b="8929"/>
          <a:stretch/>
        </p:blipFill>
        <p:spPr bwMode="auto">
          <a:xfrm>
            <a:off x="0" y="0"/>
            <a:ext cx="9167151" cy="6858000"/>
          </a:xfrm>
          <a:prstGeom prst="rect">
            <a:avLst/>
          </a:prstGeom>
          <a:noFill/>
        </p:spPr>
      </p:pic>
      <p:sp>
        <p:nvSpPr>
          <p:cNvPr id="2" name="Прямоугольник 1"/>
          <p:cNvSpPr/>
          <p:nvPr/>
        </p:nvSpPr>
        <p:spPr>
          <a:xfrm>
            <a:off x="467544" y="1052736"/>
            <a:ext cx="8280920" cy="1477328"/>
          </a:xfrm>
          <a:prstGeom prst="rect">
            <a:avLst/>
          </a:prstGeom>
        </p:spPr>
        <p:txBody>
          <a:bodyPr wrap="square">
            <a:spAutoFit/>
          </a:bodyPr>
          <a:lstStyle/>
          <a:p>
            <a:pPr indent="457200" algn="just"/>
            <a:r>
              <a:rPr lang="ru-RU" dirty="0">
                <a:solidFill>
                  <a:srgbClr val="663300"/>
                </a:solidFill>
                <a:latin typeface="Times New Roman" pitchFamily="18" charset="0"/>
                <a:cs typeface="Times New Roman" pitchFamily="18" charset="0"/>
              </a:rPr>
              <a:t>Группы работают 10-12 минут</a:t>
            </a:r>
            <a:r>
              <a:rPr lang="ru-RU" dirty="0" smtClean="0">
                <a:solidFill>
                  <a:srgbClr val="663300"/>
                </a:solidFill>
                <a:latin typeface="Times New Roman" pitchFamily="18" charset="0"/>
                <a:cs typeface="Times New Roman" pitchFamily="18" charset="0"/>
              </a:rPr>
              <a:t>.</a:t>
            </a:r>
          </a:p>
          <a:p>
            <a:pPr indent="457200" algn="just"/>
            <a:r>
              <a:rPr lang="ru-RU" dirty="0" smtClean="0">
                <a:solidFill>
                  <a:srgbClr val="663300"/>
                </a:solidFill>
                <a:latin typeface="Times New Roman" pitchFamily="18" charset="0"/>
                <a:cs typeface="Times New Roman" pitchFamily="18" charset="0"/>
              </a:rPr>
              <a:t>По </a:t>
            </a:r>
            <a:r>
              <a:rPr lang="ru-RU" dirty="0">
                <a:solidFill>
                  <a:srgbClr val="663300"/>
                </a:solidFill>
                <a:latin typeface="Times New Roman" pitchFamily="18" charset="0"/>
                <a:cs typeface="Times New Roman" pitchFamily="18" charset="0"/>
              </a:rPr>
              <a:t>истечении времени </a:t>
            </a:r>
            <a:r>
              <a:rPr lang="ru-RU" i="1" dirty="0">
                <a:solidFill>
                  <a:srgbClr val="663300"/>
                </a:solidFill>
                <a:latin typeface="Times New Roman" pitchFamily="18" charset="0"/>
                <a:cs typeface="Times New Roman" pitchFamily="18" charset="0"/>
              </a:rPr>
              <a:t>рассказывают о своем</a:t>
            </a:r>
            <a:r>
              <a:rPr lang="ru-RU" dirty="0">
                <a:solidFill>
                  <a:srgbClr val="663300"/>
                </a:solidFill>
                <a:latin typeface="Times New Roman" pitchFamily="18" charset="0"/>
                <a:cs typeface="Times New Roman" pitchFamily="18" charset="0"/>
              </a:rPr>
              <a:t> </a:t>
            </a:r>
            <a:r>
              <a:rPr lang="ru-RU" i="1" dirty="0">
                <a:solidFill>
                  <a:srgbClr val="663300"/>
                </a:solidFill>
                <a:latin typeface="Times New Roman" pitchFamily="18" charset="0"/>
                <a:cs typeface="Times New Roman" pitchFamily="18" charset="0"/>
              </a:rPr>
              <a:t>аспекте</a:t>
            </a:r>
            <a:r>
              <a:rPr lang="ru-RU" dirty="0">
                <a:solidFill>
                  <a:srgbClr val="663300"/>
                </a:solidFill>
                <a:latin typeface="Times New Roman" pitchFamily="18" charset="0"/>
                <a:cs typeface="Times New Roman" pitchFamily="18" charset="0"/>
              </a:rPr>
              <a:t> Великой Отечественной войны.  </a:t>
            </a:r>
            <a:endParaRPr lang="ru-RU" dirty="0" smtClean="0">
              <a:solidFill>
                <a:srgbClr val="663300"/>
              </a:solidFill>
              <a:latin typeface="Times New Roman" pitchFamily="18" charset="0"/>
              <a:cs typeface="Times New Roman" pitchFamily="18" charset="0"/>
            </a:endParaRPr>
          </a:p>
          <a:p>
            <a:pPr indent="457200" algn="just"/>
            <a:r>
              <a:rPr lang="ru-RU" i="1" dirty="0" smtClean="0">
                <a:solidFill>
                  <a:srgbClr val="663300"/>
                </a:solidFill>
                <a:latin typeface="Times New Roman" pitchFamily="18" charset="0"/>
                <a:cs typeface="Times New Roman" pitchFamily="18" charset="0"/>
              </a:rPr>
              <a:t>Мамы </a:t>
            </a:r>
            <a:r>
              <a:rPr lang="ru-RU" i="1" dirty="0">
                <a:solidFill>
                  <a:srgbClr val="663300"/>
                </a:solidFill>
                <a:latin typeface="Times New Roman" pitchFamily="18" charset="0"/>
                <a:cs typeface="Times New Roman" pitchFamily="18" charset="0"/>
              </a:rPr>
              <a:t>читают письмо</a:t>
            </a:r>
            <a:r>
              <a:rPr lang="ru-RU" dirty="0">
                <a:solidFill>
                  <a:srgbClr val="663300"/>
                </a:solidFill>
                <a:latin typeface="Times New Roman" pitchFamily="18" charset="0"/>
                <a:cs typeface="Times New Roman" pitchFamily="18" charset="0"/>
              </a:rPr>
              <a:t>, которое размещается на интерактивной панели.</a:t>
            </a:r>
          </a:p>
          <a:p>
            <a:r>
              <a:rPr lang="ru-RU" dirty="0"/>
              <a:t> </a:t>
            </a:r>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8140" y="2636912"/>
            <a:ext cx="5888654" cy="3312368"/>
          </a:xfrm>
          <a:prstGeom prst="rect">
            <a:avLst/>
          </a:prstGeom>
        </p:spPr>
      </p:pic>
    </p:spTree>
    <p:extLst>
      <p:ext uri="{BB962C8B-B14F-4D97-AF65-F5344CB8AC3E}">
        <p14:creationId xmlns:p14="http://schemas.microsoft.com/office/powerpoint/2010/main" val="17452007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900igr.net/up/datai/251930/0002-004-.png"/>
          <p:cNvPicPr>
            <a:picLocks noChangeAspect="1" noChangeArrowheads="1"/>
          </p:cNvPicPr>
          <p:nvPr/>
        </p:nvPicPr>
        <p:blipFill>
          <a:blip r:embed="rId2"/>
          <a:srcRect l="1704" t="2346" r="1210" b="2271"/>
          <a:stretch>
            <a:fillRect/>
          </a:stretch>
        </p:blipFill>
        <p:spPr bwMode="auto">
          <a:xfrm>
            <a:off x="0" y="0"/>
            <a:ext cx="9144000" cy="6858000"/>
          </a:xfrm>
          <a:prstGeom prst="rect">
            <a:avLst/>
          </a:prstGeom>
          <a:noFill/>
        </p:spPr>
      </p:pic>
      <p:pic>
        <p:nvPicPr>
          <p:cNvPr id="16386" name="Picture 2" descr="http://zeyamuseum.ru/wp-content/uploads/2018/04/1967%D0%B3%D0%BE%D0%B4.jpg"/>
          <p:cNvPicPr>
            <a:picLocks noChangeAspect="1" noChangeArrowheads="1"/>
          </p:cNvPicPr>
          <p:nvPr/>
        </p:nvPicPr>
        <p:blipFill>
          <a:blip r:embed="rId3"/>
          <a:srcRect/>
          <a:stretch>
            <a:fillRect/>
          </a:stretch>
        </p:blipFill>
        <p:spPr bwMode="auto">
          <a:xfrm>
            <a:off x="1691680" y="526105"/>
            <a:ext cx="6449940" cy="4514959"/>
          </a:xfrm>
          <a:prstGeom prst="rect">
            <a:avLst/>
          </a:prstGeom>
          <a:ln>
            <a:noFill/>
          </a:ln>
          <a:effectLst>
            <a:softEdge rad="112500"/>
          </a:effectLst>
        </p:spPr>
      </p:pic>
      <p:sp>
        <p:nvSpPr>
          <p:cNvPr id="4" name="Прямоугольник 3"/>
          <p:cNvSpPr/>
          <p:nvPr/>
        </p:nvSpPr>
        <p:spPr>
          <a:xfrm>
            <a:off x="329260" y="5041064"/>
            <a:ext cx="8244408" cy="1477328"/>
          </a:xfrm>
          <a:prstGeom prst="rect">
            <a:avLst/>
          </a:prstGeom>
        </p:spPr>
        <p:txBody>
          <a:bodyPr wrap="square">
            <a:spAutoFit/>
          </a:bodyPr>
          <a:lstStyle/>
          <a:p>
            <a:pPr indent="457200" algn="just"/>
            <a:r>
              <a:rPr lang="ru-RU" dirty="0">
                <a:solidFill>
                  <a:srgbClr val="663300"/>
                </a:solidFill>
                <a:latin typeface="Times New Roman" pitchFamily="18" charset="0"/>
                <a:cs typeface="Times New Roman" pitchFamily="18" charset="0"/>
              </a:rPr>
              <a:t>Война пришла и в нашу глубинку. Скрипели по ухабистым дорогам телеги, увозя на фронт мужиков. В годы Великой Отечественной войны из </a:t>
            </a:r>
            <a:r>
              <a:rPr lang="ru-RU" dirty="0" err="1">
                <a:solidFill>
                  <a:srgbClr val="663300"/>
                </a:solidFill>
                <a:latin typeface="Times New Roman" pitchFamily="18" charset="0"/>
                <a:cs typeface="Times New Roman" pitchFamily="18" charset="0"/>
              </a:rPr>
              <a:t>Зеи</a:t>
            </a:r>
            <a:r>
              <a:rPr lang="ru-RU" dirty="0">
                <a:solidFill>
                  <a:srgbClr val="663300"/>
                </a:solidFill>
                <a:latin typeface="Times New Roman" pitchFamily="18" charset="0"/>
                <a:cs typeface="Times New Roman" pitchFamily="18" charset="0"/>
              </a:rPr>
              <a:t> и </a:t>
            </a:r>
            <a:r>
              <a:rPr lang="ru-RU" dirty="0" err="1">
                <a:solidFill>
                  <a:srgbClr val="663300"/>
                </a:solidFill>
                <a:latin typeface="Times New Roman" pitchFamily="18" charset="0"/>
                <a:cs typeface="Times New Roman" pitchFamily="18" charset="0"/>
              </a:rPr>
              <a:t>Зейского</a:t>
            </a:r>
            <a:r>
              <a:rPr lang="ru-RU" dirty="0">
                <a:solidFill>
                  <a:srgbClr val="663300"/>
                </a:solidFill>
                <a:latin typeface="Times New Roman" pitchFamily="18" charset="0"/>
                <a:cs typeface="Times New Roman" pitchFamily="18" charset="0"/>
              </a:rPr>
              <a:t> района ушли на фронт 12464 человека (данные администрации города </a:t>
            </a:r>
            <a:r>
              <a:rPr lang="ru-RU" dirty="0" err="1">
                <a:solidFill>
                  <a:srgbClr val="663300"/>
                </a:solidFill>
                <a:latin typeface="Times New Roman" pitchFamily="18" charset="0"/>
                <a:cs typeface="Times New Roman" pitchFamily="18" charset="0"/>
              </a:rPr>
              <a:t>Зеи</a:t>
            </a:r>
            <a:r>
              <a:rPr lang="ru-RU" dirty="0">
                <a:solidFill>
                  <a:srgbClr val="663300"/>
                </a:solidFill>
                <a:latin typeface="Times New Roman" pitchFamily="18" charset="0"/>
                <a:cs typeface="Times New Roman" pitchFamily="18" charset="0"/>
              </a:rPr>
              <a:t>, октябрь 2019: 1941 – 4667, 1942 – 5127, 1943 – 2209, 1944 -461). 5 217 солдат и офицеров с полей сражений не вернулись (данные военкомата города </a:t>
            </a:r>
            <a:r>
              <a:rPr lang="ru-RU" dirty="0" err="1">
                <a:solidFill>
                  <a:srgbClr val="663300"/>
                </a:solidFill>
                <a:latin typeface="Times New Roman" pitchFamily="18" charset="0"/>
                <a:cs typeface="Times New Roman" pitchFamily="18" charset="0"/>
              </a:rPr>
              <a:t>Зеи</a:t>
            </a:r>
            <a:r>
              <a:rPr lang="ru-RU" dirty="0">
                <a:solidFill>
                  <a:srgbClr val="663300"/>
                </a:solidFill>
                <a:latin typeface="Times New Roman" pitchFamily="18" charset="0"/>
                <a:cs typeface="Times New Roman" pitchFamily="18" charset="0"/>
              </a:rPr>
              <a:t>). </a:t>
            </a:r>
          </a:p>
        </p:txBody>
      </p:sp>
    </p:spTree>
    <p:extLst>
      <p:ext uri="{BB962C8B-B14F-4D97-AF65-F5344CB8AC3E}">
        <p14:creationId xmlns:p14="http://schemas.microsoft.com/office/powerpoint/2010/main" val="37854440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rotWithShape="1">
          <a:blip r:embed="rId2"/>
          <a:srcRect l="1703" t="15363" r="10004" b="8929"/>
          <a:stretch/>
        </p:blipFill>
        <p:spPr bwMode="auto">
          <a:xfrm>
            <a:off x="-47580" y="0"/>
            <a:ext cx="9167151" cy="6858000"/>
          </a:xfrm>
          <a:prstGeom prst="rect">
            <a:avLst/>
          </a:prstGeom>
          <a:noFill/>
        </p:spPr>
      </p:pic>
      <p:sp>
        <p:nvSpPr>
          <p:cNvPr id="2" name="Прямоугольник 1"/>
          <p:cNvSpPr/>
          <p:nvPr/>
        </p:nvSpPr>
        <p:spPr>
          <a:xfrm>
            <a:off x="107504" y="188640"/>
            <a:ext cx="8856984" cy="1200329"/>
          </a:xfrm>
          <a:prstGeom prst="rect">
            <a:avLst/>
          </a:prstGeom>
        </p:spPr>
        <p:txBody>
          <a:bodyPr wrap="square">
            <a:spAutoFit/>
          </a:bodyPr>
          <a:lstStyle/>
          <a:p>
            <a:pPr indent="457200" algn="just"/>
            <a:r>
              <a:rPr lang="ru-RU" i="1" dirty="0">
                <a:solidFill>
                  <a:srgbClr val="663300"/>
                </a:solidFill>
                <a:latin typeface="Times New Roman" pitchFamily="18" charset="0"/>
                <a:cs typeface="Times New Roman" pitchFamily="18" charset="0"/>
              </a:rPr>
              <a:t>Посмотрите небольшой видеоролик</a:t>
            </a:r>
            <a:r>
              <a:rPr lang="ru-RU" dirty="0">
                <a:solidFill>
                  <a:srgbClr val="663300"/>
                </a:solidFill>
                <a:latin typeface="Times New Roman" pitchFamily="18" charset="0"/>
                <a:cs typeface="Times New Roman" pitchFamily="18" charset="0"/>
              </a:rPr>
              <a:t> (переписывание истории, героизация немецких преступников, пособников нацистов). </a:t>
            </a:r>
            <a:endParaRPr lang="ru-RU" dirty="0" smtClean="0">
              <a:solidFill>
                <a:srgbClr val="663300"/>
              </a:solidFill>
              <a:latin typeface="Times New Roman" pitchFamily="18" charset="0"/>
              <a:cs typeface="Times New Roman" pitchFamily="18" charset="0"/>
            </a:endParaRPr>
          </a:p>
          <a:p>
            <a:pPr indent="457200" algn="just"/>
            <a:r>
              <a:rPr lang="ru-RU" dirty="0" smtClean="0">
                <a:solidFill>
                  <a:srgbClr val="663300"/>
                </a:solidFill>
                <a:latin typeface="Times New Roman" pitchFamily="18" charset="0"/>
                <a:cs typeface="Times New Roman" pitchFamily="18" charset="0"/>
              </a:rPr>
              <a:t>Как </a:t>
            </a:r>
            <a:r>
              <a:rPr lang="ru-RU" dirty="0">
                <a:solidFill>
                  <a:srgbClr val="663300"/>
                </a:solidFill>
                <a:latin typeface="Times New Roman" pitchFamily="18" charset="0"/>
                <a:cs typeface="Times New Roman" pitchFamily="18" charset="0"/>
              </a:rPr>
              <a:t>вы думаете, почему именно сейчас так остро стоит вопрос о необходимости сохранения памяти о событиях Второй мировой и Великой Отечественной войны?  </a:t>
            </a:r>
          </a:p>
        </p:txBody>
      </p:sp>
      <p:sp>
        <p:nvSpPr>
          <p:cNvPr id="7" name="Прямоугольник 6"/>
          <p:cNvSpPr/>
          <p:nvPr/>
        </p:nvSpPr>
        <p:spPr>
          <a:xfrm>
            <a:off x="2732932" y="6021288"/>
            <a:ext cx="2958054" cy="369332"/>
          </a:xfrm>
          <a:prstGeom prst="rect">
            <a:avLst/>
          </a:prstGeom>
        </p:spPr>
        <p:txBody>
          <a:bodyPr wrap="none">
            <a:spAutoFit/>
          </a:bodyPr>
          <a:lstStyle/>
          <a:p>
            <a:r>
              <a:rPr lang="en-US" dirty="0">
                <a:hlinkClick r:id="rId3"/>
              </a:rPr>
              <a:t>https://</a:t>
            </a:r>
            <a:r>
              <a:rPr lang="en-US" dirty="0" smtClean="0">
                <a:hlinkClick r:id="rId3"/>
              </a:rPr>
              <a:t>youtu.be/x2fzli6x3sw</a:t>
            </a:r>
            <a:r>
              <a:rPr lang="ru-RU" dirty="0" smtClean="0"/>
              <a:t> </a:t>
            </a:r>
            <a:endParaRPr lang="ru-RU" dirty="0"/>
          </a:p>
        </p:txBody>
      </p:sp>
      <p:pic>
        <p:nvPicPr>
          <p:cNvPr id="102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205" t="2504" r="36105" b="37424"/>
          <a:stretch/>
        </p:blipFill>
        <p:spPr bwMode="auto">
          <a:xfrm>
            <a:off x="1403648" y="1328047"/>
            <a:ext cx="5616623" cy="4375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60676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900igr.net/up/datai/251930/0002-004-.png"/>
          <p:cNvPicPr>
            <a:picLocks noChangeAspect="1" noChangeArrowheads="1"/>
          </p:cNvPicPr>
          <p:nvPr/>
        </p:nvPicPr>
        <p:blipFill>
          <a:blip r:embed="rId2"/>
          <a:srcRect l="1704" t="2346" r="1210" b="2271"/>
          <a:stretch>
            <a:fillRect/>
          </a:stretch>
        </p:blipFill>
        <p:spPr bwMode="auto">
          <a:xfrm>
            <a:off x="0" y="0"/>
            <a:ext cx="9144000" cy="6858000"/>
          </a:xfrm>
          <a:prstGeom prst="rect">
            <a:avLst/>
          </a:prstGeom>
          <a:noFill/>
        </p:spPr>
      </p:pic>
      <p:pic>
        <p:nvPicPr>
          <p:cNvPr id="19458" name="Picture 2"/>
          <p:cNvPicPr>
            <a:picLocks noChangeAspect="1" noChangeArrowheads="1"/>
          </p:cNvPicPr>
          <p:nvPr/>
        </p:nvPicPr>
        <p:blipFill>
          <a:blip r:embed="rId3">
            <a:clrChange>
              <a:clrFrom>
                <a:srgbClr val="FEF6FA"/>
              </a:clrFrom>
              <a:clrTo>
                <a:srgbClr val="FEF6FA">
                  <a:alpha val="0"/>
                </a:srgbClr>
              </a:clrTo>
            </a:clrChange>
          </a:blip>
          <a:srcRect l="5702" r="6709"/>
          <a:stretch>
            <a:fillRect/>
          </a:stretch>
        </p:blipFill>
        <p:spPr bwMode="auto">
          <a:xfrm>
            <a:off x="3071770" y="928670"/>
            <a:ext cx="6072230" cy="5133975"/>
          </a:xfrm>
          <a:prstGeom prst="rect">
            <a:avLst/>
          </a:prstGeom>
          <a:noFill/>
          <a:ln w="9525">
            <a:noFill/>
            <a:miter lim="800000"/>
            <a:headEnd/>
            <a:tailEnd/>
          </a:ln>
          <a:effectLst/>
        </p:spPr>
      </p:pic>
      <p:sp>
        <p:nvSpPr>
          <p:cNvPr id="4" name="Прямоугольник 3"/>
          <p:cNvSpPr/>
          <p:nvPr/>
        </p:nvSpPr>
        <p:spPr>
          <a:xfrm>
            <a:off x="500034" y="214290"/>
            <a:ext cx="5643602" cy="120032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Восхищение, б</a:t>
            </a:r>
            <a:r>
              <a:rPr lang="ru-RU" sz="36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лагодарность </a:t>
            </a:r>
            <a:endParaRPr lang="ru-RU"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Прямоугольник 4"/>
          <p:cNvSpPr/>
          <p:nvPr/>
        </p:nvSpPr>
        <p:spPr>
          <a:xfrm>
            <a:off x="251520" y="1988840"/>
            <a:ext cx="5068971" cy="1754326"/>
          </a:xfrm>
          <a:prstGeom prst="rect">
            <a:avLst/>
          </a:prstGeom>
        </p:spPr>
        <p:txBody>
          <a:bodyPr wrap="square">
            <a:spAutoFit/>
          </a:bodyPr>
          <a:lstStyle/>
          <a:p>
            <a:pPr indent="457200" algn="just"/>
            <a:r>
              <a:rPr lang="ru-RU" dirty="0">
                <a:solidFill>
                  <a:srgbClr val="663300"/>
                </a:solidFill>
                <a:latin typeface="Times New Roman" pitchFamily="18" charset="0"/>
                <a:cs typeface="Times New Roman" pitchFamily="18" charset="0"/>
              </a:rPr>
              <a:t>Каждая группа, </a:t>
            </a:r>
            <a:r>
              <a:rPr lang="ru-RU" i="1" dirty="0">
                <a:solidFill>
                  <a:srgbClr val="663300"/>
                </a:solidFill>
                <a:latin typeface="Times New Roman" pitchFamily="18" charset="0"/>
                <a:cs typeface="Times New Roman" pitchFamily="18" charset="0"/>
              </a:rPr>
              <a:t>подберите</a:t>
            </a:r>
            <a:r>
              <a:rPr lang="ru-RU" dirty="0">
                <a:solidFill>
                  <a:srgbClr val="663300"/>
                </a:solidFill>
                <a:latin typeface="Times New Roman" pitchFamily="18" charset="0"/>
                <a:cs typeface="Times New Roman" pitchFamily="18" charset="0"/>
              </a:rPr>
              <a:t>, на ваш взгляд, самое важное слово, словосочетание, относящееся к нашей теме. </a:t>
            </a:r>
            <a:endParaRPr lang="ru-RU" dirty="0" smtClean="0">
              <a:solidFill>
                <a:srgbClr val="663300"/>
              </a:solidFill>
              <a:latin typeface="Times New Roman" pitchFamily="18" charset="0"/>
              <a:cs typeface="Times New Roman" pitchFamily="18" charset="0"/>
            </a:endParaRPr>
          </a:p>
          <a:p>
            <a:pPr indent="457200" algn="just"/>
            <a:r>
              <a:rPr lang="ru-RU" dirty="0" smtClean="0">
                <a:solidFill>
                  <a:srgbClr val="663300"/>
                </a:solidFill>
                <a:latin typeface="Times New Roman" pitchFamily="18" charset="0"/>
                <a:cs typeface="Times New Roman" pitchFamily="18" charset="0"/>
              </a:rPr>
              <a:t>Я </a:t>
            </a:r>
            <a:r>
              <a:rPr lang="ru-RU" dirty="0">
                <a:solidFill>
                  <a:srgbClr val="663300"/>
                </a:solidFill>
                <a:latin typeface="Times New Roman" pitchFamily="18" charset="0"/>
                <a:cs typeface="Times New Roman" pitchFamily="18" charset="0"/>
              </a:rPr>
              <a:t>выбираю: восхищение, благодарность. </a:t>
            </a:r>
            <a:endParaRPr lang="ru-RU" dirty="0" smtClean="0">
              <a:solidFill>
                <a:srgbClr val="663300"/>
              </a:solidFill>
              <a:latin typeface="Times New Roman" pitchFamily="18" charset="0"/>
              <a:cs typeface="Times New Roman" pitchFamily="18" charset="0"/>
            </a:endParaRPr>
          </a:p>
          <a:p>
            <a:pPr indent="457200" algn="just"/>
            <a:r>
              <a:rPr lang="ru-RU" i="1" dirty="0" smtClean="0">
                <a:solidFill>
                  <a:srgbClr val="663300"/>
                </a:solidFill>
                <a:latin typeface="Times New Roman" pitchFamily="18" charset="0"/>
                <a:cs typeface="Times New Roman" pitchFamily="18" charset="0"/>
              </a:rPr>
              <a:t>Перенесите </a:t>
            </a:r>
            <a:r>
              <a:rPr lang="ru-RU" dirty="0">
                <a:solidFill>
                  <a:srgbClr val="663300"/>
                </a:solidFill>
                <a:latin typeface="Times New Roman" pitchFamily="18" charset="0"/>
                <a:cs typeface="Times New Roman" pitchFamily="18" charset="0"/>
              </a:rPr>
              <a:t>их </a:t>
            </a:r>
            <a:r>
              <a:rPr lang="ru-RU" i="1" dirty="0">
                <a:solidFill>
                  <a:srgbClr val="663300"/>
                </a:solidFill>
                <a:latin typeface="Times New Roman" pitchFamily="18" charset="0"/>
                <a:cs typeface="Times New Roman" pitchFamily="18" charset="0"/>
              </a:rPr>
              <a:t>на общий слайд</a:t>
            </a:r>
            <a:r>
              <a:rPr lang="ru-RU" dirty="0">
                <a:solidFill>
                  <a:srgbClr val="663300"/>
                </a:solidFill>
                <a:latin typeface="Times New Roman" pitchFamily="18" charset="0"/>
                <a:cs typeface="Times New Roman" pitchFamily="18" charset="0"/>
              </a:rPr>
              <a:t>. (</a:t>
            </a:r>
            <a:r>
              <a:rPr lang="en-US" dirty="0">
                <a:solidFill>
                  <a:srgbClr val="663300"/>
                </a:solidFill>
                <a:latin typeface="Times New Roman" pitchFamily="18" charset="0"/>
                <a:cs typeface="Times New Roman" pitchFamily="18" charset="0"/>
              </a:rPr>
              <a:t>Google</a:t>
            </a:r>
            <a:r>
              <a:rPr lang="ru-RU" dirty="0">
                <a:solidFill>
                  <a:srgbClr val="663300"/>
                </a:solidFill>
                <a:latin typeface="Times New Roman" pitchFamily="18" charset="0"/>
                <a:cs typeface="Times New Roman" pitchFamily="18" charset="0"/>
              </a:rPr>
              <a:t> </a:t>
            </a:r>
            <a:r>
              <a:rPr lang="ru-RU" dirty="0" smtClean="0">
                <a:solidFill>
                  <a:srgbClr val="663300"/>
                </a:solidFill>
                <a:latin typeface="Times New Roman" pitchFamily="18" charset="0"/>
                <a:cs typeface="Times New Roman" pitchFamily="18" charset="0"/>
              </a:rPr>
              <a:t>Презентация). Что </a:t>
            </a:r>
            <a:r>
              <a:rPr lang="ru-RU" dirty="0">
                <a:solidFill>
                  <a:srgbClr val="663300"/>
                </a:solidFill>
                <a:latin typeface="Times New Roman" pitchFamily="18" charset="0"/>
                <a:cs typeface="Times New Roman" pitchFamily="18" charset="0"/>
              </a:rPr>
              <a:t>у нас получилось?</a:t>
            </a:r>
          </a:p>
        </p:txBody>
      </p:sp>
    </p:spTree>
    <p:extLst>
      <p:ext uri="{BB962C8B-B14F-4D97-AF65-F5344CB8AC3E}">
        <p14:creationId xmlns:p14="http://schemas.microsoft.com/office/powerpoint/2010/main" val="12325843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900igr.net/up/datai/251930/0002-004-.png"/>
          <p:cNvPicPr>
            <a:picLocks noChangeAspect="1" noChangeArrowheads="1"/>
          </p:cNvPicPr>
          <p:nvPr/>
        </p:nvPicPr>
        <p:blipFill>
          <a:blip r:embed="rId4"/>
          <a:srcRect l="1704" t="2346" r="1210" b="2271"/>
          <a:stretch>
            <a:fillRect/>
          </a:stretch>
        </p:blipFill>
        <p:spPr bwMode="auto">
          <a:xfrm>
            <a:off x="0" y="0"/>
            <a:ext cx="9144000" cy="6858000"/>
          </a:xfrm>
          <a:prstGeom prst="rect">
            <a:avLst/>
          </a:prstGeom>
          <a:noFill/>
        </p:spPr>
      </p:pic>
      <p:pic>
        <p:nvPicPr>
          <p:cNvPr id="3" name="Picture 2" descr="https://www.culture.ru/storage/images/c982b9776672b715a5d8b7f0c3ef9603/08d793bbebb71041ed58cc502d2d04c9.jpg"/>
          <p:cNvPicPr>
            <a:picLocks noChangeAspect="1" noChangeArrowheads="1"/>
          </p:cNvPicPr>
          <p:nvPr/>
        </p:nvPicPr>
        <p:blipFill>
          <a:blip r:embed="rId5"/>
          <a:srcRect/>
          <a:stretch>
            <a:fillRect/>
          </a:stretch>
        </p:blipFill>
        <p:spPr bwMode="auto">
          <a:xfrm>
            <a:off x="2987824" y="260648"/>
            <a:ext cx="5863665" cy="4173659"/>
          </a:xfrm>
          <a:prstGeom prst="rect">
            <a:avLst/>
          </a:prstGeom>
          <a:ln>
            <a:noFill/>
          </a:ln>
          <a:effectLst>
            <a:softEdge rad="112500"/>
          </a:effectLst>
        </p:spPr>
      </p:pic>
      <p:sp>
        <p:nvSpPr>
          <p:cNvPr id="4" name="Прямоугольник 3"/>
          <p:cNvSpPr/>
          <p:nvPr/>
        </p:nvSpPr>
        <p:spPr>
          <a:xfrm>
            <a:off x="305" y="4221088"/>
            <a:ext cx="4572000" cy="1754326"/>
          </a:xfrm>
          <a:prstGeom prst="rect">
            <a:avLst/>
          </a:prstGeom>
        </p:spPr>
        <p:txBody>
          <a:bodyPr>
            <a:spAutoFit/>
          </a:bodyPr>
          <a:lstStyle/>
          <a:p>
            <a:r>
              <a:rPr lang="ru-RU" dirty="0">
                <a:solidFill>
                  <a:srgbClr val="663300"/>
                </a:solidFill>
                <a:latin typeface="Times New Roman" pitchFamily="18" charset="0"/>
                <a:cs typeface="Times New Roman" pitchFamily="18" charset="0"/>
              </a:rPr>
              <a:t>Война еще исчезнуть не готова. </a:t>
            </a:r>
          </a:p>
          <a:p>
            <a:r>
              <a:rPr lang="ru-RU" dirty="0">
                <a:solidFill>
                  <a:srgbClr val="663300"/>
                </a:solidFill>
                <a:latin typeface="Times New Roman" pitchFamily="18" charset="0"/>
                <a:cs typeface="Times New Roman" pitchFamily="18" charset="0"/>
              </a:rPr>
              <a:t>Те годы - миллионы личных драм. </a:t>
            </a:r>
          </a:p>
          <a:p>
            <a:r>
              <a:rPr lang="ru-RU" dirty="0">
                <a:solidFill>
                  <a:srgbClr val="663300"/>
                </a:solidFill>
                <a:latin typeface="Times New Roman" pitchFamily="18" charset="0"/>
                <a:cs typeface="Times New Roman" pitchFamily="18" charset="0"/>
              </a:rPr>
              <a:t>А потому давайте вспомним снова</a:t>
            </a:r>
          </a:p>
          <a:p>
            <a:r>
              <a:rPr lang="ru-RU" dirty="0">
                <a:solidFill>
                  <a:srgbClr val="663300"/>
                </a:solidFill>
                <a:latin typeface="Times New Roman" pitchFamily="18" charset="0"/>
                <a:cs typeface="Times New Roman" pitchFamily="18" charset="0"/>
              </a:rPr>
              <a:t>Всех тех, кто подарил Победу нам. </a:t>
            </a:r>
          </a:p>
          <a:p>
            <a:r>
              <a:rPr lang="ru-RU" dirty="0">
                <a:solidFill>
                  <a:srgbClr val="663300"/>
                </a:solidFill>
                <a:latin typeface="Times New Roman" pitchFamily="18" charset="0"/>
                <a:cs typeface="Times New Roman" pitchFamily="18" charset="0"/>
              </a:rPr>
              <a:t> </a:t>
            </a:r>
          </a:p>
          <a:p>
            <a:r>
              <a:rPr lang="ru-RU" i="1" dirty="0">
                <a:solidFill>
                  <a:srgbClr val="663300"/>
                </a:solidFill>
                <a:latin typeface="Times New Roman" pitchFamily="18" charset="0"/>
                <a:cs typeface="Times New Roman" pitchFamily="18" charset="0"/>
              </a:rPr>
              <a:t>Минута молчания</a:t>
            </a:r>
            <a:endParaRPr lang="ru-RU" dirty="0">
              <a:solidFill>
                <a:srgbClr val="663300"/>
              </a:solidFill>
              <a:latin typeface="Times New Roman" pitchFamily="18" charset="0"/>
              <a:cs typeface="Times New Roman" pitchFamily="18" charset="0"/>
            </a:endParaRPr>
          </a:p>
        </p:txBody>
      </p:sp>
      <p:pic>
        <p:nvPicPr>
          <p:cNvPr id="5" name="Минута молчани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256684" y="4434307"/>
            <a:ext cx="609600" cy="609600"/>
          </a:xfrm>
          <a:prstGeom prst="rect">
            <a:avLst/>
          </a:prstGeom>
        </p:spPr>
      </p:pic>
    </p:spTree>
    <p:extLst>
      <p:ext uri="{BB962C8B-B14F-4D97-AF65-F5344CB8AC3E}">
        <p14:creationId xmlns:p14="http://schemas.microsoft.com/office/powerpoint/2010/main" val="4238602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3618"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rotWithShape="1">
          <a:blip r:embed="rId4"/>
          <a:srcRect l="1703" t="15363" r="10004" b="8929"/>
          <a:stretch/>
        </p:blipFill>
        <p:spPr bwMode="auto">
          <a:xfrm>
            <a:off x="0" y="0"/>
            <a:ext cx="9167151" cy="6858000"/>
          </a:xfrm>
          <a:prstGeom prst="rect">
            <a:avLst/>
          </a:prstGeom>
          <a:noFill/>
        </p:spPr>
      </p:pic>
      <p:sp>
        <p:nvSpPr>
          <p:cNvPr id="2" name="Прямоугольник 1"/>
          <p:cNvSpPr/>
          <p:nvPr/>
        </p:nvSpPr>
        <p:spPr>
          <a:xfrm>
            <a:off x="179512" y="188640"/>
            <a:ext cx="8784976" cy="1754326"/>
          </a:xfrm>
          <a:prstGeom prst="rect">
            <a:avLst/>
          </a:prstGeom>
        </p:spPr>
        <p:txBody>
          <a:bodyPr wrap="square">
            <a:spAutoFit/>
          </a:bodyPr>
          <a:lstStyle/>
          <a:p>
            <a:pPr indent="457200" algn="just"/>
            <a:r>
              <a:rPr lang="ru-RU" dirty="0">
                <a:solidFill>
                  <a:srgbClr val="663300"/>
                </a:solidFill>
                <a:latin typeface="Times New Roman" pitchFamily="18" charset="0"/>
                <a:cs typeface="Times New Roman" pitchFamily="18" charset="0"/>
              </a:rPr>
              <a:t>Я надеюсь, что тема Великой Отечественной войны не только сегодня не оставила вас равнодушными созерцателями, но пройдет через всю вашу взрослую жизнь, сохраняя дань уважения тем героям, которые подарили нам мирное небо над </a:t>
            </a:r>
            <a:r>
              <a:rPr lang="ru-RU" dirty="0" smtClean="0">
                <a:solidFill>
                  <a:srgbClr val="663300"/>
                </a:solidFill>
                <a:latin typeface="Times New Roman" pitchFamily="18" charset="0"/>
                <a:cs typeface="Times New Roman" pitchFamily="18" charset="0"/>
              </a:rPr>
              <a:t>головой.</a:t>
            </a:r>
          </a:p>
          <a:p>
            <a:pPr indent="457200" algn="just"/>
            <a:endParaRPr lang="ru-RU" dirty="0" smtClean="0">
              <a:solidFill>
                <a:srgbClr val="663300"/>
              </a:solidFill>
              <a:latin typeface="Times New Roman" pitchFamily="18" charset="0"/>
              <a:cs typeface="Times New Roman" pitchFamily="18" charset="0"/>
            </a:endParaRPr>
          </a:p>
          <a:p>
            <a:pPr indent="457200" algn="just"/>
            <a:r>
              <a:rPr lang="ru-RU" dirty="0" smtClean="0">
                <a:solidFill>
                  <a:srgbClr val="663300"/>
                </a:solidFill>
                <a:latin typeface="Times New Roman" pitchFamily="18" charset="0"/>
                <a:cs typeface="Times New Roman" pitchFamily="18" charset="0"/>
              </a:rPr>
              <a:t>Предлагаю </a:t>
            </a:r>
            <a:r>
              <a:rPr lang="ru-RU" dirty="0">
                <a:solidFill>
                  <a:srgbClr val="663300"/>
                </a:solidFill>
                <a:latin typeface="Times New Roman" pitchFamily="18" charset="0"/>
                <a:cs typeface="Times New Roman" pitchFamily="18" charset="0"/>
              </a:rPr>
              <a:t>закончить наше  внеклассное мероприятие песней (рефлексия). </a:t>
            </a:r>
            <a:r>
              <a:rPr lang="ru-RU" dirty="0" smtClean="0">
                <a:solidFill>
                  <a:srgbClr val="663300"/>
                </a:solidFill>
                <a:latin typeface="Times New Roman" pitchFamily="18" charset="0"/>
                <a:cs typeface="Times New Roman" pitchFamily="18" charset="0"/>
              </a:rPr>
              <a:t>Звучит </a:t>
            </a:r>
            <a:r>
              <a:rPr lang="ru-RU" dirty="0">
                <a:solidFill>
                  <a:srgbClr val="663300"/>
                </a:solidFill>
                <a:latin typeface="Times New Roman" pitchFamily="18" charset="0"/>
                <a:cs typeface="Times New Roman" pitchFamily="18" charset="0"/>
              </a:rPr>
              <a:t>песня «Победная</a:t>
            </a:r>
            <a:r>
              <a:rPr lang="ru-RU" dirty="0" smtClean="0">
                <a:solidFill>
                  <a:srgbClr val="663300"/>
                </a:solidFill>
                <a:latin typeface="Times New Roman" pitchFamily="18" charset="0"/>
                <a:cs typeface="Times New Roman" pitchFamily="18" charset="0"/>
              </a:rPr>
              <a:t>».</a:t>
            </a:r>
            <a:endParaRPr lang="ru-RU" dirty="0">
              <a:solidFill>
                <a:srgbClr val="663300"/>
              </a:solidFill>
              <a:latin typeface="Times New Roman" pitchFamily="18" charset="0"/>
              <a:cs typeface="Times New Roman" pitchFamily="18" charset="0"/>
            </a:endParaRPr>
          </a:p>
        </p:txBody>
      </p:sp>
      <p:pic>
        <p:nvPicPr>
          <p:cNvPr id="4" name="Рисунок 3"/>
          <p:cNvPicPr>
            <a:picLocks noChangeAspect="1"/>
          </p:cNvPicPr>
          <p:nvPr/>
        </p:nvPicPr>
        <p:blipFill rotWithShape="1">
          <a:blip r:embed="rId5">
            <a:extLst>
              <a:ext uri="{28A0092B-C50C-407E-A947-70E740481C1C}">
                <a14:useLocalDpi xmlns:a14="http://schemas.microsoft.com/office/drawing/2010/main" val="0"/>
              </a:ext>
            </a:extLst>
          </a:blip>
          <a:srcRect t="24313" b="18903"/>
          <a:stretch/>
        </p:blipFill>
        <p:spPr>
          <a:xfrm>
            <a:off x="0" y="2060848"/>
            <a:ext cx="9144000" cy="3894270"/>
          </a:xfrm>
          <a:prstGeom prst="rect">
            <a:avLst/>
          </a:prstGeom>
        </p:spPr>
      </p:pic>
      <p:pic>
        <p:nvPicPr>
          <p:cNvPr id="5" name="«Победная».m4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3973975" y="5955118"/>
            <a:ext cx="609600" cy="609600"/>
          </a:xfrm>
          <a:prstGeom prst="rect">
            <a:avLst/>
          </a:prstGeom>
        </p:spPr>
      </p:pic>
    </p:spTree>
    <p:extLst>
      <p:ext uri="{BB962C8B-B14F-4D97-AF65-F5344CB8AC3E}">
        <p14:creationId xmlns:p14="http://schemas.microsoft.com/office/powerpoint/2010/main" val="399850238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27133" fill="hold"/>
                                        <p:tgtEl>
                                          <p:spTgt spid="5"/>
                                        </p:tgtEl>
                                      </p:cBhvr>
                                    </p:cmd>
                                  </p:childTnLst>
                                </p:cTn>
                              </p:par>
                            </p:childTnLst>
                          </p:cTn>
                        </p:par>
                      </p:childTnLst>
                    </p:cTn>
                  </p:par>
                </p:childTnLst>
              </p:cTn>
              <p:nextCondLst>
                <p:cond evt="onClick" delay="0">
                  <p:tgtEl>
                    <p:spTgt spid="5"/>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900igr.net/up/datai/251930/0002-004-.png"/>
          <p:cNvPicPr>
            <a:picLocks noChangeAspect="1" noChangeArrowheads="1"/>
          </p:cNvPicPr>
          <p:nvPr/>
        </p:nvPicPr>
        <p:blipFill>
          <a:blip r:embed="rId2"/>
          <a:srcRect l="1704" t="2346" r="1210" b="2271"/>
          <a:stretch>
            <a:fillRect/>
          </a:stretch>
        </p:blipFill>
        <p:spPr bwMode="auto">
          <a:xfrm>
            <a:off x="0" y="0"/>
            <a:ext cx="9144000" cy="6858000"/>
          </a:xfrm>
          <a:prstGeom prst="rect">
            <a:avLst/>
          </a:prstGeom>
          <a:noFill/>
        </p:spPr>
      </p:pic>
      <p:sp>
        <p:nvSpPr>
          <p:cNvPr id="3" name="Прямоугольник 2"/>
          <p:cNvSpPr/>
          <p:nvPr/>
        </p:nvSpPr>
        <p:spPr>
          <a:xfrm>
            <a:off x="611560" y="980728"/>
            <a:ext cx="8136904" cy="2862322"/>
          </a:xfrm>
          <a:prstGeom prst="rect">
            <a:avLst/>
          </a:prstGeom>
        </p:spPr>
        <p:txBody>
          <a:bodyPr wrap="square">
            <a:spAutoFit/>
          </a:bodyPr>
          <a:lstStyle/>
          <a:p>
            <a:pPr algn="ctr"/>
            <a:r>
              <a:rPr lang="ru-RU" i="1" dirty="0">
                <a:solidFill>
                  <a:srgbClr val="663300"/>
                </a:solidFill>
                <a:latin typeface="Times New Roman" pitchFamily="18" charset="0"/>
                <a:cs typeface="Times New Roman" pitchFamily="18" charset="0"/>
              </a:rPr>
              <a:t>Литература, </a:t>
            </a:r>
            <a:r>
              <a:rPr lang="ru-RU" i="1" dirty="0" smtClean="0">
                <a:solidFill>
                  <a:srgbClr val="663300"/>
                </a:solidFill>
                <a:latin typeface="Times New Roman" pitchFamily="18" charset="0"/>
                <a:cs typeface="Times New Roman" pitchFamily="18" charset="0"/>
              </a:rPr>
              <a:t>источники</a:t>
            </a:r>
          </a:p>
          <a:p>
            <a:pPr algn="ctr"/>
            <a:endParaRPr lang="ru-RU" i="1" dirty="0">
              <a:solidFill>
                <a:srgbClr val="663300"/>
              </a:solidFill>
              <a:latin typeface="Times New Roman" pitchFamily="18" charset="0"/>
              <a:cs typeface="Times New Roman" pitchFamily="18" charset="0"/>
            </a:endParaRPr>
          </a:p>
          <a:p>
            <a:pPr marL="342900" lvl="0" indent="-342900">
              <a:buFont typeface="+mj-lt"/>
              <a:buAutoNum type="arabicPeriod"/>
            </a:pPr>
            <a:r>
              <a:rPr lang="ru-RU" dirty="0">
                <a:solidFill>
                  <a:srgbClr val="663300"/>
                </a:solidFill>
                <a:latin typeface="Times New Roman" pitchFamily="18" charset="0"/>
                <a:cs typeface="Times New Roman" pitchFamily="18" charset="0"/>
              </a:rPr>
              <a:t>Юлия Друнина  Стихи о любви, о войне, о Родине «Я порою себя ощущаю связной…» //</a:t>
            </a:r>
            <a:r>
              <a:rPr lang="ru-RU" b="1" dirty="0">
                <a:solidFill>
                  <a:srgbClr val="663300"/>
                </a:solidFill>
                <a:latin typeface="Times New Roman" pitchFamily="18" charset="0"/>
                <a:cs typeface="Times New Roman" pitchFamily="18" charset="0"/>
              </a:rPr>
              <a:t> </a:t>
            </a:r>
            <a:r>
              <a:rPr lang="ru-RU" u="sng" dirty="0">
                <a:solidFill>
                  <a:srgbClr val="663300"/>
                </a:solidFill>
                <a:latin typeface="Times New Roman" pitchFamily="18" charset="0"/>
                <a:cs typeface="Times New Roman" pitchFamily="18" charset="0"/>
                <a:hlinkClick r:id="rId3"/>
              </a:rPr>
              <a:t>http://drunina.ru/war.html</a:t>
            </a:r>
            <a:r>
              <a:rPr lang="ru-RU" dirty="0">
                <a:solidFill>
                  <a:srgbClr val="663300"/>
                </a:solidFill>
                <a:latin typeface="Times New Roman" pitchFamily="18" charset="0"/>
                <a:cs typeface="Times New Roman" pitchFamily="18" charset="0"/>
              </a:rPr>
              <a:t> </a:t>
            </a:r>
            <a:endParaRPr lang="ru-RU" b="1" dirty="0">
              <a:solidFill>
                <a:srgbClr val="663300"/>
              </a:solidFill>
              <a:latin typeface="Times New Roman" pitchFamily="18" charset="0"/>
              <a:cs typeface="Times New Roman" pitchFamily="18" charset="0"/>
            </a:endParaRPr>
          </a:p>
          <a:p>
            <a:pPr marL="342900" lvl="0" indent="-342900" algn="just">
              <a:buFont typeface="+mj-lt"/>
              <a:buAutoNum type="arabicPeriod"/>
            </a:pPr>
            <a:r>
              <a:rPr lang="ru-RU" dirty="0">
                <a:solidFill>
                  <a:srgbClr val="663300"/>
                </a:solidFill>
                <a:latin typeface="Times New Roman" pitchFamily="18" charset="0"/>
                <a:cs typeface="Times New Roman" pitchFamily="18" charset="0"/>
                <a:hlinkClick r:id="rId4"/>
              </a:rPr>
              <a:t>Участники Великой Отечественной войны, призванные на фронт с территории города </a:t>
            </a:r>
            <a:r>
              <a:rPr lang="ru-RU" dirty="0" err="1">
                <a:solidFill>
                  <a:srgbClr val="663300"/>
                </a:solidFill>
                <a:latin typeface="Times New Roman" pitchFamily="18" charset="0"/>
                <a:cs typeface="Times New Roman" pitchFamily="18" charset="0"/>
                <a:hlinkClick r:id="rId4"/>
              </a:rPr>
              <a:t>Зеи</a:t>
            </a:r>
            <a:r>
              <a:rPr lang="ru-RU" dirty="0">
                <a:solidFill>
                  <a:srgbClr val="663300"/>
                </a:solidFill>
                <a:latin typeface="Times New Roman" pitchFamily="18" charset="0"/>
                <a:cs typeface="Times New Roman" pitchFamily="18" charset="0"/>
                <a:hlinkClick r:id="rId4"/>
              </a:rPr>
              <a:t> и </a:t>
            </a:r>
            <a:r>
              <a:rPr lang="ru-RU" dirty="0" err="1">
                <a:solidFill>
                  <a:srgbClr val="663300"/>
                </a:solidFill>
                <a:latin typeface="Times New Roman" pitchFamily="18" charset="0"/>
                <a:cs typeface="Times New Roman" pitchFamily="18" charset="0"/>
                <a:hlinkClick r:id="rId4"/>
              </a:rPr>
              <a:t>Зейского</a:t>
            </a:r>
            <a:r>
              <a:rPr lang="ru-RU" dirty="0">
                <a:solidFill>
                  <a:srgbClr val="663300"/>
                </a:solidFill>
                <a:latin typeface="Times New Roman" pitchFamily="18" charset="0"/>
                <a:cs typeface="Times New Roman" pitchFamily="18" charset="0"/>
                <a:hlinkClick r:id="rId4"/>
              </a:rPr>
              <a:t> района в 1941, 1942, 1943, 1944 годах</a:t>
            </a:r>
            <a:r>
              <a:rPr lang="ru-RU" dirty="0">
                <a:solidFill>
                  <a:srgbClr val="663300"/>
                </a:solidFill>
                <a:latin typeface="Times New Roman" pitchFamily="18" charset="0"/>
                <a:cs typeface="Times New Roman" pitchFamily="18" charset="0"/>
              </a:rPr>
              <a:t>// </a:t>
            </a:r>
            <a:r>
              <a:rPr lang="ru-RU" u="sng" dirty="0">
                <a:solidFill>
                  <a:srgbClr val="663300"/>
                </a:solidFill>
                <a:latin typeface="Times New Roman" pitchFamily="18" charset="0"/>
                <a:cs typeface="Times New Roman" pitchFamily="18" charset="0"/>
                <a:hlinkClick r:id="rId5"/>
              </a:rPr>
              <a:t>https://admzeya.amurobl.ru/pages/informatsiya-dlya-naseleniya/bessmertnyy-polk/</a:t>
            </a:r>
            <a:r>
              <a:rPr lang="ru-RU" dirty="0">
                <a:solidFill>
                  <a:srgbClr val="663300"/>
                </a:solidFill>
                <a:latin typeface="Times New Roman" pitchFamily="18" charset="0"/>
                <a:cs typeface="Times New Roman" pitchFamily="18" charset="0"/>
              </a:rPr>
              <a:t> </a:t>
            </a:r>
          </a:p>
          <a:p>
            <a:pPr marL="342900" lvl="0" indent="-342900">
              <a:buFont typeface="+mj-lt"/>
              <a:buAutoNum type="arabicPeriod"/>
            </a:pPr>
            <a:r>
              <a:rPr lang="ru-RU" dirty="0">
                <a:solidFill>
                  <a:srgbClr val="663300"/>
                </a:solidFill>
                <a:latin typeface="Times New Roman" pitchFamily="18" charset="0"/>
                <a:cs typeface="Times New Roman" pitchFamily="18" charset="0"/>
                <a:hlinkClick r:id="rId6"/>
              </a:rPr>
              <a:t>Погибшие, пропавшие без вести в период с 1941 г. по 1945 г.</a:t>
            </a:r>
            <a:r>
              <a:rPr lang="ru-RU" dirty="0">
                <a:solidFill>
                  <a:srgbClr val="663300"/>
                </a:solidFill>
                <a:latin typeface="Times New Roman" pitchFamily="18" charset="0"/>
                <a:cs typeface="Times New Roman" pitchFamily="18" charset="0"/>
              </a:rPr>
              <a:t>// </a:t>
            </a:r>
            <a:r>
              <a:rPr lang="ru-RU" u="sng" dirty="0">
                <a:solidFill>
                  <a:srgbClr val="663300"/>
                </a:solidFill>
                <a:latin typeface="Times New Roman" pitchFamily="18" charset="0"/>
                <a:cs typeface="Times New Roman" pitchFamily="18" charset="0"/>
                <a:hlinkClick r:id="rId5"/>
              </a:rPr>
              <a:t>https://admzeya.amurobl.ru/pages/informatsiya-dlya-naseleniya/bessmertnyy-polk/</a:t>
            </a:r>
            <a:r>
              <a:rPr lang="ru-RU" dirty="0">
                <a:solidFill>
                  <a:srgbClr val="663300"/>
                </a:solidFill>
                <a:latin typeface="Times New Roman" pitchFamily="18" charset="0"/>
                <a:cs typeface="Times New Roman" pitchFamily="18" charset="0"/>
              </a:rPr>
              <a:t> </a:t>
            </a:r>
          </a:p>
          <a:p>
            <a:pPr marL="342900" lvl="0" indent="-342900">
              <a:buFont typeface="+mj-lt"/>
              <a:buAutoNum type="arabicPeriod"/>
            </a:pPr>
            <a:r>
              <a:rPr lang="ru-RU" dirty="0">
                <a:solidFill>
                  <a:srgbClr val="663300"/>
                </a:solidFill>
                <a:latin typeface="Times New Roman" pitchFamily="18" charset="0"/>
                <a:cs typeface="Times New Roman" pitchFamily="18" charset="0"/>
              </a:rPr>
              <a:t>Петр Давыдов «Начало мая»// </a:t>
            </a:r>
            <a:r>
              <a:rPr lang="ru-RU" u="sng" dirty="0">
                <a:solidFill>
                  <a:srgbClr val="663300"/>
                </a:solidFill>
                <a:latin typeface="Times New Roman" pitchFamily="18" charset="0"/>
                <a:cs typeface="Times New Roman" pitchFamily="18" charset="0"/>
                <a:hlinkClick r:id="rId7"/>
              </a:rPr>
              <a:t>https://rustih.ru/petr-davydov-nachalo-maya/</a:t>
            </a:r>
            <a:r>
              <a:rPr lang="ru-RU" dirty="0">
                <a:solidFill>
                  <a:srgbClr val="663300"/>
                </a:solidFill>
                <a:latin typeface="Times New Roman" pitchFamily="18" charset="0"/>
                <a:cs typeface="Times New Roman" pitchFamily="18" charset="0"/>
              </a:rPr>
              <a:t> </a:t>
            </a:r>
          </a:p>
        </p:txBody>
      </p:sp>
    </p:spTree>
    <p:extLst>
      <p:ext uri="{BB962C8B-B14F-4D97-AF65-F5344CB8AC3E}">
        <p14:creationId xmlns:p14="http://schemas.microsoft.com/office/powerpoint/2010/main" val="13226205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a:blip r:embed="rId2"/>
          <a:srcRect l="1704" t="2346" r="1210" b="2271"/>
          <a:stretch>
            <a:fillRect/>
          </a:stretch>
        </p:blipFill>
        <p:spPr bwMode="auto">
          <a:xfrm>
            <a:off x="0" y="0"/>
            <a:ext cx="9144000" cy="6858000"/>
          </a:xfrm>
          <a:prstGeom prst="rect">
            <a:avLst/>
          </a:prstGeom>
          <a:noFill/>
        </p:spPr>
      </p:pic>
      <p:sp>
        <p:nvSpPr>
          <p:cNvPr id="2" name="Прямоугольник 1"/>
          <p:cNvSpPr/>
          <p:nvPr/>
        </p:nvSpPr>
        <p:spPr>
          <a:xfrm>
            <a:off x="245916" y="363915"/>
            <a:ext cx="8646564" cy="6494085"/>
          </a:xfrm>
          <a:prstGeom prst="rect">
            <a:avLst/>
          </a:prstGeom>
        </p:spPr>
        <p:txBody>
          <a:bodyPr wrap="square">
            <a:spAutoFit/>
          </a:bodyPr>
          <a:lstStyle/>
          <a:p>
            <a:pPr algn="just"/>
            <a:endParaRPr lang="ru-RU" sz="1600" b="1" dirty="0" smtClean="0">
              <a:latin typeface="Times New Roman" pitchFamily="18" charset="0"/>
              <a:cs typeface="Times New Roman" pitchFamily="18" charset="0"/>
            </a:endParaRPr>
          </a:p>
          <a:p>
            <a:pPr algn="just"/>
            <a:r>
              <a:rPr lang="ru-RU" sz="1600" b="1" dirty="0" smtClean="0">
                <a:solidFill>
                  <a:srgbClr val="663300"/>
                </a:solidFill>
                <a:latin typeface="Times New Roman" pitchFamily="18" charset="0"/>
                <a:cs typeface="Times New Roman" pitchFamily="18" charset="0"/>
              </a:rPr>
              <a:t>                          Цель</a:t>
            </a:r>
            <a:r>
              <a:rPr lang="ru-RU" sz="1600" b="1" dirty="0">
                <a:solidFill>
                  <a:srgbClr val="663300"/>
                </a:solidFill>
                <a:latin typeface="Times New Roman" pitchFamily="18" charset="0"/>
                <a:cs typeface="Times New Roman" pitchFamily="18" charset="0"/>
              </a:rPr>
              <a:t>:  </a:t>
            </a:r>
            <a:r>
              <a:rPr lang="ru-RU" sz="1600" dirty="0">
                <a:solidFill>
                  <a:srgbClr val="663300"/>
                </a:solidFill>
                <a:latin typeface="Times New Roman" pitchFamily="18" charset="0"/>
                <a:cs typeface="Times New Roman" pitchFamily="18" charset="0"/>
              </a:rPr>
              <a:t>знакомство с трагическими и героическими событиями Великой </a:t>
            </a:r>
            <a:r>
              <a:rPr lang="ru-RU" sz="1600" dirty="0" smtClean="0">
                <a:solidFill>
                  <a:srgbClr val="663300"/>
                </a:solidFill>
                <a:latin typeface="Times New Roman" pitchFamily="18" charset="0"/>
                <a:cs typeface="Times New Roman" pitchFamily="18" charset="0"/>
              </a:rPr>
              <a:t>            Отечественной </a:t>
            </a:r>
            <a:r>
              <a:rPr lang="ru-RU" sz="1600" dirty="0">
                <a:solidFill>
                  <a:srgbClr val="663300"/>
                </a:solidFill>
                <a:latin typeface="Times New Roman" pitchFamily="18" charset="0"/>
                <a:cs typeface="Times New Roman" pitchFamily="18" charset="0"/>
              </a:rPr>
              <a:t>войны, развитие чувства патриотизма и гражданственности, гордости за свою Родину и народ.</a:t>
            </a:r>
          </a:p>
          <a:p>
            <a:pPr indent="457200" algn="just"/>
            <a:r>
              <a:rPr lang="ru-RU" sz="1600" b="1" dirty="0">
                <a:solidFill>
                  <a:srgbClr val="663300"/>
                </a:solidFill>
                <a:latin typeface="Times New Roman" pitchFamily="18" charset="0"/>
                <a:cs typeface="Times New Roman" pitchFamily="18" charset="0"/>
              </a:rPr>
              <a:t>Задачи: </a:t>
            </a:r>
            <a:endParaRPr lang="ru-RU" sz="1600" dirty="0">
              <a:solidFill>
                <a:srgbClr val="663300"/>
              </a:solidFill>
              <a:latin typeface="Times New Roman" pitchFamily="18" charset="0"/>
              <a:cs typeface="Times New Roman" pitchFamily="18" charset="0"/>
            </a:endParaRPr>
          </a:p>
          <a:p>
            <a:pPr lvl="0" indent="457200" algn="just"/>
            <a:r>
              <a:rPr lang="ru-RU" sz="1600" dirty="0">
                <a:solidFill>
                  <a:srgbClr val="663300"/>
                </a:solidFill>
                <a:latin typeface="Times New Roman" pitchFamily="18" charset="0"/>
                <a:cs typeface="Times New Roman" pitchFamily="18" charset="0"/>
              </a:rPr>
              <a:t>Создание условий для формирования знаний о Великой Отечественной войне 1941-1945 гг.</a:t>
            </a:r>
          </a:p>
          <a:p>
            <a:pPr lvl="0" indent="457200" algn="just"/>
            <a:r>
              <a:rPr lang="ru-RU" sz="1600" dirty="0">
                <a:solidFill>
                  <a:srgbClr val="663300"/>
                </a:solidFill>
                <a:latin typeface="Times New Roman" pitchFamily="18" charset="0"/>
                <a:cs typeface="Times New Roman" pitchFamily="18" charset="0"/>
              </a:rPr>
              <a:t>Развитие чувства сопереживания людям, выстоявшим в годы войны, уважения к героям фронта и тыла.</a:t>
            </a:r>
          </a:p>
          <a:p>
            <a:pPr lvl="0" indent="457200" algn="just"/>
            <a:r>
              <a:rPr lang="ru-RU" sz="1600" dirty="0">
                <a:solidFill>
                  <a:srgbClr val="663300"/>
                </a:solidFill>
                <a:latin typeface="Times New Roman" pitchFamily="18" charset="0"/>
                <a:cs typeface="Times New Roman" pitchFamily="18" charset="0"/>
              </a:rPr>
              <a:t>Формирование критического восприятия неоднозначной  информации о событиях периода Великой Отечественной войны.</a:t>
            </a:r>
          </a:p>
          <a:p>
            <a:pPr indent="457200" algn="just"/>
            <a:r>
              <a:rPr lang="ru-RU" sz="1600" b="1" dirty="0">
                <a:solidFill>
                  <a:srgbClr val="663300"/>
                </a:solidFill>
                <a:latin typeface="Times New Roman" pitchFamily="18" charset="0"/>
                <a:cs typeface="Times New Roman" pitchFamily="18" charset="0"/>
              </a:rPr>
              <a:t>Методические приемы: </a:t>
            </a:r>
            <a:r>
              <a:rPr lang="ru-RU" sz="1600" dirty="0">
                <a:solidFill>
                  <a:srgbClr val="663300"/>
                </a:solidFill>
                <a:latin typeface="Times New Roman" pitchFamily="18" charset="0"/>
                <a:cs typeface="Times New Roman" pitchFamily="18" charset="0"/>
              </a:rPr>
              <a:t>диалог, создание проблемной ситуации, групповая работа.</a:t>
            </a:r>
          </a:p>
          <a:p>
            <a:pPr indent="457200" algn="just"/>
            <a:r>
              <a:rPr lang="ru-RU" sz="1600" b="1" dirty="0">
                <a:solidFill>
                  <a:srgbClr val="663300"/>
                </a:solidFill>
                <a:latin typeface="Times New Roman" pitchFamily="18" charset="0"/>
                <a:cs typeface="Times New Roman" pitchFamily="18" charset="0"/>
              </a:rPr>
              <a:t>Форма проведения: </a:t>
            </a:r>
            <a:r>
              <a:rPr lang="ru-RU" sz="1600" dirty="0">
                <a:solidFill>
                  <a:srgbClr val="663300"/>
                </a:solidFill>
                <a:latin typeface="Times New Roman" pitchFamily="18" charset="0"/>
                <a:cs typeface="Times New Roman" pitchFamily="18" charset="0"/>
              </a:rPr>
              <a:t>классный час.</a:t>
            </a:r>
          </a:p>
          <a:p>
            <a:pPr indent="457200" algn="just"/>
            <a:r>
              <a:rPr lang="ru-RU" sz="1600" b="1" dirty="0">
                <a:solidFill>
                  <a:srgbClr val="663300"/>
                </a:solidFill>
                <a:latin typeface="Times New Roman" pitchFamily="18" charset="0"/>
                <a:cs typeface="Times New Roman" pitchFamily="18" charset="0"/>
              </a:rPr>
              <a:t>Место проведения: </a:t>
            </a:r>
            <a:r>
              <a:rPr lang="ru-RU" sz="1600" dirty="0">
                <a:solidFill>
                  <a:srgbClr val="663300"/>
                </a:solidFill>
                <a:latin typeface="Times New Roman" pitchFamily="18" charset="0"/>
                <a:cs typeface="Times New Roman" pitchFamily="18" charset="0"/>
              </a:rPr>
              <a:t>классный кабинет.</a:t>
            </a:r>
          </a:p>
          <a:p>
            <a:pPr indent="457200" algn="just"/>
            <a:r>
              <a:rPr lang="ru-RU" sz="1600" b="1" dirty="0">
                <a:solidFill>
                  <a:srgbClr val="663300"/>
                </a:solidFill>
                <a:latin typeface="Times New Roman" pitchFamily="18" charset="0"/>
                <a:cs typeface="Times New Roman" pitchFamily="18" charset="0"/>
              </a:rPr>
              <a:t>Продолжительность мероприятия: </a:t>
            </a:r>
            <a:r>
              <a:rPr lang="ru-RU" sz="1600" dirty="0">
                <a:solidFill>
                  <a:srgbClr val="663300"/>
                </a:solidFill>
                <a:latin typeface="Times New Roman" pitchFamily="18" charset="0"/>
                <a:cs typeface="Times New Roman" pitchFamily="18" charset="0"/>
              </a:rPr>
              <a:t>45 минут.</a:t>
            </a:r>
          </a:p>
          <a:p>
            <a:pPr indent="457200" algn="just"/>
            <a:r>
              <a:rPr lang="ru-RU" sz="1600" b="1" dirty="0">
                <a:solidFill>
                  <a:srgbClr val="663300"/>
                </a:solidFill>
                <a:latin typeface="Times New Roman" pitchFamily="18" charset="0"/>
                <a:cs typeface="Times New Roman" pitchFamily="18" charset="0"/>
              </a:rPr>
              <a:t>Ресурсы, оборудование:</a:t>
            </a:r>
            <a:endParaRPr lang="ru-RU" sz="1600" dirty="0">
              <a:solidFill>
                <a:srgbClr val="663300"/>
              </a:solidFill>
              <a:latin typeface="Times New Roman" pitchFamily="18" charset="0"/>
              <a:cs typeface="Times New Roman" pitchFamily="18" charset="0"/>
            </a:endParaRPr>
          </a:p>
          <a:p>
            <a:pPr lvl="0" indent="457200" algn="just"/>
            <a:r>
              <a:rPr lang="ru-RU" sz="1600" dirty="0">
                <a:solidFill>
                  <a:srgbClr val="663300"/>
                </a:solidFill>
                <a:latin typeface="Times New Roman" pitchFamily="18" charset="0"/>
                <a:cs typeface="Times New Roman" pitchFamily="18" charset="0"/>
              </a:rPr>
              <a:t>Информационные:</a:t>
            </a:r>
            <a:r>
              <a:rPr lang="ru-RU" sz="1600" b="1" dirty="0">
                <a:solidFill>
                  <a:srgbClr val="663300"/>
                </a:solidFill>
                <a:latin typeface="Times New Roman" pitchFamily="18" charset="0"/>
                <a:cs typeface="Times New Roman" pitchFamily="18" charset="0"/>
              </a:rPr>
              <a:t> </a:t>
            </a:r>
            <a:r>
              <a:rPr lang="ru-RU" sz="1600" dirty="0">
                <a:solidFill>
                  <a:srgbClr val="663300"/>
                </a:solidFill>
                <a:latin typeface="Times New Roman" pitchFamily="18" charset="0"/>
                <a:cs typeface="Times New Roman" pitchFamily="18" charset="0"/>
              </a:rPr>
              <a:t>Интернет-ресурсы: исторические сведения о событиях Великой Отечественной войны, стихотворение Юлии </a:t>
            </a:r>
            <a:r>
              <a:rPr lang="ru-RU" sz="1600" dirty="0" err="1">
                <a:solidFill>
                  <a:srgbClr val="663300"/>
                </a:solidFill>
                <a:latin typeface="Times New Roman" pitchFamily="18" charset="0"/>
                <a:cs typeface="Times New Roman" pitchFamily="18" charset="0"/>
              </a:rPr>
              <a:t>Друниной</a:t>
            </a:r>
            <a:r>
              <a:rPr lang="ru-RU" sz="1600" dirty="0">
                <a:solidFill>
                  <a:srgbClr val="663300"/>
                </a:solidFill>
                <a:latin typeface="Times New Roman" pitchFamily="18" charset="0"/>
                <a:cs typeface="Times New Roman" pitchFamily="18" charset="0"/>
              </a:rPr>
              <a:t> «Я порою себя ощущаю связной…», информация о судьбах героев фронта и тыла.</a:t>
            </a:r>
          </a:p>
          <a:p>
            <a:pPr lvl="0" indent="457200" algn="just"/>
            <a:r>
              <a:rPr lang="ru-RU" sz="1600" dirty="0">
                <a:solidFill>
                  <a:srgbClr val="663300"/>
                </a:solidFill>
                <a:latin typeface="Times New Roman" pitchFamily="18" charset="0"/>
                <a:cs typeface="Times New Roman" pitchFamily="18" charset="0"/>
              </a:rPr>
              <a:t>Офисное веб-приложение: </a:t>
            </a:r>
            <a:r>
              <a:rPr lang="en-US" sz="1600" dirty="0">
                <a:solidFill>
                  <a:srgbClr val="663300"/>
                </a:solidFill>
                <a:latin typeface="Times New Roman" pitchFamily="18" charset="0"/>
                <a:cs typeface="Times New Roman" pitchFamily="18" charset="0"/>
              </a:rPr>
              <a:t>Google</a:t>
            </a:r>
            <a:r>
              <a:rPr lang="ru-RU" sz="1600" dirty="0">
                <a:solidFill>
                  <a:srgbClr val="663300"/>
                </a:solidFill>
                <a:latin typeface="Times New Roman" pitchFamily="18" charset="0"/>
                <a:cs typeface="Times New Roman" pitchFamily="18" charset="0"/>
              </a:rPr>
              <a:t> Документы,  </a:t>
            </a:r>
            <a:r>
              <a:rPr lang="en-US" sz="1600" dirty="0">
                <a:solidFill>
                  <a:srgbClr val="663300"/>
                </a:solidFill>
                <a:latin typeface="Times New Roman" pitchFamily="18" charset="0"/>
                <a:cs typeface="Times New Roman" pitchFamily="18" charset="0"/>
              </a:rPr>
              <a:t>Google</a:t>
            </a:r>
            <a:r>
              <a:rPr lang="ru-RU" sz="1600" dirty="0">
                <a:solidFill>
                  <a:srgbClr val="663300"/>
                </a:solidFill>
                <a:latin typeface="Times New Roman" pitchFamily="18" charset="0"/>
                <a:cs typeface="Times New Roman" pitchFamily="18" charset="0"/>
              </a:rPr>
              <a:t> Презентация.</a:t>
            </a:r>
          </a:p>
          <a:p>
            <a:pPr lvl="0" indent="457200" algn="just"/>
            <a:r>
              <a:rPr lang="ru-RU" sz="1600" dirty="0">
                <a:solidFill>
                  <a:srgbClr val="663300"/>
                </a:solidFill>
                <a:latin typeface="Times New Roman" pitchFamily="18" charset="0"/>
                <a:cs typeface="Times New Roman" pitchFamily="18" charset="0"/>
              </a:rPr>
              <a:t>Аудио и видео ресурсы: звуковая дорожка «Минута молчания», песня «Победная» (автор музыки: Александр Яшин, слов: Владимир Калина, Александр Яшин), видеоролик, посвященный «переписыванию истории» Второй мировой войны. </a:t>
            </a:r>
            <a:endParaRPr lang="ru-RU" sz="1600" dirty="0" smtClean="0">
              <a:solidFill>
                <a:srgbClr val="663300"/>
              </a:solidFill>
              <a:latin typeface="Times New Roman" pitchFamily="18" charset="0"/>
              <a:cs typeface="Times New Roman" pitchFamily="18" charset="0"/>
            </a:endParaRPr>
          </a:p>
          <a:p>
            <a:pPr lvl="0" indent="457200" algn="just"/>
            <a:r>
              <a:rPr lang="ru-RU" sz="1600" dirty="0" smtClean="0">
                <a:solidFill>
                  <a:srgbClr val="663300"/>
                </a:solidFill>
                <a:latin typeface="Times New Roman" pitchFamily="18" charset="0"/>
                <a:cs typeface="Times New Roman" pitchFamily="18" charset="0"/>
              </a:rPr>
              <a:t>Технические</a:t>
            </a:r>
            <a:r>
              <a:rPr lang="ru-RU" sz="1600" dirty="0">
                <a:solidFill>
                  <a:srgbClr val="663300"/>
                </a:solidFill>
                <a:latin typeface="Times New Roman" pitchFamily="18" charset="0"/>
                <a:cs typeface="Times New Roman" pitchFamily="18" charset="0"/>
              </a:rPr>
              <a:t>: интерактивная панель, 8 ноутбуков, роутер.</a:t>
            </a:r>
          </a:p>
          <a:p>
            <a:pPr lvl="0" indent="457200" algn="just"/>
            <a:r>
              <a:rPr lang="ru-RU" sz="1600" dirty="0">
                <a:solidFill>
                  <a:srgbClr val="663300"/>
                </a:solidFill>
                <a:latin typeface="Times New Roman" pitchFamily="18" charset="0"/>
                <a:cs typeface="Times New Roman" pitchFamily="18" charset="0"/>
              </a:rPr>
              <a:t>Оформление доски: ордена и медали, памятники Великой Отечественной войны, фронтовое письмо.</a:t>
            </a:r>
          </a:p>
        </p:txBody>
      </p:sp>
    </p:spTree>
    <p:extLst>
      <p:ext uri="{BB962C8B-B14F-4D97-AF65-F5344CB8AC3E}">
        <p14:creationId xmlns:p14="http://schemas.microsoft.com/office/powerpoint/2010/main" val="28737857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a:blip r:embed="rId2"/>
          <a:srcRect l="1704" t="2346" r="1210" b="2271"/>
          <a:stretch>
            <a:fillRect/>
          </a:stretch>
        </p:blipFill>
        <p:spPr bwMode="auto">
          <a:xfrm>
            <a:off x="0" y="0"/>
            <a:ext cx="9144000" cy="6858000"/>
          </a:xfrm>
          <a:prstGeom prst="rect">
            <a:avLst/>
          </a:prstGeom>
          <a:noFill/>
        </p:spPr>
      </p:pic>
      <p:sp>
        <p:nvSpPr>
          <p:cNvPr id="2" name="TextBox 1"/>
          <p:cNvSpPr txBox="1"/>
          <p:nvPr/>
        </p:nvSpPr>
        <p:spPr>
          <a:xfrm>
            <a:off x="323528" y="1052736"/>
            <a:ext cx="8424936" cy="3785652"/>
          </a:xfrm>
          <a:prstGeom prst="rect">
            <a:avLst/>
          </a:prstGeom>
          <a:noFill/>
        </p:spPr>
        <p:txBody>
          <a:bodyPr wrap="square" rtlCol="0">
            <a:spAutoFit/>
          </a:bodyPr>
          <a:lstStyle/>
          <a:p>
            <a:pPr indent="457200" algn="just"/>
            <a:r>
              <a:rPr lang="ru-RU" sz="1600" i="1" dirty="0" smtClean="0">
                <a:solidFill>
                  <a:srgbClr val="663300"/>
                </a:solidFill>
                <a:latin typeface="Times New Roman" pitchFamily="18" charset="0"/>
                <a:cs typeface="Times New Roman" pitchFamily="18" charset="0"/>
              </a:rPr>
              <a:t>Предметные</a:t>
            </a:r>
            <a:r>
              <a:rPr lang="ru-RU" sz="1600" dirty="0" smtClean="0">
                <a:solidFill>
                  <a:srgbClr val="663300"/>
                </a:solidFill>
                <a:latin typeface="Times New Roman" pitchFamily="18" charset="0"/>
                <a:cs typeface="Times New Roman" pitchFamily="18" charset="0"/>
              </a:rPr>
              <a:t> результаты: знать основные </a:t>
            </a:r>
            <a:r>
              <a:rPr lang="ru-RU" sz="1600" dirty="0">
                <a:solidFill>
                  <a:srgbClr val="663300"/>
                </a:solidFill>
                <a:latin typeface="Times New Roman" pitchFamily="18" charset="0"/>
                <a:cs typeface="Times New Roman" pitchFamily="18" charset="0"/>
              </a:rPr>
              <a:t>периоды </a:t>
            </a:r>
            <a:r>
              <a:rPr lang="ru-RU" sz="1600" dirty="0" smtClean="0">
                <a:solidFill>
                  <a:srgbClr val="663300"/>
                </a:solidFill>
                <a:latin typeface="Times New Roman" pitchFamily="18" charset="0"/>
                <a:cs typeface="Times New Roman" pitchFamily="18" charset="0"/>
              </a:rPr>
              <a:t>Великой Отечественной войны, </a:t>
            </a:r>
            <a:r>
              <a:rPr lang="ru-RU" sz="1600" dirty="0">
                <a:solidFill>
                  <a:srgbClr val="663300"/>
                </a:solidFill>
                <a:latin typeface="Times New Roman" pitchFamily="18" charset="0"/>
                <a:cs typeface="Times New Roman" pitchFamily="18" charset="0"/>
              </a:rPr>
              <a:t>ход, характер, причины </a:t>
            </a:r>
            <a:r>
              <a:rPr lang="ru-RU" sz="1600" dirty="0" smtClean="0">
                <a:solidFill>
                  <a:srgbClr val="663300"/>
                </a:solidFill>
                <a:latin typeface="Times New Roman" pitchFamily="18" charset="0"/>
                <a:cs typeface="Times New Roman" pitchFamily="18" charset="0"/>
              </a:rPr>
              <a:t>неудач и военных успехов; </a:t>
            </a:r>
            <a:r>
              <a:rPr lang="ru-RU" sz="1600" dirty="0">
                <a:solidFill>
                  <a:srgbClr val="663300"/>
                </a:solidFill>
                <a:latin typeface="Times New Roman" pitchFamily="18" charset="0"/>
                <a:cs typeface="Times New Roman" pitchFamily="18" charset="0"/>
              </a:rPr>
              <a:t>называть </a:t>
            </a:r>
            <a:r>
              <a:rPr lang="ru-RU" sz="1600" dirty="0" smtClean="0">
                <a:solidFill>
                  <a:srgbClr val="663300"/>
                </a:solidFill>
                <a:latin typeface="Times New Roman" pitchFamily="18" charset="0"/>
                <a:cs typeface="Times New Roman" pitchFamily="18" charset="0"/>
              </a:rPr>
              <a:t>места основных военных сражений.</a:t>
            </a:r>
          </a:p>
          <a:p>
            <a:pPr indent="457200" algn="just"/>
            <a:r>
              <a:rPr lang="ru-RU" sz="1600" dirty="0" smtClean="0">
                <a:solidFill>
                  <a:srgbClr val="663300"/>
                </a:solidFill>
                <a:latin typeface="Times New Roman" pitchFamily="18" charset="0"/>
                <a:cs typeface="Times New Roman" pitchFamily="18" charset="0"/>
              </a:rPr>
              <a:t>Называть </a:t>
            </a:r>
            <a:r>
              <a:rPr lang="ru-RU" sz="1600" dirty="0">
                <a:solidFill>
                  <a:srgbClr val="663300"/>
                </a:solidFill>
                <a:latin typeface="Times New Roman" pitchFamily="18" charset="0"/>
                <a:cs typeface="Times New Roman" pitchFamily="18" charset="0"/>
              </a:rPr>
              <a:t>основные военные операции Коренного перелома. Определять их историческое значение в ходе Великой Отечественной войны</a:t>
            </a:r>
            <a:r>
              <a:rPr lang="ru-RU" sz="1600" dirty="0" smtClean="0">
                <a:solidFill>
                  <a:srgbClr val="663300"/>
                </a:solidFill>
                <a:latin typeface="Times New Roman" pitchFamily="18" charset="0"/>
                <a:cs typeface="Times New Roman" pitchFamily="18" charset="0"/>
              </a:rPr>
              <a:t>.</a:t>
            </a:r>
            <a:r>
              <a:rPr lang="ru-RU" sz="1600" dirty="0">
                <a:solidFill>
                  <a:srgbClr val="663300"/>
                </a:solidFill>
                <a:latin typeface="Times New Roman" pitchFamily="18" charset="0"/>
                <a:cs typeface="Times New Roman" pitchFamily="18" charset="0"/>
              </a:rPr>
              <a:t> </a:t>
            </a:r>
            <a:endParaRPr lang="ru-RU" sz="1600" dirty="0" smtClean="0">
              <a:solidFill>
                <a:srgbClr val="663300"/>
              </a:solidFill>
              <a:latin typeface="Times New Roman" pitchFamily="18" charset="0"/>
              <a:cs typeface="Times New Roman" pitchFamily="18" charset="0"/>
            </a:endParaRPr>
          </a:p>
          <a:p>
            <a:pPr indent="457200" algn="just"/>
            <a:r>
              <a:rPr lang="ru-RU" sz="1600" dirty="0">
                <a:solidFill>
                  <a:srgbClr val="663300"/>
                </a:solidFill>
                <a:latin typeface="Times New Roman" pitchFamily="18" charset="0"/>
                <a:cs typeface="Times New Roman" pitchFamily="18" charset="0"/>
              </a:rPr>
              <a:t>Знать важнейшие особенности и формы народной войны в тылу </a:t>
            </a:r>
            <a:r>
              <a:rPr lang="ru-RU" sz="1600" dirty="0" smtClean="0">
                <a:solidFill>
                  <a:srgbClr val="663300"/>
                </a:solidFill>
                <a:latin typeface="Times New Roman" pitchFamily="18" charset="0"/>
                <a:cs typeface="Times New Roman" pitchFamily="18" charset="0"/>
              </a:rPr>
              <a:t>врага, роль трудового тыла. </a:t>
            </a:r>
            <a:r>
              <a:rPr lang="ru-RU" sz="1600" dirty="0">
                <a:solidFill>
                  <a:srgbClr val="663300"/>
                </a:solidFill>
                <a:latin typeface="Times New Roman" pitchFamily="18" charset="0"/>
                <a:cs typeface="Times New Roman" pitchFamily="18" charset="0"/>
              </a:rPr>
              <a:t>З</a:t>
            </a:r>
            <a:r>
              <a:rPr lang="ru-RU" sz="1600" dirty="0" smtClean="0">
                <a:solidFill>
                  <a:srgbClr val="663300"/>
                </a:solidFill>
                <a:latin typeface="Times New Roman" pitchFamily="18" charset="0"/>
                <a:cs typeface="Times New Roman" pitchFamily="18" charset="0"/>
              </a:rPr>
              <a:t>нать </a:t>
            </a:r>
            <a:r>
              <a:rPr lang="ru-RU" sz="1600" dirty="0">
                <a:solidFill>
                  <a:srgbClr val="663300"/>
                </a:solidFill>
                <a:latin typeface="Times New Roman" pitchFamily="18" charset="0"/>
                <a:cs typeface="Times New Roman" pitchFamily="18" charset="0"/>
              </a:rPr>
              <a:t>исторические итоги и </a:t>
            </a:r>
            <a:r>
              <a:rPr lang="ru-RU" sz="1600" dirty="0" smtClean="0">
                <a:solidFill>
                  <a:srgbClr val="663300"/>
                </a:solidFill>
                <a:latin typeface="Times New Roman" pitchFamily="18" charset="0"/>
                <a:cs typeface="Times New Roman" pitchFamily="18" charset="0"/>
              </a:rPr>
              <a:t>значение </a:t>
            </a:r>
            <a:r>
              <a:rPr lang="ru-RU" sz="1600" dirty="0">
                <a:solidFill>
                  <a:srgbClr val="663300"/>
                </a:solidFill>
                <a:latin typeface="Times New Roman" pitchFamily="18" charset="0"/>
                <a:cs typeface="Times New Roman" pitchFamily="18" charset="0"/>
              </a:rPr>
              <a:t>победы СССР в Великой Отечественной </a:t>
            </a:r>
            <a:r>
              <a:rPr lang="ru-RU" sz="1600" dirty="0" smtClean="0">
                <a:solidFill>
                  <a:srgbClr val="663300"/>
                </a:solidFill>
                <a:latin typeface="Times New Roman" pitchFamily="18" charset="0"/>
                <a:cs typeface="Times New Roman" pitchFamily="18" charset="0"/>
              </a:rPr>
              <a:t>войне.</a:t>
            </a:r>
          </a:p>
          <a:p>
            <a:pPr indent="457200" algn="just"/>
            <a:endParaRPr lang="ru-RU" sz="1600" dirty="0">
              <a:solidFill>
                <a:srgbClr val="663300"/>
              </a:solidFill>
              <a:latin typeface="Times New Roman" pitchFamily="18" charset="0"/>
              <a:cs typeface="Times New Roman" pitchFamily="18" charset="0"/>
            </a:endParaRPr>
          </a:p>
          <a:p>
            <a:pPr indent="457200" algn="just"/>
            <a:r>
              <a:rPr lang="ru-RU" sz="1600" i="1" dirty="0" err="1" smtClean="0">
                <a:solidFill>
                  <a:srgbClr val="663300"/>
                </a:solidFill>
                <a:latin typeface="Times New Roman" pitchFamily="18" charset="0"/>
                <a:cs typeface="Times New Roman" pitchFamily="18" charset="0"/>
              </a:rPr>
              <a:t>Метапредметные</a:t>
            </a:r>
            <a:r>
              <a:rPr lang="ru-RU" sz="1600" dirty="0" smtClean="0">
                <a:solidFill>
                  <a:srgbClr val="663300"/>
                </a:solidFill>
                <a:latin typeface="Times New Roman" pitchFamily="18" charset="0"/>
                <a:cs typeface="Times New Roman" pitchFamily="18" charset="0"/>
              </a:rPr>
              <a:t> результаты: </a:t>
            </a:r>
            <a:r>
              <a:rPr lang="ru-RU" sz="1600" dirty="0">
                <a:solidFill>
                  <a:srgbClr val="663300"/>
                </a:solidFill>
                <a:latin typeface="Times New Roman" pitchFamily="18" charset="0"/>
                <a:cs typeface="Times New Roman" pitchFamily="18" charset="0"/>
              </a:rPr>
              <a:t>анализ основных героических событий периода Великой Отечественной </a:t>
            </a:r>
            <a:r>
              <a:rPr lang="ru-RU" sz="1600" dirty="0" smtClean="0">
                <a:solidFill>
                  <a:srgbClr val="663300"/>
                </a:solidFill>
                <a:latin typeface="Times New Roman" pitchFamily="18" charset="0"/>
                <a:cs typeface="Times New Roman" pitchFamily="18" charset="0"/>
              </a:rPr>
              <a:t>войны, </a:t>
            </a:r>
            <a:r>
              <a:rPr lang="ru-RU" sz="1600" dirty="0">
                <a:solidFill>
                  <a:srgbClr val="663300"/>
                </a:solidFill>
                <a:latin typeface="Times New Roman" pitchFamily="18" charset="0"/>
                <a:cs typeface="Times New Roman" pitchFamily="18" charset="0"/>
              </a:rPr>
              <a:t> </a:t>
            </a:r>
            <a:r>
              <a:rPr lang="ru-RU" sz="1600" dirty="0" smtClean="0">
                <a:solidFill>
                  <a:srgbClr val="663300"/>
                </a:solidFill>
                <a:latin typeface="Times New Roman" pitchFamily="18" charset="0"/>
                <a:cs typeface="Times New Roman" pitchFamily="18" charset="0"/>
              </a:rPr>
              <a:t>систематизирование материала, обобщение, умение критически оценивать информацию, делать </a:t>
            </a:r>
            <a:r>
              <a:rPr lang="ru-RU" sz="1600" dirty="0">
                <a:solidFill>
                  <a:srgbClr val="663300"/>
                </a:solidFill>
                <a:latin typeface="Times New Roman" pitchFamily="18" charset="0"/>
                <a:cs typeface="Times New Roman" pitchFamily="18" charset="0"/>
              </a:rPr>
              <a:t>выводы и формировать свою точку зрения, аргументировать её. </a:t>
            </a:r>
            <a:r>
              <a:rPr lang="ru-RU" sz="1600" dirty="0" smtClean="0">
                <a:solidFill>
                  <a:srgbClr val="663300"/>
                </a:solidFill>
                <a:latin typeface="Times New Roman" pitchFamily="18" charset="0"/>
                <a:cs typeface="Times New Roman" pitchFamily="18" charset="0"/>
              </a:rPr>
              <a:t>Владение навыками работы в </a:t>
            </a:r>
            <a:r>
              <a:rPr lang="en-US" sz="1600" dirty="0">
                <a:solidFill>
                  <a:srgbClr val="663300"/>
                </a:solidFill>
                <a:latin typeface="Times New Roman" pitchFamily="18" charset="0"/>
                <a:cs typeface="Times New Roman" pitchFamily="18" charset="0"/>
              </a:rPr>
              <a:t>Google</a:t>
            </a:r>
            <a:r>
              <a:rPr lang="ru-RU" sz="1600" dirty="0">
                <a:solidFill>
                  <a:srgbClr val="663300"/>
                </a:solidFill>
                <a:latin typeface="Times New Roman" pitchFamily="18" charset="0"/>
                <a:cs typeface="Times New Roman" pitchFamily="18" charset="0"/>
              </a:rPr>
              <a:t> </a:t>
            </a:r>
            <a:r>
              <a:rPr lang="ru-RU" sz="1600" dirty="0" smtClean="0">
                <a:solidFill>
                  <a:srgbClr val="663300"/>
                </a:solidFill>
                <a:latin typeface="Times New Roman" pitchFamily="18" charset="0"/>
                <a:cs typeface="Times New Roman" pitchFamily="18" charset="0"/>
              </a:rPr>
              <a:t>Документах,  </a:t>
            </a:r>
            <a:r>
              <a:rPr lang="en-US" sz="1600" dirty="0">
                <a:solidFill>
                  <a:srgbClr val="663300"/>
                </a:solidFill>
                <a:latin typeface="Times New Roman" pitchFamily="18" charset="0"/>
                <a:cs typeface="Times New Roman" pitchFamily="18" charset="0"/>
              </a:rPr>
              <a:t>Google</a:t>
            </a:r>
            <a:r>
              <a:rPr lang="ru-RU" sz="1600" dirty="0">
                <a:solidFill>
                  <a:srgbClr val="663300"/>
                </a:solidFill>
                <a:latin typeface="Times New Roman" pitchFamily="18" charset="0"/>
                <a:cs typeface="Times New Roman" pitchFamily="18" charset="0"/>
              </a:rPr>
              <a:t> </a:t>
            </a:r>
            <a:r>
              <a:rPr lang="ru-RU" sz="1600" dirty="0" smtClean="0">
                <a:solidFill>
                  <a:srgbClr val="663300"/>
                </a:solidFill>
                <a:latin typeface="Times New Roman" pitchFamily="18" charset="0"/>
                <a:cs typeface="Times New Roman" pitchFamily="18" charset="0"/>
              </a:rPr>
              <a:t>Презентации.</a:t>
            </a:r>
            <a:endParaRPr lang="ru-RU" sz="1600" dirty="0">
              <a:solidFill>
                <a:srgbClr val="663300"/>
              </a:solidFill>
              <a:latin typeface="Times New Roman" pitchFamily="18" charset="0"/>
              <a:cs typeface="Times New Roman" pitchFamily="18" charset="0"/>
            </a:endParaRPr>
          </a:p>
          <a:p>
            <a:pPr indent="457200"/>
            <a:endParaRPr lang="ru-RU" sz="1600" dirty="0" smtClean="0">
              <a:solidFill>
                <a:srgbClr val="663300"/>
              </a:solidFill>
              <a:latin typeface="Times New Roman" pitchFamily="18" charset="0"/>
              <a:cs typeface="Times New Roman" pitchFamily="18" charset="0"/>
            </a:endParaRPr>
          </a:p>
          <a:p>
            <a:pPr indent="457200" algn="just"/>
            <a:r>
              <a:rPr lang="ru-RU" sz="1600" i="1" dirty="0" smtClean="0">
                <a:solidFill>
                  <a:srgbClr val="663300"/>
                </a:solidFill>
                <a:latin typeface="Times New Roman" pitchFamily="18" charset="0"/>
                <a:cs typeface="Times New Roman" pitchFamily="18" charset="0"/>
              </a:rPr>
              <a:t>Личностные</a:t>
            </a:r>
            <a:r>
              <a:rPr lang="ru-RU" sz="1600" dirty="0" smtClean="0">
                <a:solidFill>
                  <a:srgbClr val="663300"/>
                </a:solidFill>
                <a:latin typeface="Times New Roman" pitchFamily="18" charset="0"/>
                <a:cs typeface="Times New Roman" pitchFamily="18" charset="0"/>
              </a:rPr>
              <a:t> результаты: уважительное отношение к истории Родины, к трагическим и героическим страницам Великой Отечественной войны, умение иметь свою позицию и аргументированно отстаивать ее.</a:t>
            </a:r>
            <a:endParaRPr lang="ru-RU" sz="1600" dirty="0">
              <a:solidFill>
                <a:srgbClr val="663300"/>
              </a:solidFill>
              <a:latin typeface="Times New Roman" pitchFamily="18" charset="0"/>
              <a:cs typeface="Times New Roman" pitchFamily="18" charset="0"/>
            </a:endParaRPr>
          </a:p>
        </p:txBody>
      </p:sp>
    </p:spTree>
    <p:extLst>
      <p:ext uri="{BB962C8B-B14F-4D97-AF65-F5344CB8AC3E}">
        <p14:creationId xmlns:p14="http://schemas.microsoft.com/office/powerpoint/2010/main" val="32994884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a:blip r:embed="rId2"/>
          <a:srcRect l="1704" t="2346" r="1210" b="2271"/>
          <a:stretch>
            <a:fillRect/>
          </a:stretch>
        </p:blipFill>
        <p:spPr bwMode="auto">
          <a:xfrm>
            <a:off x="0" y="0"/>
            <a:ext cx="9144000" cy="6858000"/>
          </a:xfrm>
          <a:prstGeom prst="rect">
            <a:avLst/>
          </a:prstGeom>
          <a:noFill/>
        </p:spPr>
      </p:pic>
      <p:sp>
        <p:nvSpPr>
          <p:cNvPr id="2" name="Прямоугольник 1"/>
          <p:cNvSpPr/>
          <p:nvPr/>
        </p:nvSpPr>
        <p:spPr>
          <a:xfrm>
            <a:off x="251520" y="1124744"/>
            <a:ext cx="8568952" cy="3970318"/>
          </a:xfrm>
          <a:prstGeom prst="rect">
            <a:avLst/>
          </a:prstGeom>
        </p:spPr>
        <p:txBody>
          <a:bodyPr wrap="square">
            <a:spAutoFit/>
          </a:bodyPr>
          <a:lstStyle/>
          <a:p>
            <a:pPr lvl="0" indent="457200"/>
            <a:r>
              <a:rPr lang="ru-RU" i="1" dirty="0">
                <a:solidFill>
                  <a:srgbClr val="663300"/>
                </a:solidFill>
                <a:latin typeface="Times New Roman" pitchFamily="18" charset="0"/>
                <a:cs typeface="Times New Roman" pitchFamily="18" charset="0"/>
              </a:rPr>
              <a:t>Подготовительный, организационный  </a:t>
            </a:r>
            <a:r>
              <a:rPr lang="ru-RU" i="1" dirty="0" smtClean="0">
                <a:solidFill>
                  <a:srgbClr val="663300"/>
                </a:solidFill>
                <a:latin typeface="Times New Roman" pitchFamily="18" charset="0"/>
                <a:cs typeface="Times New Roman" pitchFamily="18" charset="0"/>
              </a:rPr>
              <a:t>этап.</a:t>
            </a:r>
            <a:endParaRPr lang="ru-RU" dirty="0">
              <a:solidFill>
                <a:srgbClr val="663300"/>
              </a:solidFill>
              <a:latin typeface="Times New Roman" pitchFamily="18" charset="0"/>
              <a:cs typeface="Times New Roman" pitchFamily="18" charset="0"/>
            </a:endParaRPr>
          </a:p>
          <a:p>
            <a:pPr lvl="0" indent="457200"/>
            <a:r>
              <a:rPr lang="ru-RU" dirty="0" smtClean="0">
                <a:solidFill>
                  <a:srgbClr val="663300"/>
                </a:solidFill>
                <a:latin typeface="Times New Roman" pitchFamily="18" charset="0"/>
                <a:cs typeface="Times New Roman" pitchFamily="18" charset="0"/>
              </a:rPr>
              <a:t>Для </a:t>
            </a:r>
            <a:r>
              <a:rPr lang="ru-RU" dirty="0">
                <a:solidFill>
                  <a:srgbClr val="663300"/>
                </a:solidFill>
                <a:latin typeface="Times New Roman" pitchFamily="18" charset="0"/>
                <a:cs typeface="Times New Roman" pitchFamily="18" charset="0"/>
              </a:rPr>
              <a:t>проведения данного мероприятия необходима предварительная подготовка: </a:t>
            </a:r>
          </a:p>
          <a:p>
            <a:pPr marL="285750" lvl="0" indent="-285750" algn="just">
              <a:buFont typeface="Wingdings" pitchFamily="2" charset="2"/>
              <a:buChar char="ü"/>
            </a:pPr>
            <a:r>
              <a:rPr lang="ru-RU" dirty="0">
                <a:solidFill>
                  <a:srgbClr val="663300"/>
                </a:solidFill>
                <a:latin typeface="Times New Roman" pitchFamily="18" charset="0"/>
                <a:cs typeface="Times New Roman" pitchFamily="18" charset="0"/>
              </a:rPr>
              <a:t>Класс делится на четыре группы, каждая из которых готовит необходимую визуальную и текстовую информацию по темам: крупнейшие сражения Великой Отечественной войны, партизанское и подпольное движение в годы Великой Отечественной войны, массовый героизм на полях сражений, тыл в годы Великой Отечественной войны</a:t>
            </a:r>
            <a:r>
              <a:rPr lang="ru-RU" dirty="0" smtClean="0">
                <a:solidFill>
                  <a:srgbClr val="663300"/>
                </a:solidFill>
                <a:latin typeface="Times New Roman" pitchFamily="18" charset="0"/>
                <a:cs typeface="Times New Roman" pitchFamily="18" charset="0"/>
              </a:rPr>
              <a:t>.</a:t>
            </a:r>
          </a:p>
          <a:p>
            <a:pPr marL="285750" lvl="0" indent="-285750" algn="just">
              <a:buFont typeface="Wingdings" pitchFamily="2" charset="2"/>
              <a:buChar char="ü"/>
            </a:pPr>
            <a:r>
              <a:rPr lang="ru-RU" dirty="0" smtClean="0">
                <a:solidFill>
                  <a:srgbClr val="663300"/>
                </a:solidFill>
                <a:latin typeface="Times New Roman" pitchFamily="18" charset="0"/>
                <a:cs typeface="Times New Roman" pitchFamily="18" charset="0"/>
              </a:rPr>
              <a:t> </a:t>
            </a:r>
            <a:r>
              <a:rPr lang="ru-RU" dirty="0">
                <a:solidFill>
                  <a:srgbClr val="663300"/>
                </a:solidFill>
                <a:latin typeface="Times New Roman" pitchFamily="18" charset="0"/>
                <a:cs typeface="Times New Roman" pitchFamily="18" charset="0"/>
              </a:rPr>
              <a:t>Вся, собранная каждой группой информация, размещается в отдельной папке на </a:t>
            </a:r>
            <a:r>
              <a:rPr lang="en-US" dirty="0">
                <a:solidFill>
                  <a:srgbClr val="663300"/>
                </a:solidFill>
                <a:latin typeface="Times New Roman" pitchFamily="18" charset="0"/>
                <a:cs typeface="Times New Roman" pitchFamily="18" charset="0"/>
              </a:rPr>
              <a:t>Google</a:t>
            </a:r>
            <a:r>
              <a:rPr lang="ru-RU" dirty="0">
                <a:solidFill>
                  <a:srgbClr val="663300"/>
                </a:solidFill>
                <a:latin typeface="Times New Roman" pitchFamily="18" charset="0"/>
                <a:cs typeface="Times New Roman" pitchFamily="18" charset="0"/>
              </a:rPr>
              <a:t> Диске, к которому имеют доступ все ученики </a:t>
            </a:r>
            <a:r>
              <a:rPr lang="ru-RU" dirty="0" smtClean="0">
                <a:solidFill>
                  <a:srgbClr val="663300"/>
                </a:solidFill>
                <a:latin typeface="Times New Roman" pitchFamily="18" charset="0"/>
                <a:cs typeface="Times New Roman" pitchFamily="18" charset="0"/>
              </a:rPr>
              <a:t>класса.</a:t>
            </a:r>
          </a:p>
          <a:p>
            <a:pPr marL="285750" lvl="0" indent="-285750" algn="just">
              <a:buFont typeface="Wingdings" pitchFamily="2" charset="2"/>
              <a:buChar char="ü"/>
            </a:pPr>
            <a:r>
              <a:rPr lang="ru-RU" dirty="0" smtClean="0">
                <a:solidFill>
                  <a:srgbClr val="663300"/>
                </a:solidFill>
                <a:latin typeface="Times New Roman" pitchFamily="18" charset="0"/>
                <a:cs typeface="Times New Roman" pitchFamily="18" charset="0"/>
              </a:rPr>
              <a:t>Создание </a:t>
            </a:r>
            <a:r>
              <a:rPr lang="ru-RU" dirty="0">
                <a:solidFill>
                  <a:srgbClr val="663300"/>
                </a:solidFill>
                <a:latin typeface="Times New Roman" pitchFamily="18" charset="0"/>
                <a:cs typeface="Times New Roman" pitchFamily="18" charset="0"/>
              </a:rPr>
              <a:t>группы родителей класса </a:t>
            </a:r>
            <a:r>
              <a:rPr lang="ru-RU" dirty="0" smtClean="0">
                <a:solidFill>
                  <a:srgbClr val="663300"/>
                </a:solidFill>
                <a:latin typeface="Times New Roman" pitchFamily="18" charset="0"/>
                <a:cs typeface="Times New Roman" pitchFamily="18" charset="0"/>
              </a:rPr>
              <a:t>(социальные партнеры, 2-3 </a:t>
            </a:r>
            <a:r>
              <a:rPr lang="ru-RU" dirty="0">
                <a:solidFill>
                  <a:srgbClr val="663300"/>
                </a:solidFill>
                <a:latin typeface="Times New Roman" pitchFamily="18" charset="0"/>
                <a:cs typeface="Times New Roman" pitchFamily="18" charset="0"/>
              </a:rPr>
              <a:t>человека) для участия в мероприятии. Предварительная подготовка не </a:t>
            </a:r>
            <a:r>
              <a:rPr lang="ru-RU" dirty="0" smtClean="0">
                <a:solidFill>
                  <a:srgbClr val="663300"/>
                </a:solidFill>
                <a:latin typeface="Times New Roman" pitchFamily="18" charset="0"/>
                <a:cs typeface="Times New Roman" pitchFamily="18" charset="0"/>
              </a:rPr>
              <a:t>требуется.</a:t>
            </a:r>
          </a:p>
          <a:p>
            <a:pPr marL="285750" lvl="0" indent="-285750" algn="just">
              <a:buFont typeface="Wingdings" pitchFamily="2" charset="2"/>
              <a:buChar char="ü"/>
            </a:pPr>
            <a:r>
              <a:rPr lang="ru-RU" dirty="0" smtClean="0">
                <a:solidFill>
                  <a:srgbClr val="663300"/>
                </a:solidFill>
                <a:latin typeface="Times New Roman" pitchFamily="18" charset="0"/>
                <a:cs typeface="Times New Roman" pitchFamily="18" charset="0"/>
              </a:rPr>
              <a:t>Разучивается </a:t>
            </a:r>
            <a:r>
              <a:rPr lang="ru-RU" dirty="0">
                <a:solidFill>
                  <a:srgbClr val="663300"/>
                </a:solidFill>
                <a:latin typeface="Times New Roman" pitchFamily="18" charset="0"/>
                <a:cs typeface="Times New Roman" pitchFamily="18" charset="0"/>
              </a:rPr>
              <a:t>песня, посвященная Великой Отечественной войне, </a:t>
            </a:r>
            <a:r>
              <a:rPr lang="ru-RU" dirty="0" smtClean="0">
                <a:solidFill>
                  <a:srgbClr val="663300"/>
                </a:solidFill>
                <a:latin typeface="Times New Roman" pitchFamily="18" charset="0"/>
                <a:cs typeface="Times New Roman" pitchFamily="18" charset="0"/>
              </a:rPr>
              <a:t>Победе.</a:t>
            </a:r>
          </a:p>
          <a:p>
            <a:pPr marL="285750" lvl="0" indent="-285750" algn="just">
              <a:buFont typeface="Wingdings" pitchFamily="2" charset="2"/>
              <a:buChar char="ü"/>
            </a:pPr>
            <a:r>
              <a:rPr lang="ru-RU" dirty="0" smtClean="0">
                <a:solidFill>
                  <a:srgbClr val="663300"/>
                </a:solidFill>
                <a:latin typeface="Times New Roman" pitchFamily="18" charset="0"/>
                <a:cs typeface="Times New Roman" pitchFamily="18" charset="0"/>
              </a:rPr>
              <a:t>Оформляется </a:t>
            </a:r>
            <a:r>
              <a:rPr lang="ru-RU" dirty="0">
                <a:solidFill>
                  <a:srgbClr val="663300"/>
                </a:solidFill>
                <a:latin typeface="Times New Roman" pitchFamily="18" charset="0"/>
                <a:cs typeface="Times New Roman" pitchFamily="18" charset="0"/>
              </a:rPr>
              <a:t>доска. </a:t>
            </a:r>
          </a:p>
          <a:p>
            <a:r>
              <a:rPr lang="ru-RU" dirty="0"/>
              <a:t> </a:t>
            </a:r>
          </a:p>
        </p:txBody>
      </p:sp>
    </p:spTree>
    <p:extLst>
      <p:ext uri="{BB962C8B-B14F-4D97-AF65-F5344CB8AC3E}">
        <p14:creationId xmlns:p14="http://schemas.microsoft.com/office/powerpoint/2010/main" val="38843976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rotWithShape="1">
          <a:blip r:embed="rId2"/>
          <a:srcRect l="1703" t="15363" r="10004" b="8929"/>
          <a:stretch/>
        </p:blipFill>
        <p:spPr bwMode="auto">
          <a:xfrm>
            <a:off x="0" y="0"/>
            <a:ext cx="9167151" cy="6858000"/>
          </a:xfrm>
          <a:prstGeom prst="rect">
            <a:avLst/>
          </a:prstGeom>
          <a:noFill/>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51" y="876570"/>
            <a:ext cx="9144000" cy="5143500"/>
          </a:xfrm>
          <a:prstGeom prst="rect">
            <a:avLst/>
          </a:prstGeom>
        </p:spPr>
      </p:pic>
      <p:sp>
        <p:nvSpPr>
          <p:cNvPr id="4" name="Прямоугольник 3"/>
          <p:cNvSpPr/>
          <p:nvPr/>
        </p:nvSpPr>
        <p:spPr>
          <a:xfrm>
            <a:off x="2699792" y="260648"/>
            <a:ext cx="3411447" cy="369332"/>
          </a:xfrm>
          <a:prstGeom prst="rect">
            <a:avLst/>
          </a:prstGeom>
        </p:spPr>
        <p:txBody>
          <a:bodyPr wrap="none">
            <a:spAutoFit/>
          </a:bodyPr>
          <a:lstStyle/>
          <a:p>
            <a:r>
              <a:rPr lang="ru-RU" dirty="0">
                <a:solidFill>
                  <a:srgbClr val="663300"/>
                </a:solidFill>
                <a:latin typeface="Times New Roman" pitchFamily="18" charset="0"/>
                <a:cs typeface="Times New Roman" pitchFamily="18" charset="0"/>
              </a:rPr>
              <a:t>Оформление </a:t>
            </a:r>
            <a:r>
              <a:rPr lang="ru-RU" dirty="0" smtClean="0">
                <a:solidFill>
                  <a:srgbClr val="663300"/>
                </a:solidFill>
                <a:latin typeface="Times New Roman" pitchFamily="18" charset="0"/>
                <a:cs typeface="Times New Roman" pitchFamily="18" charset="0"/>
              </a:rPr>
              <a:t>доски, презентация</a:t>
            </a:r>
            <a:endParaRPr lang="ru-RU" dirty="0"/>
          </a:p>
        </p:txBody>
      </p:sp>
    </p:spTree>
    <p:extLst>
      <p:ext uri="{BB962C8B-B14F-4D97-AF65-F5344CB8AC3E}">
        <p14:creationId xmlns:p14="http://schemas.microsoft.com/office/powerpoint/2010/main" val="8158284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rotWithShape="1">
          <a:blip r:embed="rId2"/>
          <a:srcRect l="1703" t="15363" r="10004" b="8929"/>
          <a:stretch/>
        </p:blipFill>
        <p:spPr bwMode="auto">
          <a:xfrm>
            <a:off x="0" y="0"/>
            <a:ext cx="9167151" cy="6858000"/>
          </a:xfrm>
          <a:prstGeom prst="rect">
            <a:avLst/>
          </a:prstGeom>
          <a:noFill/>
        </p:spPr>
      </p:pic>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151" y="1484784"/>
            <a:ext cx="9144000" cy="5143500"/>
          </a:xfrm>
          <a:prstGeom prst="rect">
            <a:avLst/>
          </a:prstGeom>
        </p:spPr>
      </p:pic>
      <p:sp>
        <p:nvSpPr>
          <p:cNvPr id="4" name="Прямоугольник 3"/>
          <p:cNvSpPr/>
          <p:nvPr/>
        </p:nvSpPr>
        <p:spPr>
          <a:xfrm>
            <a:off x="323528" y="188640"/>
            <a:ext cx="8568952" cy="1200329"/>
          </a:xfrm>
          <a:prstGeom prst="rect">
            <a:avLst/>
          </a:prstGeom>
        </p:spPr>
        <p:txBody>
          <a:bodyPr wrap="square">
            <a:spAutoFit/>
          </a:bodyPr>
          <a:lstStyle/>
          <a:p>
            <a:pPr lvl="0" algn="ctr"/>
            <a:r>
              <a:rPr lang="ru-RU" i="1" dirty="0" smtClean="0">
                <a:solidFill>
                  <a:srgbClr val="663300"/>
                </a:solidFill>
                <a:latin typeface="Times New Roman" pitchFamily="18" charset="0"/>
                <a:cs typeface="Times New Roman" pitchFamily="18" charset="0"/>
              </a:rPr>
              <a:t>Ход мероприятия</a:t>
            </a:r>
          </a:p>
          <a:p>
            <a:pPr lvl="0" algn="just"/>
            <a:endParaRPr lang="ru-RU" dirty="0">
              <a:solidFill>
                <a:srgbClr val="663300"/>
              </a:solidFill>
              <a:latin typeface="Times New Roman" pitchFamily="18" charset="0"/>
              <a:cs typeface="Times New Roman" pitchFamily="18" charset="0"/>
            </a:endParaRPr>
          </a:p>
          <a:p>
            <a:pPr indent="457200" algn="just"/>
            <a:r>
              <a:rPr lang="ru-RU" dirty="0">
                <a:solidFill>
                  <a:srgbClr val="663300"/>
                </a:solidFill>
                <a:latin typeface="Times New Roman" pitchFamily="18" charset="0"/>
                <a:cs typeface="Times New Roman" pitchFamily="18" charset="0"/>
              </a:rPr>
              <a:t>Класс разделен на четыре группы. У каждой группы находится по 2 ноутбука, имеется доступ к </a:t>
            </a:r>
            <a:r>
              <a:rPr lang="en-US" dirty="0">
                <a:solidFill>
                  <a:srgbClr val="663300"/>
                </a:solidFill>
                <a:latin typeface="Times New Roman" pitchFamily="18" charset="0"/>
                <a:cs typeface="Times New Roman" pitchFamily="18" charset="0"/>
              </a:rPr>
              <a:t>Google</a:t>
            </a:r>
            <a:r>
              <a:rPr lang="ru-RU" dirty="0">
                <a:solidFill>
                  <a:srgbClr val="663300"/>
                </a:solidFill>
                <a:latin typeface="Times New Roman" pitchFamily="18" charset="0"/>
                <a:cs typeface="Times New Roman" pitchFamily="18" charset="0"/>
              </a:rPr>
              <a:t> Диску.</a:t>
            </a:r>
          </a:p>
        </p:txBody>
      </p:sp>
    </p:spTree>
    <p:extLst>
      <p:ext uri="{BB962C8B-B14F-4D97-AF65-F5344CB8AC3E}">
        <p14:creationId xmlns:p14="http://schemas.microsoft.com/office/powerpoint/2010/main" val="10750825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rotWithShape="1">
          <a:blip r:embed="rId2"/>
          <a:srcRect l="1703" t="15363" r="10004" b="8929"/>
          <a:stretch/>
        </p:blipFill>
        <p:spPr bwMode="auto">
          <a:xfrm>
            <a:off x="0" y="0"/>
            <a:ext cx="9167151" cy="6858000"/>
          </a:xfrm>
          <a:prstGeom prst="rect">
            <a:avLst/>
          </a:prstGeom>
          <a:noFill/>
        </p:spPr>
      </p:pic>
      <p:sp>
        <p:nvSpPr>
          <p:cNvPr id="2" name="Прямоугольник 1"/>
          <p:cNvSpPr/>
          <p:nvPr/>
        </p:nvSpPr>
        <p:spPr>
          <a:xfrm>
            <a:off x="179512" y="0"/>
            <a:ext cx="8856984" cy="6740307"/>
          </a:xfrm>
          <a:prstGeom prst="rect">
            <a:avLst/>
          </a:prstGeom>
        </p:spPr>
        <p:txBody>
          <a:bodyPr wrap="square">
            <a:spAutoFit/>
          </a:bodyPr>
          <a:lstStyle/>
          <a:p>
            <a:r>
              <a:rPr lang="ru-RU" sz="1600" dirty="0">
                <a:latin typeface="Times New Roman" pitchFamily="18" charset="0"/>
                <a:cs typeface="Times New Roman" pitchFamily="18" charset="0"/>
              </a:rPr>
              <a:t> </a:t>
            </a:r>
          </a:p>
          <a:p>
            <a:r>
              <a:rPr lang="ru-RU" sz="1600" dirty="0">
                <a:solidFill>
                  <a:srgbClr val="663300"/>
                </a:solidFill>
                <a:latin typeface="Times New Roman" pitchFamily="18" charset="0"/>
                <a:cs typeface="Times New Roman" pitchFamily="18" charset="0"/>
              </a:rPr>
              <a:t>Я порою себя ощущаю связной</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Между теми, кто жив и кто отнят войной…</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Я – связная.</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Пусть грохот сражения стих</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Из котлов окружений</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Пропастей поражений</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И с великих плацдармов</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Победных сражений</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Я – связная.</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Бреду в партизанском лесу,</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От живых</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Донесенья погибшим несу:</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«Нет, ничто не забыто,</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Нет, никто не забыт,</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Даже тот, кто в безвестной могиле лежит».</a:t>
            </a:r>
          </a:p>
          <a:p>
            <a:r>
              <a:rPr lang="ru-RU" sz="1600" dirty="0">
                <a:solidFill>
                  <a:srgbClr val="663300"/>
                </a:solidFill>
                <a:latin typeface="Times New Roman" pitchFamily="18" charset="0"/>
                <a:cs typeface="Times New Roman" pitchFamily="18" charset="0"/>
              </a:rPr>
              <a:t>Я порою себя ощущаю связной</a:t>
            </a:r>
            <a:br>
              <a:rPr lang="ru-RU" sz="1600" dirty="0">
                <a:solidFill>
                  <a:srgbClr val="663300"/>
                </a:solidFill>
                <a:latin typeface="Times New Roman" pitchFamily="18" charset="0"/>
                <a:cs typeface="Times New Roman" pitchFamily="18" charset="0"/>
              </a:rPr>
            </a:br>
            <a:r>
              <a:rPr lang="ru-RU" sz="1600" dirty="0">
                <a:solidFill>
                  <a:srgbClr val="663300"/>
                </a:solidFill>
                <a:latin typeface="Times New Roman" pitchFamily="18" charset="0"/>
                <a:cs typeface="Times New Roman" pitchFamily="18" charset="0"/>
              </a:rPr>
              <a:t>Между теми, кто жив и кто отнят войной…</a:t>
            </a:r>
          </a:p>
          <a:p>
            <a:r>
              <a:rPr lang="ru-RU" sz="1600" dirty="0">
                <a:solidFill>
                  <a:srgbClr val="663300"/>
                </a:solidFill>
                <a:latin typeface="Times New Roman" pitchFamily="18" charset="0"/>
                <a:cs typeface="Times New Roman" pitchFamily="18" charset="0"/>
              </a:rPr>
              <a:t> </a:t>
            </a:r>
          </a:p>
          <a:p>
            <a:pPr indent="457200" algn="just"/>
            <a:r>
              <a:rPr lang="ru-RU" sz="1600" dirty="0">
                <a:solidFill>
                  <a:srgbClr val="663300"/>
                </a:solidFill>
                <a:latin typeface="Times New Roman" pitchFamily="18" charset="0"/>
                <a:cs typeface="Times New Roman" pitchFamily="18" charset="0"/>
              </a:rPr>
              <a:t>Может быть, это потому что для меня Великая Отечественная война – это не просто часть истории. Мой двоюродный дед пропал без вести на полях сражений. Моя бабушка, молодая девчонка,  в годы войны работала на метеостанции, которая передавала данные для самолетов, летящих по маршруту Аляска-Сибирь. Так совпало, что день рождения у нее был 9 мая. И 9 мая 1945 года ей исполнилось 20 лет. Может быть, потому что я педагог и хочу, чтобы вы, мои ученики, были настоящими патриотами. </a:t>
            </a:r>
          </a:p>
          <a:p>
            <a:pPr indent="457200" algn="just"/>
            <a:r>
              <a:rPr lang="ru-RU" sz="1600" dirty="0">
                <a:solidFill>
                  <a:srgbClr val="663300"/>
                </a:solidFill>
                <a:latin typeface="Times New Roman" pitchFamily="18" charset="0"/>
                <a:cs typeface="Times New Roman" pitchFamily="18" charset="0"/>
              </a:rPr>
              <a:t>Прошло уже почти 75 лет со дня начала Великой Отечественной войны. Трагической страницей вошла она в нашу историю.</a:t>
            </a:r>
          </a:p>
        </p:txBody>
      </p:sp>
    </p:spTree>
    <p:extLst>
      <p:ext uri="{BB962C8B-B14F-4D97-AF65-F5344CB8AC3E}">
        <p14:creationId xmlns:p14="http://schemas.microsoft.com/office/powerpoint/2010/main" val="4830529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900igr.net/up/datai/251930/0002-004-.png"/>
          <p:cNvPicPr>
            <a:picLocks noChangeAspect="1" noChangeArrowheads="1"/>
          </p:cNvPicPr>
          <p:nvPr/>
        </p:nvPicPr>
        <p:blipFill rotWithShape="1">
          <a:blip r:embed="rId2"/>
          <a:srcRect l="1703" t="15363" r="10004" b="8929"/>
          <a:stretch/>
        </p:blipFill>
        <p:spPr bwMode="auto">
          <a:xfrm>
            <a:off x="0" y="0"/>
            <a:ext cx="9167151" cy="6858000"/>
          </a:xfrm>
          <a:prstGeom prst="rect">
            <a:avLst/>
          </a:prstGeom>
          <a:noFill/>
        </p:spPr>
      </p:pic>
      <p:sp>
        <p:nvSpPr>
          <p:cNvPr id="2" name="Прямоугольник 1"/>
          <p:cNvSpPr/>
          <p:nvPr/>
        </p:nvSpPr>
        <p:spPr>
          <a:xfrm>
            <a:off x="168859" y="404664"/>
            <a:ext cx="8856984" cy="5632311"/>
          </a:xfrm>
          <a:prstGeom prst="rect">
            <a:avLst/>
          </a:prstGeom>
        </p:spPr>
        <p:txBody>
          <a:bodyPr wrap="square">
            <a:spAutoFit/>
          </a:bodyPr>
          <a:lstStyle/>
          <a:p>
            <a:pPr indent="457200" algn="just"/>
            <a:r>
              <a:rPr lang="ru-RU" dirty="0">
                <a:solidFill>
                  <a:srgbClr val="663300"/>
                </a:solidFill>
                <a:latin typeface="Times New Roman" pitchFamily="18" charset="0"/>
                <a:cs typeface="Times New Roman" pitchFamily="18" charset="0"/>
              </a:rPr>
              <a:t>Предлагаю вам совместно пройти тропами Великой Отечественной войны, ответить на вопрос: почему именно сейчас, в современной геополитической ситуации, так важно сохранить память о войне и всех героях, которые ковали для нас такую важную, дорогую победу.</a:t>
            </a:r>
          </a:p>
          <a:p>
            <a:pPr indent="457200" algn="just"/>
            <a:r>
              <a:rPr lang="ru-RU" dirty="0">
                <a:solidFill>
                  <a:srgbClr val="663300"/>
                </a:solidFill>
                <a:latin typeface="Times New Roman" pitchFamily="18" charset="0"/>
                <a:cs typeface="Times New Roman" pitchFamily="18" charset="0"/>
              </a:rPr>
              <a:t>Задание группам: на доске представлены ордена и медали Великой Отечественной войны. Представитель каждой группы выберите одну. Задача вашей группы </a:t>
            </a:r>
            <a:r>
              <a:rPr lang="ru-RU" i="1" dirty="0">
                <a:solidFill>
                  <a:srgbClr val="663300"/>
                </a:solidFill>
                <a:latin typeface="Times New Roman" pitchFamily="18" charset="0"/>
                <a:cs typeface="Times New Roman" pitchFamily="18" charset="0"/>
              </a:rPr>
              <a:t>рассказать о вкладе в Великую Победу тех, кого награждали данной медалью</a:t>
            </a:r>
            <a:r>
              <a:rPr lang="ru-RU" dirty="0">
                <a:solidFill>
                  <a:srgbClr val="663300"/>
                </a:solidFill>
                <a:latin typeface="Times New Roman" pitchFamily="18" charset="0"/>
                <a:cs typeface="Times New Roman" pitchFamily="18" charset="0"/>
              </a:rPr>
              <a:t> (медаль «За боевые заслуги», медаль «За доблестный труд», медаль «Партизану Отечественной войны», медаль «За отвагу»). </a:t>
            </a:r>
            <a:endParaRPr lang="ru-RU" dirty="0" smtClean="0">
              <a:solidFill>
                <a:srgbClr val="663300"/>
              </a:solidFill>
              <a:latin typeface="Times New Roman" pitchFamily="18" charset="0"/>
              <a:cs typeface="Times New Roman" pitchFamily="18" charset="0"/>
            </a:endParaRPr>
          </a:p>
          <a:p>
            <a:pPr indent="457200" algn="just"/>
            <a:r>
              <a:rPr lang="ru-RU" dirty="0" smtClean="0">
                <a:solidFill>
                  <a:srgbClr val="663300"/>
                </a:solidFill>
                <a:latin typeface="Times New Roman" pitchFamily="18" charset="0"/>
                <a:cs typeface="Times New Roman" pitchFamily="18" charset="0"/>
              </a:rPr>
              <a:t>Время </a:t>
            </a:r>
            <a:r>
              <a:rPr lang="ru-RU" dirty="0">
                <a:solidFill>
                  <a:srgbClr val="663300"/>
                </a:solidFill>
                <a:latin typeface="Times New Roman" pitchFamily="18" charset="0"/>
                <a:cs typeface="Times New Roman" pitchFamily="18" charset="0"/>
              </a:rPr>
              <a:t>работы в группах 10-12 минут. В соответствии с темой каждая группа составляет коллаж, наполняя свой слайд-шаблон  в </a:t>
            </a:r>
            <a:r>
              <a:rPr lang="en-US" dirty="0">
                <a:solidFill>
                  <a:srgbClr val="663300"/>
                </a:solidFill>
                <a:latin typeface="Times New Roman" pitchFamily="18" charset="0"/>
                <a:cs typeface="Times New Roman" pitchFamily="18" charset="0"/>
              </a:rPr>
              <a:t>Google</a:t>
            </a:r>
            <a:r>
              <a:rPr lang="ru-RU" dirty="0">
                <a:solidFill>
                  <a:srgbClr val="663300"/>
                </a:solidFill>
                <a:latin typeface="Times New Roman" pitchFamily="18" charset="0"/>
                <a:cs typeface="Times New Roman" pitchFamily="18" charset="0"/>
              </a:rPr>
              <a:t> Презентации  «Тропами Великой войны», размещенной на  </a:t>
            </a:r>
            <a:r>
              <a:rPr lang="en-US" dirty="0">
                <a:solidFill>
                  <a:srgbClr val="663300"/>
                </a:solidFill>
                <a:latin typeface="Times New Roman" pitchFamily="18" charset="0"/>
                <a:cs typeface="Times New Roman" pitchFamily="18" charset="0"/>
              </a:rPr>
              <a:t>Google</a:t>
            </a:r>
            <a:r>
              <a:rPr lang="ru-RU" dirty="0">
                <a:solidFill>
                  <a:srgbClr val="663300"/>
                </a:solidFill>
                <a:latin typeface="Times New Roman" pitchFamily="18" charset="0"/>
                <a:cs typeface="Times New Roman" pitchFamily="18" charset="0"/>
              </a:rPr>
              <a:t> Диске:</a:t>
            </a:r>
          </a:p>
          <a:p>
            <a:pPr indent="457200" algn="just"/>
            <a:r>
              <a:rPr lang="ru-RU" dirty="0">
                <a:solidFill>
                  <a:srgbClr val="663300"/>
                </a:solidFill>
                <a:latin typeface="Times New Roman" pitchFamily="18" charset="0"/>
                <a:cs typeface="Times New Roman" pitchFamily="18" charset="0"/>
              </a:rPr>
              <a:t>Слайд 2. Крупнейшие битвы Великой Отечественной войны (медаль «За боевые заслуги»).</a:t>
            </a:r>
          </a:p>
          <a:p>
            <a:pPr indent="457200" algn="just"/>
            <a:r>
              <a:rPr lang="ru-RU" dirty="0">
                <a:solidFill>
                  <a:srgbClr val="663300"/>
                </a:solidFill>
                <a:latin typeface="Times New Roman" pitchFamily="18" charset="0"/>
                <a:cs typeface="Times New Roman" pitchFamily="18" charset="0"/>
              </a:rPr>
              <a:t>Слайд 3. Массовый героизм в годы Великой Отечественной войны (медаль «За отвагу»).</a:t>
            </a:r>
          </a:p>
          <a:p>
            <a:pPr indent="457200" algn="just"/>
            <a:r>
              <a:rPr lang="ru-RU" dirty="0">
                <a:solidFill>
                  <a:srgbClr val="663300"/>
                </a:solidFill>
                <a:latin typeface="Times New Roman" pitchFamily="18" charset="0"/>
                <a:cs typeface="Times New Roman" pitchFamily="18" charset="0"/>
              </a:rPr>
              <a:t>Слайд 4. Партизанское и подпольное движение в годы Великой Отечественной войны (медаль «Партизану Отечественной войны»).</a:t>
            </a:r>
          </a:p>
          <a:p>
            <a:pPr indent="457200" algn="just"/>
            <a:r>
              <a:rPr lang="ru-RU" dirty="0">
                <a:solidFill>
                  <a:srgbClr val="663300"/>
                </a:solidFill>
                <a:latin typeface="Times New Roman" pitchFamily="18" charset="0"/>
                <a:cs typeface="Times New Roman" pitchFamily="18" charset="0"/>
              </a:rPr>
              <a:t>Слайд 5. Тыл в годы Великой Отечественной войны (медаль «За доблестный труд»).</a:t>
            </a:r>
          </a:p>
        </p:txBody>
      </p:sp>
    </p:spTree>
    <p:extLst>
      <p:ext uri="{BB962C8B-B14F-4D97-AF65-F5344CB8AC3E}">
        <p14:creationId xmlns:p14="http://schemas.microsoft.com/office/powerpoint/2010/main" val="12538702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900igr.net/up/datai/251930/0002-004-.png"/>
          <p:cNvPicPr>
            <a:picLocks noChangeAspect="1" noChangeArrowheads="1"/>
          </p:cNvPicPr>
          <p:nvPr/>
        </p:nvPicPr>
        <p:blipFill rotWithShape="1">
          <a:blip r:embed="rId2"/>
          <a:srcRect l="1703" t="15363" r="10004" b="8929"/>
          <a:stretch/>
        </p:blipFill>
        <p:spPr bwMode="auto">
          <a:xfrm>
            <a:off x="0" y="0"/>
            <a:ext cx="9167151" cy="6858000"/>
          </a:xfrm>
          <a:prstGeom prst="rect">
            <a:avLst/>
          </a:prstGeom>
          <a:noFill/>
        </p:spPr>
      </p:pic>
      <p:pic>
        <p:nvPicPr>
          <p:cNvPr id="2" name="Рисунок 1"/>
          <p:cNvPicPr>
            <a:picLocks noChangeAspect="1"/>
          </p:cNvPicPr>
          <p:nvPr/>
        </p:nvPicPr>
        <p:blipFill rotWithShape="1">
          <a:blip r:embed="rId3">
            <a:extLst>
              <a:ext uri="{28A0092B-C50C-407E-A947-70E740481C1C}">
                <a14:useLocalDpi xmlns:a14="http://schemas.microsoft.com/office/drawing/2010/main" val="0"/>
              </a:ext>
            </a:extLst>
          </a:blip>
          <a:srcRect t="4706" b="9961"/>
          <a:stretch/>
        </p:blipFill>
        <p:spPr>
          <a:xfrm>
            <a:off x="548379" y="116632"/>
            <a:ext cx="3857625" cy="5852160"/>
          </a:xfrm>
          <a:prstGeom prst="rect">
            <a:avLst/>
          </a:prstGeom>
        </p:spPr>
      </p:pic>
      <p:pic>
        <p:nvPicPr>
          <p:cNvPr id="3" name="Рисунок 2"/>
          <p:cNvPicPr>
            <a:picLocks noChangeAspect="1"/>
          </p:cNvPicPr>
          <p:nvPr/>
        </p:nvPicPr>
        <p:blipFill rotWithShape="1">
          <a:blip r:embed="rId4">
            <a:extLst>
              <a:ext uri="{28A0092B-C50C-407E-A947-70E740481C1C}">
                <a14:useLocalDpi xmlns:a14="http://schemas.microsoft.com/office/drawing/2010/main" val="0"/>
              </a:ext>
            </a:extLst>
          </a:blip>
          <a:srcRect t="4986" b="9682"/>
          <a:stretch/>
        </p:blipFill>
        <p:spPr>
          <a:xfrm>
            <a:off x="4788024" y="116632"/>
            <a:ext cx="3857625" cy="5852160"/>
          </a:xfrm>
          <a:prstGeom prst="rect">
            <a:avLst/>
          </a:prstGeom>
        </p:spPr>
      </p:pic>
      <p:sp>
        <p:nvSpPr>
          <p:cNvPr id="5" name="TextBox 4"/>
          <p:cNvSpPr txBox="1"/>
          <p:nvPr/>
        </p:nvSpPr>
        <p:spPr>
          <a:xfrm>
            <a:off x="107504" y="5934670"/>
            <a:ext cx="4397177" cy="923330"/>
          </a:xfrm>
          <a:prstGeom prst="rect">
            <a:avLst/>
          </a:prstGeom>
          <a:noFill/>
        </p:spPr>
        <p:txBody>
          <a:bodyPr wrap="square" rtlCol="0">
            <a:spAutoFit/>
          </a:bodyPr>
          <a:lstStyle/>
          <a:p>
            <a:pPr indent="457200" algn="ctr"/>
            <a:r>
              <a:rPr lang="ru-RU" dirty="0" smtClean="0">
                <a:solidFill>
                  <a:srgbClr val="663300"/>
                </a:solidFill>
                <a:latin typeface="Times New Roman" pitchFamily="18" charset="0"/>
                <a:cs typeface="Times New Roman" pitchFamily="18" charset="0"/>
              </a:rPr>
              <a:t>Слайд-шаблон  </a:t>
            </a:r>
            <a:r>
              <a:rPr lang="ru-RU" dirty="0">
                <a:solidFill>
                  <a:srgbClr val="663300"/>
                </a:solidFill>
                <a:latin typeface="Times New Roman" pitchFamily="18" charset="0"/>
                <a:cs typeface="Times New Roman" pitchFamily="18" charset="0"/>
              </a:rPr>
              <a:t>в </a:t>
            </a:r>
            <a:r>
              <a:rPr lang="en-US" dirty="0">
                <a:solidFill>
                  <a:srgbClr val="663300"/>
                </a:solidFill>
                <a:latin typeface="Times New Roman" pitchFamily="18" charset="0"/>
                <a:cs typeface="Times New Roman" pitchFamily="18" charset="0"/>
              </a:rPr>
              <a:t>Google</a:t>
            </a:r>
            <a:r>
              <a:rPr lang="ru-RU" dirty="0">
                <a:solidFill>
                  <a:srgbClr val="663300"/>
                </a:solidFill>
                <a:latin typeface="Times New Roman" pitchFamily="18" charset="0"/>
                <a:cs typeface="Times New Roman" pitchFamily="18" charset="0"/>
              </a:rPr>
              <a:t> Презентации  «Тропами Великой войны», размещенной на  </a:t>
            </a:r>
            <a:r>
              <a:rPr lang="en-US" dirty="0">
                <a:solidFill>
                  <a:srgbClr val="663300"/>
                </a:solidFill>
                <a:latin typeface="Times New Roman" pitchFamily="18" charset="0"/>
                <a:cs typeface="Times New Roman" pitchFamily="18" charset="0"/>
              </a:rPr>
              <a:t>Google</a:t>
            </a:r>
            <a:r>
              <a:rPr lang="ru-RU" dirty="0">
                <a:solidFill>
                  <a:srgbClr val="663300"/>
                </a:solidFill>
                <a:latin typeface="Times New Roman" pitchFamily="18" charset="0"/>
                <a:cs typeface="Times New Roman" pitchFamily="18" charset="0"/>
              </a:rPr>
              <a:t> </a:t>
            </a:r>
            <a:r>
              <a:rPr lang="ru-RU" dirty="0" smtClean="0">
                <a:solidFill>
                  <a:srgbClr val="663300"/>
                </a:solidFill>
                <a:latin typeface="Times New Roman" pitchFamily="18" charset="0"/>
                <a:cs typeface="Times New Roman" pitchFamily="18" charset="0"/>
              </a:rPr>
              <a:t>Диске.</a:t>
            </a:r>
            <a:endParaRPr lang="ru-RU" dirty="0">
              <a:solidFill>
                <a:srgbClr val="663300"/>
              </a:solidFill>
              <a:latin typeface="Times New Roman" pitchFamily="18" charset="0"/>
              <a:cs typeface="Times New Roman" pitchFamily="18" charset="0"/>
            </a:endParaRPr>
          </a:p>
        </p:txBody>
      </p:sp>
      <p:sp>
        <p:nvSpPr>
          <p:cNvPr id="6" name="TextBox 5"/>
          <p:cNvSpPr txBox="1"/>
          <p:nvPr/>
        </p:nvSpPr>
        <p:spPr>
          <a:xfrm>
            <a:off x="4731405" y="5934670"/>
            <a:ext cx="4397177" cy="923330"/>
          </a:xfrm>
          <a:prstGeom prst="rect">
            <a:avLst/>
          </a:prstGeom>
          <a:noFill/>
        </p:spPr>
        <p:txBody>
          <a:bodyPr wrap="square" rtlCol="0">
            <a:spAutoFit/>
          </a:bodyPr>
          <a:lstStyle/>
          <a:p>
            <a:pPr indent="457200" algn="ctr"/>
            <a:r>
              <a:rPr lang="ru-RU" dirty="0" smtClean="0">
                <a:solidFill>
                  <a:srgbClr val="663300"/>
                </a:solidFill>
                <a:latin typeface="Times New Roman" pitchFamily="18" charset="0"/>
                <a:cs typeface="Times New Roman" pitchFamily="18" charset="0"/>
              </a:rPr>
              <a:t>Работа  </a:t>
            </a:r>
            <a:r>
              <a:rPr lang="ru-RU" dirty="0">
                <a:solidFill>
                  <a:srgbClr val="663300"/>
                </a:solidFill>
                <a:latin typeface="Times New Roman" pitchFamily="18" charset="0"/>
                <a:cs typeface="Times New Roman" pitchFamily="18" charset="0"/>
              </a:rPr>
              <a:t>в </a:t>
            </a:r>
            <a:r>
              <a:rPr lang="en-US" dirty="0">
                <a:solidFill>
                  <a:srgbClr val="663300"/>
                </a:solidFill>
                <a:latin typeface="Times New Roman" pitchFamily="18" charset="0"/>
                <a:cs typeface="Times New Roman" pitchFamily="18" charset="0"/>
              </a:rPr>
              <a:t>Google</a:t>
            </a:r>
            <a:r>
              <a:rPr lang="ru-RU" dirty="0">
                <a:solidFill>
                  <a:srgbClr val="663300"/>
                </a:solidFill>
                <a:latin typeface="Times New Roman" pitchFamily="18" charset="0"/>
                <a:cs typeface="Times New Roman" pitchFamily="18" charset="0"/>
              </a:rPr>
              <a:t> </a:t>
            </a:r>
            <a:r>
              <a:rPr lang="ru-RU" dirty="0" smtClean="0">
                <a:solidFill>
                  <a:srgbClr val="663300"/>
                </a:solidFill>
                <a:latin typeface="Times New Roman" pitchFamily="18" charset="0"/>
                <a:cs typeface="Times New Roman" pitchFamily="18" charset="0"/>
              </a:rPr>
              <a:t>Презентации. Наполнение слайда в соответствии с выбранным орденом.</a:t>
            </a:r>
            <a:endParaRPr lang="ru-RU" dirty="0">
              <a:solidFill>
                <a:srgbClr val="663300"/>
              </a:solidFill>
              <a:latin typeface="Times New Roman" pitchFamily="18" charset="0"/>
              <a:cs typeface="Times New Roman" pitchFamily="18" charset="0"/>
            </a:endParaRPr>
          </a:p>
        </p:txBody>
      </p:sp>
    </p:spTree>
    <p:extLst>
      <p:ext uri="{BB962C8B-B14F-4D97-AF65-F5344CB8AC3E}">
        <p14:creationId xmlns:p14="http://schemas.microsoft.com/office/powerpoint/2010/main" val="182467424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171</TotalTime>
  <Words>1081</Words>
  <Application>Microsoft Office PowerPoint</Application>
  <PresentationFormat>Экран (4:3)</PresentationFormat>
  <Paragraphs>86</Paragraphs>
  <Slides>17</Slides>
  <Notes>0</Notes>
  <HiddenSlides>0</HiddenSlides>
  <MMClips>2</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Админ</dc:creator>
  <cp:lastModifiedBy>Админ</cp:lastModifiedBy>
  <cp:revision>18</cp:revision>
  <dcterms:created xsi:type="dcterms:W3CDTF">2020-08-30T03:38:57Z</dcterms:created>
  <dcterms:modified xsi:type="dcterms:W3CDTF">2021-12-12T08:12:57Z</dcterms:modified>
</cp:coreProperties>
</file>