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86" r:id="rId4"/>
    <p:sldId id="284" r:id="rId5"/>
    <p:sldId id="257" r:id="rId6"/>
    <p:sldId id="258" r:id="rId7"/>
    <p:sldId id="259" r:id="rId8"/>
    <p:sldId id="260" r:id="rId9"/>
    <p:sldId id="279" r:id="rId10"/>
    <p:sldId id="261" r:id="rId11"/>
    <p:sldId id="280" r:id="rId12"/>
    <p:sldId id="262" r:id="rId13"/>
    <p:sldId id="283" r:id="rId14"/>
    <p:sldId id="263" r:id="rId15"/>
    <p:sldId id="281" r:id="rId16"/>
    <p:sldId id="282" r:id="rId17"/>
    <p:sldId id="265" r:id="rId18"/>
    <p:sldId id="288" r:id="rId19"/>
    <p:sldId id="266" r:id="rId20"/>
    <p:sldId id="267" r:id="rId21"/>
    <p:sldId id="268" r:id="rId22"/>
    <p:sldId id="269" r:id="rId23"/>
    <p:sldId id="270" r:id="rId24"/>
    <p:sldId id="289" r:id="rId25"/>
    <p:sldId id="290" r:id="rId26"/>
    <p:sldId id="27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76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367D9-7825-4F52-9138-57B62625DBFA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E9BA8-9577-47D4-999C-E6C41C1F5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367D9-7825-4F52-9138-57B62625DBFA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E9BA8-9577-47D4-999C-E6C41C1F5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367D9-7825-4F52-9138-57B62625DBFA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E9BA8-9577-47D4-999C-E6C41C1F5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367D9-7825-4F52-9138-57B62625DBFA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E9BA8-9577-47D4-999C-E6C41C1F5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367D9-7825-4F52-9138-57B62625DBFA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E9BA8-9577-47D4-999C-E6C41C1F5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367D9-7825-4F52-9138-57B62625DBFA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E9BA8-9577-47D4-999C-E6C41C1F5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367D9-7825-4F52-9138-57B62625DBFA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E9BA8-9577-47D4-999C-E6C41C1F5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367D9-7825-4F52-9138-57B62625DBFA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E9BA8-9577-47D4-999C-E6C41C1F5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367D9-7825-4F52-9138-57B62625DBFA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E9BA8-9577-47D4-999C-E6C41C1F5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367D9-7825-4F52-9138-57B62625DBFA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E9BA8-9577-47D4-999C-E6C41C1F5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367D9-7825-4F52-9138-57B62625DBFA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E9BA8-9577-47D4-999C-E6C41C1F5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367D9-7825-4F52-9138-57B62625DBFA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E9BA8-9577-47D4-999C-E6C41C1F5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5"/>
            <a:ext cx="7815290" cy="1706533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Открытое мероприятие </a:t>
            </a:r>
            <a:br>
              <a:rPr lang="ru-RU" sz="3600" b="1" i="1" dirty="0" smtClean="0">
                <a:latin typeface="Arial" pitchFamily="34" charset="0"/>
                <a:cs typeface="Arial" pitchFamily="34" charset="0"/>
              </a:rPr>
            </a:b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по математике</a:t>
            </a:r>
            <a:br>
              <a:rPr lang="ru-RU" sz="3600" b="1" i="1" dirty="0" smtClean="0">
                <a:latin typeface="Arial" pitchFamily="34" charset="0"/>
                <a:cs typeface="Arial" pitchFamily="34" charset="0"/>
              </a:rPr>
            </a:b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для студентов 1 курса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636912"/>
            <a:ext cx="7786742" cy="3220980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r>
              <a:rPr lang="ru-RU" sz="39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«Вклад учёных-математиков в</a:t>
            </a:r>
          </a:p>
          <a:p>
            <a:r>
              <a:rPr lang="ru-RU" sz="39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Великую Победу»</a:t>
            </a:r>
          </a:p>
          <a:p>
            <a:endParaRPr lang="ru-RU" dirty="0"/>
          </a:p>
          <a:p>
            <a:r>
              <a:rPr lang="ru-RU" sz="28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Подготовила и провела </a:t>
            </a:r>
          </a:p>
          <a:p>
            <a:r>
              <a:rPr lang="ru-RU" sz="28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преподаватель математики </a:t>
            </a:r>
            <a:endParaRPr lang="ru-RU" sz="2800" b="1" i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Буркина </a:t>
            </a:r>
            <a:r>
              <a:rPr lang="ru-RU" sz="28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Дилара</a:t>
            </a:r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Дамировна</a:t>
            </a:r>
            <a:endParaRPr lang="ru-RU" sz="28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785795"/>
            <a:ext cx="7929618" cy="928693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Президент Академии наук в годы войны Владимир Леонтьевич Комаров:</a:t>
            </a:r>
            <a:endParaRPr lang="ru-RU" sz="28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28802"/>
            <a:ext cx="7786742" cy="421484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1" b="11475"/>
          <a:stretch>
            <a:fillRect/>
          </a:stretch>
        </p:blipFill>
        <p:spPr bwMode="auto">
          <a:xfrm>
            <a:off x="571472" y="1928802"/>
            <a:ext cx="3214710" cy="40719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3857620" y="2000240"/>
            <a:ext cx="4643470" cy="40005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«Участие в разгроме фашизма – самая благородная и великая задача, которая когда-либо стояла перед наукой…»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2600" b="1" i="1" dirty="0">
                <a:latin typeface="Arial" pitchFamily="34" charset="0"/>
                <a:cs typeface="Arial" pitchFamily="34" charset="0"/>
              </a:rPr>
              <a:t>80-летию Великой Победы посвящается…</a:t>
            </a:r>
            <a:endParaRPr lang="ru-RU" sz="2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sz="2800" b="1" i="1" dirty="0">
                <a:latin typeface="Arial" pitchFamily="34" charset="0"/>
                <a:cs typeface="Arial" pitchFamily="34" charset="0"/>
              </a:rPr>
              <a:t>И с этой задачей советские учёные достойно справились.</a:t>
            </a:r>
          </a:p>
          <a:p>
            <a:pPr marL="0" indent="0" algn="ctr">
              <a:buNone/>
            </a:pPr>
            <a:endParaRPr lang="ru-RU" sz="28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Ведь </a:t>
            </a:r>
            <a:r>
              <a:rPr lang="ru-RU" sz="2800" b="1" i="1" dirty="0">
                <a:latin typeface="Arial" pitchFamily="34" charset="0"/>
                <a:cs typeface="Arial" pitchFamily="34" charset="0"/>
              </a:rPr>
              <a:t>если к началу войны промышленная база фашистской Германии превышала советскую </a:t>
            </a:r>
          </a:p>
          <a:p>
            <a:pPr marL="0" indent="0" algn="ctr">
              <a:buNone/>
            </a:pPr>
            <a:r>
              <a:rPr lang="ru-RU" sz="2800" b="1" i="1" dirty="0">
                <a:latin typeface="Arial" pitchFamily="34" charset="0"/>
                <a:cs typeface="Arial" pitchFamily="34" charset="0"/>
              </a:rPr>
              <a:t>в 3-4 раза, то уже к концу 1943 года была одержана экономическая победа над Германией.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894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04665"/>
            <a:ext cx="8001056" cy="1008111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Президент Академии наук после войны Сергей Иванович Вавилов: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28802"/>
            <a:ext cx="7786742" cy="3929090"/>
          </a:xfrm>
        </p:spPr>
        <p:txBody>
          <a:bodyPr/>
          <a:lstStyle/>
          <a:p>
            <a:r>
              <a:rPr lang="ru-RU" i="1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43306" y="1556792"/>
            <a:ext cx="4929222" cy="43011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«Почти каждая деталь военного оборудования, обмундирования, военные материалы, медикаменты — всё это несло на себе отпечаток предварительной научно-исследовательской мысли и обработки»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Picture background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48" r="3458"/>
          <a:stretch/>
        </p:blipFill>
        <p:spPr bwMode="auto">
          <a:xfrm>
            <a:off x="395536" y="1928802"/>
            <a:ext cx="3168352" cy="358843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2600" b="1" i="1" dirty="0">
                <a:latin typeface="Arial" pitchFamily="34" charset="0"/>
                <a:cs typeface="Arial" pitchFamily="34" charset="0"/>
              </a:rPr>
              <a:t>80-летию Великой Победы посвящается…</a:t>
            </a:r>
            <a:endParaRPr lang="ru-RU" sz="2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Перед молодым советским государством гитлеровская агрессия поставила краеугольную задачу: или обеспечить фронт достаточным количеством современной техники или погибнуть. </a:t>
            </a:r>
            <a:endParaRPr lang="ru-RU" sz="2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первую очередь высокотехнологичные новинки и прорывы требовались морскому флоту, авиации и артиллерии, объективно уступавшим на начальных этапах войны (в </a:t>
            </a:r>
            <a:r>
              <a:rPr lang="ru-RU" sz="24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. из-за потерь в первые дни агрессии</a:t>
            </a: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11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815290" cy="1500197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Посмотрим репортаж Первого канала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357430"/>
            <a:ext cx="7786742" cy="3500462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5400" b="1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«Наука побеждать»</a:t>
            </a:r>
          </a:p>
          <a:p>
            <a:r>
              <a:rPr lang="ru-RU" sz="43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 вкладе </a:t>
            </a:r>
          </a:p>
          <a:p>
            <a:r>
              <a:rPr lang="ru-RU" sz="43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учёных-математиков </a:t>
            </a:r>
          </a:p>
          <a:p>
            <a:r>
              <a:rPr lang="ru-RU" sz="43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Великую Победу</a:t>
            </a:r>
            <a:endParaRPr lang="ru-RU" sz="4300" b="1" i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2600" b="1" i="1" dirty="0">
                <a:latin typeface="Arial" pitchFamily="34" charset="0"/>
                <a:cs typeface="Arial" pitchFamily="34" charset="0"/>
              </a:rPr>
              <a:t>80-летию Великой Победы посвящается…</a:t>
            </a:r>
            <a:endParaRPr lang="ru-RU" sz="2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В репортаже рассказывается о трёх научных </a:t>
            </a:r>
            <a:r>
              <a:rPr lang="ru-RU" sz="2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подходах </a:t>
            </a:r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ru-RU" sz="2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усовершенствованию оружия и техники: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ru-RU" sz="2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ctr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ru-RU" sz="2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Избежать </a:t>
            </a:r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явление «флаттер</a:t>
            </a:r>
            <a:r>
              <a:rPr lang="ru-RU" sz="2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ru-RU" sz="2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2. Оптимальное размещение зенитных батарей и </a:t>
            </a:r>
            <a:r>
              <a:rPr lang="ru-RU" sz="2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расстановки </a:t>
            </a:r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аэростатов для защиты неба </a:t>
            </a:r>
            <a:r>
              <a:rPr lang="ru-RU" sz="2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столицы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ru-RU" sz="2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3. Увеличение плотности огня «Катюши»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ru-RU" sz="2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22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2600" b="1" i="1" dirty="0">
                <a:latin typeface="Arial" pitchFamily="34" charset="0"/>
                <a:cs typeface="Arial" pitchFamily="34" charset="0"/>
              </a:rPr>
              <a:t>80-летию Великой Победы посвящается…</a:t>
            </a:r>
            <a:endParaRPr lang="ru-RU" sz="2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Во многих областях науки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учёные </a:t>
            </a:r>
            <a:r>
              <a:rPr lang="ru-R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физики и математики </a:t>
            </a:r>
            <a:endParaRPr lang="ru-RU" sz="28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работали </a:t>
            </a:r>
            <a:r>
              <a:rPr lang="ru-R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на благо </a:t>
            </a:r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армии и флота</a:t>
            </a:r>
            <a:endParaRPr lang="ru-RU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ru-RU" sz="28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Подведём итоги</a:t>
            </a:r>
            <a:endParaRPr lang="ru-RU" sz="2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91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864095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ru-RU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Сергей Алексеевич </a:t>
            </a:r>
            <a:r>
              <a:rPr lang="ru-RU" sz="3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Христианович</a:t>
            </a:r>
            <a:endParaRPr lang="ru-RU" sz="3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28802"/>
            <a:ext cx="7786742" cy="392909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 descr="Сергей Алексеевич Христианович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2132856"/>
            <a:ext cx="2206320" cy="34563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920668" y="1412776"/>
            <a:ext cx="5611772" cy="47525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время войны совместно с другими учеными занимался проблемой увеличения кучности стрельбы реактивной системы залпового огня "Катюша". Присущая советским ученым смекалка позволили решить проблему максимально быстро и эффективно: в снаряде определенным образом стали высверливать отверстия, через которые вырывались пороховые газы и закручивали снаряд, значительно повышая кучность.</a:t>
            </a: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776864" cy="850106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Николай </a:t>
            </a:r>
            <a:r>
              <a:rPr lang="ru-RU" sz="32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Гурьевич</a:t>
            </a:r>
            <a:r>
              <a:rPr lang="ru-RU" sz="3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Четаев</a:t>
            </a:r>
            <a:endParaRPr lang="ru-RU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Николай Гурьевич Четаев.  Занимался проблемами устойчивости движения, автор множества теорем в области дифференциального счисления. Во время войны разработал прорывную систему нарезки стволов реактивной артиллерии. Преподавал в Казанском  и Московском университете. Доктор физико-математических наук. Скончался в 1959 году в возрасте 56 лет.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30014"/>
            <a:ext cx="2041884" cy="28190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843808" y="1340768"/>
            <a:ext cx="5842992" cy="43924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ru-RU" sz="22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время войны разработал прорывную систему </a:t>
            </a:r>
            <a:r>
              <a:rPr lang="ru-RU" sz="22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реактивной </a:t>
            </a:r>
            <a:r>
              <a:rPr lang="ru-RU" sz="22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артиллерии</a:t>
            </a:r>
            <a:r>
              <a:rPr lang="ru-RU" sz="22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>
              <a:lnSpc>
                <a:spcPct val="110000"/>
              </a:lnSpc>
            </a:pPr>
            <a:r>
              <a:rPr lang="ru-RU" sz="22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результате решения сложной математической задачи определил </a:t>
            </a:r>
            <a:r>
              <a:rPr lang="ru-RU" sz="2200" b="1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наивыгоднейшую</a:t>
            </a:r>
            <a:r>
              <a:rPr lang="ru-RU" sz="22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крутизну нарезки стволов орудия, что обеспечило максимальную кучность боя и </a:t>
            </a:r>
            <a:r>
              <a:rPr lang="ru-RU" sz="2200" b="1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непереворачиваемость</a:t>
            </a:r>
            <a:r>
              <a:rPr lang="ru-RU" sz="22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снаряда в полёте.</a:t>
            </a:r>
            <a:endParaRPr lang="ru-RU" sz="22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 descr="Picture background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10" t="7206" r="4611" b="48542"/>
          <a:stretch/>
        </p:blipFill>
        <p:spPr bwMode="auto">
          <a:xfrm>
            <a:off x="805353" y="4410137"/>
            <a:ext cx="1920099" cy="163766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7864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936103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Мстислав Всеволодович Келдыш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28802"/>
            <a:ext cx="7786742" cy="39290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-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56" y="1628800"/>
            <a:ext cx="2609850" cy="3238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3349672" y="1628800"/>
            <a:ext cx="5151418" cy="41044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время войны внес огромный вклад в живучесть советской авиации. Его работы в области флаттера (автоколебаний крыла самолета и других его элементов) и шимми (похожих колебаний, но на шасси) позволили предотвратить большое количество </a:t>
            </a:r>
            <a:r>
              <a:rPr lang="ru-RU" sz="22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катастроф и </a:t>
            </a:r>
            <a:r>
              <a:rPr lang="ru-RU" sz="22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спасти жизни многих пилотов.</a:t>
            </a:r>
            <a:endParaRPr lang="ru-RU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928693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2600" b="1" i="1" dirty="0" smtClean="0">
                <a:latin typeface="Arial" pitchFamily="34" charset="0"/>
                <a:cs typeface="Arial" pitchFamily="34" charset="0"/>
              </a:rPr>
              <a:t>ВЫ ТОЛЬКО ВДУМАЙТЕСЬ!</a:t>
            </a:r>
            <a:endParaRPr lang="ru-RU" sz="26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928802"/>
            <a:ext cx="7815290" cy="3876462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endParaRPr lang="ru-RU" sz="28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Picture background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88" b="7422"/>
          <a:stretch/>
        </p:blipFill>
        <p:spPr bwMode="auto">
          <a:xfrm>
            <a:off x="899592" y="1931696"/>
            <a:ext cx="7416824" cy="38735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6726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815290" cy="936103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Андрей Николаевич Колмогоров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28802"/>
            <a:ext cx="7786742" cy="39290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-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1928802"/>
            <a:ext cx="2417492" cy="35884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3131840" y="1556792"/>
            <a:ext cx="5400600" cy="47525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огда фашисты вступили </a:t>
            </a: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советскую землю, </a:t>
            </a:r>
            <a:r>
              <a:rPr lang="ru-RU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наряду </a:t>
            </a: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другими учеными включился в борьбу против захватчиков на научном поприще. Используя наработки по теории вероятности, ученый сумел разработать теорию </a:t>
            </a:r>
            <a:r>
              <a:rPr lang="ru-RU" sz="2000" b="1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наивыгоднейшего</a:t>
            </a: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рассеивания артиллерийских снарядов. Полученные им результаты помогли повысить меткость стрельбы и тем самым увеличить эффективность действия артиллерии.</a:t>
            </a: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720079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Сергей Натанович Бернштейн</a:t>
            </a:r>
            <a:endParaRPr lang="ru-RU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28802"/>
            <a:ext cx="7786742" cy="39290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-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37" y="1784786"/>
            <a:ext cx="2633516" cy="35884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3347864" y="1340768"/>
            <a:ext cx="5184576" cy="482453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1943г. были подготовлены авиационные штурманские таблицы для определения местонахождения </a:t>
            </a:r>
            <a:r>
              <a:rPr lang="ru-RU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судна, </a:t>
            </a: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которые нашли широкое применение в боевых действиях дальней авиации, значительно повысили точность самолетовождения. Таблицы позволили ускорить штурманские </a:t>
            </a:r>
            <a:r>
              <a:rPr lang="ru-RU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</a:t>
            </a: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10 раз. Штаб авиации дальнего действия, давая высокую оценку работе математиков, отметил, что ни в одной стране мира не были известны таблицы, равные этим по своей простоте и оригинальности.</a:t>
            </a: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918648" cy="936103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Ильюшин Алексей Антонович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28802"/>
            <a:ext cx="7786742" cy="39290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-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46" y="1515102"/>
            <a:ext cx="2662064" cy="366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3347864" y="1484784"/>
            <a:ext cx="5256584" cy="47525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Разработал теорию, позволяющую значительно  увеличить производство снарядов. Один </a:t>
            </a:r>
            <a:r>
              <a:rPr lang="ru-RU" sz="22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крупных руководителей промышленности боеприпасов генерал Н. Д. Иванов в середине 1942 г. </a:t>
            </a:r>
            <a:r>
              <a:rPr lang="ru-RU" sz="22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скажет Ильюшину</a:t>
            </a:r>
            <a:r>
              <a:rPr lang="ru-RU" sz="22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«Вы никогда не поймёте, что сделали для войны и победы</a:t>
            </a:r>
            <a:r>
              <a:rPr lang="ru-RU" sz="22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r>
              <a:rPr lang="ru-RU" sz="22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также внес </a:t>
            </a:r>
            <a:r>
              <a:rPr lang="ru-RU" sz="22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большой вклад в становление "Дороги Жизни", проработав теоретически возможности ледового покрытия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936103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Крылов Алексей Николаевич</a:t>
            </a:r>
            <a:endParaRPr lang="ru-RU" sz="3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28802"/>
            <a:ext cx="7786742" cy="39290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04025" y="1412776"/>
            <a:ext cx="5300423" cy="47525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Его теории </a:t>
            </a: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непотопляемости и качки корабля </a:t>
            </a:r>
            <a:r>
              <a:rPr lang="ru-RU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были </a:t>
            </a: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использованы нашими славными Военно-Морскими Силами.</a:t>
            </a:r>
          </a:p>
          <a:p>
            <a:pPr lvl="0" algn="ctr"/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 создал таблицы непотопляемости, в которых было рассчитано, как повлияет на корабль затопление тех или других отсеков, какие номера отсеков нужно затопить, чтобы ликвидировать крен, и насколько это затопление может улучшить состояние корабля.</a:t>
            </a:r>
          </a:p>
          <a:p>
            <a:pPr algn="ctr"/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 таблицы дали возможность спасти жизнь многих людей, сберечь большие материальные ценности.</a:t>
            </a:r>
          </a:p>
        </p:txBody>
      </p:sp>
      <p:pic>
        <p:nvPicPr>
          <p:cNvPr id="5" name="Рисунок 4" descr="Математика флоту Видная роль в деле обороны нашей Родины принадлежит выдающемуся математику академику А.Н. Крылову , чьи труды по  теории непотопляемости и качки корабля  были использованы нашими славными Военно-Морскими Силами. Он создал таблицы непотопляемости, в которых было рассчитано, как повлияет на корабль затопление тех или других отсеков, какие номера отсеков нужно затопить, чтобы ликвидировать крен, и насколько это затопление может улучшить состояние корабля. Эти таблицы дали возможность спасти жизнь многих людей, сберечь большие материальные ценности.  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6" t="5208" r="2188" b="61250"/>
          <a:stretch/>
        </p:blipFill>
        <p:spPr bwMode="auto">
          <a:xfrm>
            <a:off x="353929" y="4059789"/>
            <a:ext cx="2950096" cy="178823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avatars.mds.yandex.net/i?id=83be145d8862f5c7963bfd62801d25a9329c44eb-4884197-images-thumbs&amp;n=1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7" t="8125" r="41630" b="45000"/>
          <a:stretch/>
        </p:blipFill>
        <p:spPr bwMode="auto">
          <a:xfrm>
            <a:off x="445098" y="1316811"/>
            <a:ext cx="2016224" cy="150019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avatars.mds.yandex.net/i?id=83be145d8862f5c7963bfd62801d25a9329c44eb-4884197-images-thumbs&amp;n=1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82" t="8125" r="5152" b="45000"/>
          <a:stretch/>
        </p:blipFill>
        <p:spPr bwMode="auto">
          <a:xfrm>
            <a:off x="1795502" y="2459961"/>
            <a:ext cx="1434999" cy="1629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Всё для фронта, всё для Победы!</a:t>
            </a:r>
            <a:endParaRPr lang="ru-RU" sz="3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Корабль - разведчик Задача 4.  Разведывательному кораблю (разведчику), двигавшемуся в составе эскадры, дано задание обследовать район моря на 70 миль в направлении движения эскадры. Скорость эскадры - 35 миль в час, скорость разведчика - 70 миль в час. Определить, через сколько времени разведчик возвратится к эскадре.  На рисунке крейсер Черноморского флота под огнем фашистских береговых батарей 1942год.  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6" t="17709" r="49219" b="51875"/>
          <a:stretch/>
        </p:blipFill>
        <p:spPr bwMode="auto">
          <a:xfrm>
            <a:off x="471634" y="2420888"/>
            <a:ext cx="2590800" cy="185415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31840" y="1556792"/>
            <a:ext cx="5554960" cy="45365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ru-RU" sz="22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Кроме того, физики и математики помогли нашим морякам нейтрализовать влияние вражеских мин. Они придумали идею размагничивания и защиты кораблей от мин с помощью размагничивающих обмоток. Эти работы спасли жизни многим морякам. Не были нарушены бесперебойные перевозки военных грузов, в которых так нуждался фронт.</a:t>
            </a:r>
            <a:endParaRPr lang="ru-RU" sz="22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03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Всё для фронта, всё для Победы!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Вклад математиков в победу над фашистами состоял в использовании специфических знаний и умений, которыми обладают математики.</a:t>
            </a:r>
          </a:p>
          <a:p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Их руками и разумом совершенствовалась военная техника, оружие и снаряжение.</a:t>
            </a:r>
          </a:p>
          <a:p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Благодаря их точным расчётам при проведении боевых операций человеческие потери сводились к минимуму.</a:t>
            </a:r>
          </a:p>
          <a:p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Уже после войны советские математики многое сделали для восстановления и развития народного хозяйства.</a:t>
            </a:r>
          </a:p>
        </p:txBody>
      </p:sp>
    </p:spTree>
    <p:extLst>
      <p:ext uri="{BB962C8B-B14F-4D97-AF65-F5344CB8AC3E}">
        <p14:creationId xmlns:p14="http://schemas.microsoft.com/office/powerpoint/2010/main" val="13093459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296143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Большое спасибо</a:t>
            </a:r>
            <a:r>
              <a:rPr lang="ru-RU" sz="3600" b="1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за просмотр и участие</a:t>
            </a:r>
            <a:r>
              <a:rPr lang="ru-RU" sz="3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sz="3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16832"/>
            <a:ext cx="7786742" cy="4464496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avatars.mds.yandex.net/i?id=664951f9fa749e17de36eff44bb758672be4b426177453b5-12768700-images-thumbs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617" y="1916374"/>
            <a:ext cx="3936930" cy="2044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avatars.mds.yandex.net/i?id=ee1a13464493d6df7d688fb52a6703077f135a65-5221460-images-thumbs&amp;n=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954" y="4077321"/>
            <a:ext cx="2993556" cy="2173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avatars.mds.yandex.net/i?id=0e5f652cc707bf6326677dc2e992ac211fed8b9c-4897119-images-thumbs&amp;n=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949787"/>
            <a:ext cx="2352936" cy="2108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avatars.mds.yandex.net/i?id=94bb075d5428caa4dee094a2325f90b6c0206f32-5658951-images-thumbs&amp;n=1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4092454"/>
            <a:ext cx="3361048" cy="2173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928693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2600" b="1" i="1" dirty="0" smtClean="0">
                <a:latin typeface="Arial" pitchFamily="34" charset="0"/>
                <a:cs typeface="Arial" pitchFamily="34" charset="0"/>
              </a:rPr>
              <a:t>Страшные цифры войны</a:t>
            </a:r>
            <a:endParaRPr lang="ru-RU" sz="26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28802"/>
            <a:ext cx="7786742" cy="4357718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ПОТЕРИ СССР В ВОЙНЕ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30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70 тыс. сёл и городов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30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Почти 32 тыс. заводов и фабрик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30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65 тыс. км. ж/д путей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30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Почти 37 млн га посевных площадей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30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30% национального богатства</a:t>
            </a:r>
          </a:p>
          <a:p>
            <a:pPr marL="457200" indent="-457200">
              <a:lnSpc>
                <a:spcPct val="120000"/>
              </a:lnSpc>
            </a:pPr>
            <a:endParaRPr lang="ru-RU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08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928693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2600" b="1" i="1" dirty="0" smtClean="0">
                <a:latin typeface="Arial" pitchFamily="34" charset="0"/>
                <a:cs typeface="Arial" pitchFamily="34" charset="0"/>
              </a:rPr>
              <a:t>Страшные цифры войны</a:t>
            </a:r>
            <a:endParaRPr lang="ru-RU" sz="26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28802"/>
            <a:ext cx="7786742" cy="4357718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Общие людские потери СССР в годы ВОВ составили </a:t>
            </a:r>
          </a:p>
          <a:p>
            <a:pPr>
              <a:lnSpc>
                <a:spcPct val="120000"/>
              </a:lnSpc>
            </a:pPr>
            <a:r>
              <a:rPr lang="ru-RU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26,6 миллионов человек, из которых </a:t>
            </a:r>
          </a:p>
          <a:p>
            <a:pPr>
              <a:lnSpc>
                <a:spcPct val="120000"/>
              </a:lnSpc>
              <a:buFont typeface="Arial" pitchFamily="34" charset="0"/>
              <a:buChar char="•"/>
            </a:pPr>
            <a:r>
              <a:rPr lang="ru-RU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8,7 млн военных </a:t>
            </a:r>
          </a:p>
          <a:p>
            <a:pPr>
              <a:lnSpc>
                <a:spcPct val="120000"/>
              </a:lnSpc>
              <a:buFont typeface="Arial" pitchFamily="34" charset="0"/>
              <a:buChar char="•"/>
            </a:pPr>
            <a:r>
              <a:rPr lang="ru-RU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почти 18 млн мирного населения</a:t>
            </a:r>
          </a:p>
          <a:p>
            <a:pPr>
              <a:lnSpc>
                <a:spcPct val="120000"/>
              </a:lnSpc>
            </a:pP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23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928693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2600" b="1" i="1" dirty="0" smtClean="0">
                <a:latin typeface="Arial" pitchFamily="34" charset="0"/>
                <a:cs typeface="Arial" pitchFamily="34" charset="0"/>
              </a:rPr>
              <a:t>80-летию Великой Победы посвящается…</a:t>
            </a:r>
            <a:endParaRPr lang="ru-RU" sz="26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28802"/>
            <a:ext cx="7786742" cy="4357718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ru-RU" sz="3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этом году состоится значимое событие для нашей страны: 80 лет со дня Победы советского народа в </a:t>
            </a:r>
          </a:p>
          <a:p>
            <a:pPr>
              <a:lnSpc>
                <a:spcPct val="120000"/>
              </a:lnSpc>
            </a:pPr>
            <a:r>
              <a:rPr lang="ru-RU" sz="3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Великой Отечественной войне</a:t>
            </a:r>
          </a:p>
          <a:p>
            <a:pPr>
              <a:lnSpc>
                <a:spcPct val="120000"/>
              </a:lnSpc>
            </a:pPr>
            <a:r>
              <a:rPr lang="ru-RU" sz="3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1941 — 1945 </a:t>
            </a:r>
            <a:r>
              <a:rPr lang="ru-RU" sz="3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годов, которая стала тяжелейшим испытанием для советского народа. </a:t>
            </a:r>
          </a:p>
          <a:p>
            <a:pPr>
              <a:lnSpc>
                <a:spcPct val="120000"/>
              </a:lnSpc>
            </a:pPr>
            <a:r>
              <a:rPr lang="ru-RU" sz="3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Миллионы погибших людей отдали жизни во имя независимости своей страны и свободы. Разрушенные города, голод, пленные, убитые семьи —  всё это пришлось пережить людям.</a:t>
            </a:r>
            <a:endParaRPr lang="ru-RU" b="1" i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</a:pPr>
            <a:endParaRPr lang="ru-RU" b="1" i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</a:pP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815290" cy="928693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2600" b="1" i="1" dirty="0" smtClean="0">
                <a:latin typeface="Arial" pitchFamily="34" charset="0"/>
                <a:cs typeface="Arial" pitchFamily="34" charset="0"/>
              </a:rPr>
              <a:t>80-летию Великой Победы посвящается…</a:t>
            </a:r>
            <a:endParaRPr lang="ru-RU" sz="2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28802"/>
            <a:ext cx="7786742" cy="4429156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lnSpc>
                <a:spcPct val="110000"/>
              </a:lnSpc>
              <a:buFont typeface="Arial" pitchFamily="34" charset="0"/>
              <a:buChar char="•"/>
            </a:pPr>
            <a:r>
              <a:rPr lang="ru-RU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Но несмотря на ужасы и невзгоды военных лет, наука в Советском союзе не умерла, ученые продолжали работать.</a:t>
            </a:r>
          </a:p>
          <a:p>
            <a:pPr>
              <a:lnSpc>
                <a:spcPct val="110000"/>
              </a:lnSpc>
              <a:buFont typeface="Arial" pitchFamily="34" charset="0"/>
              <a:buChar char="•"/>
            </a:pPr>
            <a:r>
              <a:rPr lang="ru-RU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Победа в войне – </a:t>
            </a: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безусловно</a:t>
            </a:r>
            <a:r>
              <a:rPr lang="ru-RU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заслуга советских воинов. </a:t>
            </a:r>
          </a:p>
          <a:p>
            <a:pPr>
              <a:lnSpc>
                <a:spcPct val="110000"/>
              </a:lnSpc>
              <a:buFont typeface="Arial" pitchFamily="34" charset="0"/>
              <a:buChar char="•"/>
            </a:pPr>
            <a:r>
              <a:rPr lang="ru-RU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Но также большой вклад в общую победу внесли ученые: физики, химики, медики, конструкторы, инженеры, также математики, разработки и открытия которых </a:t>
            </a: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усовершенствовали</a:t>
            </a:r>
            <a:r>
              <a:rPr lang="ru-RU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оружие.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928693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2600" b="1" i="1" dirty="0" smtClean="0">
                <a:latin typeface="Arial" pitchFamily="34" charset="0"/>
                <a:cs typeface="Arial" pitchFamily="34" charset="0"/>
              </a:rPr>
              <a:t>80-летию Великой Победы посвящается…</a:t>
            </a:r>
            <a:endParaRPr lang="ru-RU" sz="26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28802"/>
            <a:ext cx="7786742" cy="4214842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Как только стало известно о нападении фашистской Германии на наше Отечество, всюду на заводах и в учреждениях прошли митинги и возникло общенародное движение по записи в народное ополчение. </a:t>
            </a:r>
          </a:p>
          <a:p>
            <a:pPr>
              <a:buFont typeface="Arial" pitchFamily="34" charset="0"/>
              <a:buChar char="•"/>
            </a:pPr>
            <a:r>
              <a:rPr lang="ru-RU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В ополчение записались практически все студенты и аспиранты и подавляющее большинство ассистентов, доцентов и профессоров, в том числе и те, кто по возрасту и состоянию здоровья был освобожден от воинской службы.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928693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2600" b="1" i="1" dirty="0" smtClean="0">
                <a:latin typeface="Arial" pitchFamily="34" charset="0"/>
                <a:cs typeface="Arial" pitchFamily="34" charset="0"/>
              </a:rPr>
              <a:t>80-летию Великой Победы посвящается…</a:t>
            </a:r>
            <a:endParaRPr lang="ru-RU" sz="2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28802"/>
            <a:ext cx="7786742" cy="4214842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Позднее некоторые ополченцы были вычеркнуты из списков, так как они имели профессорские звания или степени </a:t>
            </a:r>
            <a:r>
              <a:rPr lang="ru-RU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доктора.</a:t>
            </a:r>
          </a:p>
          <a:p>
            <a:endParaRPr lang="ru-RU" sz="24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результате им пришлось не с оружием в руках защищать страну, а участвовать в создании этого оружия, а также в разработке методов рационального его использования.</a:t>
            </a:r>
            <a:endParaRPr lang="ru-RU" sz="24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accent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2600" b="1" i="1" dirty="0">
                <a:latin typeface="Arial" pitchFamily="34" charset="0"/>
                <a:cs typeface="Arial" pitchFamily="34" charset="0"/>
              </a:rPr>
              <a:t>80-летию Великой Победы посвящается…</a:t>
            </a:r>
            <a:endParaRPr lang="ru-RU" sz="2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Великая Отечественная война для советского народа началась 22 июня 1941 года, а уже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23 июня состоялось внеочередное заседание Президиума Академии наук СССР, на котором было принято решение направить все силы и средства на быстрейшее завершение работ, важных для обороны и народного хозяйства страны.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2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А ещё через 5 дней Академия наук обратилась к учёным всего мира с призывом сплотить силы для защиты человеческой культуры от фашизма.</a:t>
            </a:r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24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1165</TotalTime>
  <Words>1004</Words>
  <Application>Microsoft Office PowerPoint</Application>
  <PresentationFormat>Экран (4:3)</PresentationFormat>
  <Paragraphs>100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9" baseType="lpstr">
      <vt:lpstr>Arial</vt:lpstr>
      <vt:lpstr>Calibri</vt:lpstr>
      <vt:lpstr>Тема Office</vt:lpstr>
      <vt:lpstr> Открытое мероприятие  по математике для студентов 1 курса </vt:lpstr>
      <vt:lpstr>ВЫ ТОЛЬКО ВДУМАЙТЕСЬ!</vt:lpstr>
      <vt:lpstr>Страшные цифры войны</vt:lpstr>
      <vt:lpstr>Страшные цифры войны</vt:lpstr>
      <vt:lpstr>80-летию Великой Победы посвящается…</vt:lpstr>
      <vt:lpstr>80-летию Великой Победы посвящается…</vt:lpstr>
      <vt:lpstr>80-летию Великой Победы посвящается…</vt:lpstr>
      <vt:lpstr>80-летию Великой Победы посвящается…</vt:lpstr>
      <vt:lpstr>80-летию Великой Победы посвящается…</vt:lpstr>
      <vt:lpstr>Президент Академии наук в годы войны Владимир Леонтьевич Комаров:</vt:lpstr>
      <vt:lpstr>80-летию Великой Победы посвящается…</vt:lpstr>
      <vt:lpstr>Президент Академии наук после войны Сергей Иванович Вавилов:</vt:lpstr>
      <vt:lpstr>80-летию Великой Победы посвящается…</vt:lpstr>
      <vt:lpstr>Посмотрим репортаж Первого канала</vt:lpstr>
      <vt:lpstr>80-летию Великой Победы посвящается…</vt:lpstr>
      <vt:lpstr>80-летию Великой Победы посвящается…</vt:lpstr>
      <vt:lpstr>Сергей Алексеевич Христианович</vt:lpstr>
      <vt:lpstr>Николай Гурьевич Четаев</vt:lpstr>
      <vt:lpstr>Мстислав Всеволодович Келдыш</vt:lpstr>
      <vt:lpstr>Андрей Николаевич Колмогоров</vt:lpstr>
      <vt:lpstr>Сергей Натанович Бернштейн</vt:lpstr>
      <vt:lpstr>Ильюшин Алексей Антонович</vt:lpstr>
      <vt:lpstr>Крылов Алексей Николаевич</vt:lpstr>
      <vt:lpstr>Всё для фронта, всё для Победы!</vt:lpstr>
      <vt:lpstr>Всё для фронта, всё для Победы!</vt:lpstr>
      <vt:lpstr>Большое спасибо за просмотр и участие!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Админ</cp:lastModifiedBy>
  <cp:revision>121</cp:revision>
  <dcterms:created xsi:type="dcterms:W3CDTF">2001-12-31T23:56:31Z</dcterms:created>
  <dcterms:modified xsi:type="dcterms:W3CDTF">2025-05-12T20:15:21Z</dcterms:modified>
</cp:coreProperties>
</file>