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73" r:id="rId2"/>
    <p:sldId id="257" r:id="rId3"/>
    <p:sldId id="268" r:id="rId4"/>
    <p:sldId id="258" r:id="rId5"/>
    <p:sldId id="259" r:id="rId6"/>
    <p:sldId id="262" r:id="rId7"/>
    <p:sldId id="260" r:id="rId8"/>
    <p:sldId id="261" r:id="rId9"/>
    <p:sldId id="263" r:id="rId10"/>
    <p:sldId id="264" r:id="rId11"/>
    <p:sldId id="269" r:id="rId12"/>
    <p:sldId id="272" r:id="rId13"/>
    <p:sldId id="271" r:id="rId14"/>
    <p:sldId id="270" r:id="rId1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5" d="100"/>
          <a:sy n="85" d="100"/>
        </p:scale>
        <p:origin x="-514" y="-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4761275-985C-4F6E-A153-705CF4F35E83}" type="datetimeFigureOut">
              <a:rPr lang="ru-RU" smtClean="0"/>
              <a:t>10.09.2018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7963FE-B07F-42CC-91F0-8BF0F6E8D4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44229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algn="l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algn="l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algn="l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algn="l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algn="l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4400AA5B-C82E-4F6A-B00A-20A56A044741}" type="slidenum">
              <a:rPr kumimoji="0" lang="ru-RU" altLang="ru-RU"/>
              <a:pPr algn="r" eaLnBrk="1" hangingPunct="1">
                <a:spcBef>
                  <a:spcPct val="0"/>
                </a:spcBef>
              </a:pPr>
              <a:t>2</a:t>
            </a:fld>
            <a:endParaRPr kumimoji="0" lang="ru-RU" altLang="ru-RU"/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ru-RU" altLang="ru-RU" smtClean="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0802205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algn="l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algn="l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algn="l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algn="l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algn="l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883A058C-EA47-4A11-BC52-590F33423F06}" type="slidenum">
              <a:rPr kumimoji="0" lang="ru-RU" altLang="ru-RU"/>
              <a:pPr algn="r" eaLnBrk="1" hangingPunct="1">
                <a:spcBef>
                  <a:spcPct val="0"/>
                </a:spcBef>
              </a:pPr>
              <a:t>11</a:t>
            </a:fld>
            <a:endParaRPr kumimoji="0" lang="ru-RU" altLang="ru-RU"/>
          </a:p>
        </p:txBody>
      </p:sp>
      <p:sp>
        <p:nvSpPr>
          <p:cNvPr id="215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ru-RU" altLang="ru-RU" smtClean="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3743270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>
            <a:lvl1pPr algn="l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algn="l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algn="l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algn="l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algn="l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E39E6CA5-863E-4666-8FBD-B8C7EFFD2A6D}" type="slidenum">
              <a:rPr kumimoji="0" lang="ru-RU" altLang="ru-RU"/>
              <a:pPr algn="r" eaLnBrk="1" hangingPunct="1">
                <a:spcBef>
                  <a:spcPct val="0"/>
                </a:spcBef>
              </a:pPr>
              <a:t>12</a:t>
            </a:fld>
            <a:endParaRPr kumimoji="0" lang="ru-RU" altLang="ru-RU"/>
          </a:p>
        </p:txBody>
      </p:sp>
      <p:sp>
        <p:nvSpPr>
          <p:cNvPr id="245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8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ru-RU" altLang="ru-RU" smtClean="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1202950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algn="l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algn="l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algn="l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algn="l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algn="l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883A058C-EA47-4A11-BC52-590F33423F06}" type="slidenum">
              <a:rPr kumimoji="0" lang="ru-RU" altLang="ru-RU"/>
              <a:pPr algn="r" eaLnBrk="1" hangingPunct="1">
                <a:spcBef>
                  <a:spcPct val="0"/>
                </a:spcBef>
              </a:pPr>
              <a:t>13</a:t>
            </a:fld>
            <a:endParaRPr kumimoji="0" lang="ru-RU" altLang="ru-RU"/>
          </a:p>
        </p:txBody>
      </p:sp>
      <p:sp>
        <p:nvSpPr>
          <p:cNvPr id="215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ru-RU" altLang="ru-RU" smtClean="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38482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algn="l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algn="l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algn="l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algn="l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algn="l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883A058C-EA47-4A11-BC52-590F33423F06}" type="slidenum">
              <a:rPr kumimoji="0" lang="ru-RU" altLang="ru-RU"/>
              <a:pPr algn="r" eaLnBrk="1" hangingPunct="1">
                <a:spcBef>
                  <a:spcPct val="0"/>
                </a:spcBef>
              </a:pPr>
              <a:t>14</a:t>
            </a:fld>
            <a:endParaRPr kumimoji="0" lang="ru-RU" altLang="ru-RU"/>
          </a:p>
        </p:txBody>
      </p:sp>
      <p:sp>
        <p:nvSpPr>
          <p:cNvPr id="215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ru-RU" altLang="ru-RU" smtClean="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0071650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algn="l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algn="l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algn="l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algn="l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algn="l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883A058C-EA47-4A11-BC52-590F33423F06}" type="slidenum">
              <a:rPr kumimoji="0" lang="ru-RU" altLang="ru-RU"/>
              <a:pPr algn="r" eaLnBrk="1" hangingPunct="1">
                <a:spcBef>
                  <a:spcPct val="0"/>
                </a:spcBef>
              </a:pPr>
              <a:t>3</a:t>
            </a:fld>
            <a:endParaRPr kumimoji="0" lang="ru-RU" altLang="ru-RU"/>
          </a:p>
        </p:txBody>
      </p:sp>
      <p:sp>
        <p:nvSpPr>
          <p:cNvPr id="215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ru-RU" altLang="ru-RU" smtClean="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4133885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algn="l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algn="l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algn="l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algn="l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algn="l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AA7B2FE6-CD20-4CB3-9287-B9E01A00D431}" type="slidenum">
              <a:rPr kumimoji="0" lang="ru-RU" altLang="ru-RU"/>
              <a:pPr algn="r" eaLnBrk="1" hangingPunct="1">
                <a:spcBef>
                  <a:spcPct val="0"/>
                </a:spcBef>
              </a:pPr>
              <a:t>4</a:t>
            </a:fld>
            <a:endParaRPr kumimoji="0" lang="ru-RU" altLang="ru-RU"/>
          </a:p>
        </p:txBody>
      </p:sp>
      <p:sp>
        <p:nvSpPr>
          <p:cNvPr id="184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ru-RU" altLang="ru-RU" smtClean="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112072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>
            <a:lvl1pPr algn="l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algn="l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algn="l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algn="l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algn="l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77B74C22-09D1-48C6-BE83-9918EED650EE}" type="slidenum">
              <a:rPr kumimoji="0" lang="ru-RU" altLang="ru-RU"/>
              <a:pPr algn="r" eaLnBrk="1" hangingPunct="1">
                <a:spcBef>
                  <a:spcPct val="0"/>
                </a:spcBef>
              </a:pPr>
              <a:t>5</a:t>
            </a:fld>
            <a:endParaRPr kumimoji="0" lang="ru-RU" altLang="ru-RU"/>
          </a:p>
        </p:txBody>
      </p:sp>
      <p:sp>
        <p:nvSpPr>
          <p:cNvPr id="194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6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ru-RU" altLang="ru-RU" smtClean="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3645223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>
            <a:lvl1pPr algn="l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algn="l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algn="l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algn="l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algn="l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A0CA5F59-F9F9-458B-B387-45CDC85DF030}" type="slidenum">
              <a:rPr kumimoji="0" lang="ru-RU" altLang="ru-RU"/>
              <a:pPr algn="r" eaLnBrk="1" hangingPunct="1">
                <a:spcBef>
                  <a:spcPct val="0"/>
                </a:spcBef>
              </a:pPr>
              <a:t>6</a:t>
            </a:fld>
            <a:endParaRPr kumimoji="0" lang="ru-RU" altLang="ru-RU"/>
          </a:p>
        </p:txBody>
      </p:sp>
      <p:sp>
        <p:nvSpPr>
          <p:cNvPr id="225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ru-RU" altLang="ru-RU" smtClean="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845693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algn="l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algn="l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algn="l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algn="l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algn="l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1DA9EF8C-2AB7-4666-80E5-B454FA5C46D1}" type="slidenum">
              <a:rPr kumimoji="0" lang="ru-RU" altLang="ru-RU"/>
              <a:pPr algn="r" eaLnBrk="1" hangingPunct="1">
                <a:spcBef>
                  <a:spcPct val="0"/>
                </a:spcBef>
              </a:pPr>
              <a:t>7</a:t>
            </a:fld>
            <a:endParaRPr kumimoji="0" lang="ru-RU" altLang="ru-RU"/>
          </a:p>
        </p:txBody>
      </p:sp>
      <p:sp>
        <p:nvSpPr>
          <p:cNvPr id="204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ru-RU" altLang="ru-RU" smtClean="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1679094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algn="l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algn="l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algn="l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algn="l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algn="l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883A058C-EA47-4A11-BC52-590F33423F06}" type="slidenum">
              <a:rPr kumimoji="0" lang="ru-RU" altLang="ru-RU"/>
              <a:pPr algn="r" eaLnBrk="1" hangingPunct="1">
                <a:spcBef>
                  <a:spcPct val="0"/>
                </a:spcBef>
              </a:pPr>
              <a:t>8</a:t>
            </a:fld>
            <a:endParaRPr kumimoji="0" lang="ru-RU" altLang="ru-RU"/>
          </a:p>
        </p:txBody>
      </p:sp>
      <p:sp>
        <p:nvSpPr>
          <p:cNvPr id="215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ru-RU" altLang="ru-RU" smtClean="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801780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algn="l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algn="l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algn="l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algn="l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algn="l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FF8570AC-742F-4319-B47D-97516D8D513B}" type="slidenum">
              <a:rPr kumimoji="0" lang="ru-RU" altLang="ru-RU"/>
              <a:pPr algn="r" eaLnBrk="1" hangingPunct="1">
                <a:spcBef>
                  <a:spcPct val="0"/>
                </a:spcBef>
              </a:pPr>
              <a:t>9</a:t>
            </a:fld>
            <a:endParaRPr kumimoji="0" lang="ru-RU" altLang="ru-RU"/>
          </a:p>
        </p:txBody>
      </p:sp>
      <p:sp>
        <p:nvSpPr>
          <p:cNvPr id="235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ru-RU" altLang="ru-RU" smtClean="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7830733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>
            <a:lvl1pPr algn="l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algn="l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algn="l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algn="l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algn="l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E39E6CA5-863E-4666-8FBD-B8C7EFFD2A6D}" type="slidenum">
              <a:rPr kumimoji="0" lang="ru-RU" altLang="ru-RU"/>
              <a:pPr algn="r" eaLnBrk="1" hangingPunct="1">
                <a:spcBef>
                  <a:spcPct val="0"/>
                </a:spcBef>
              </a:pPr>
              <a:t>10</a:t>
            </a:fld>
            <a:endParaRPr kumimoji="0" lang="ru-RU" altLang="ru-RU"/>
          </a:p>
        </p:txBody>
      </p:sp>
      <p:sp>
        <p:nvSpPr>
          <p:cNvPr id="245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8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ru-RU" altLang="ru-RU" smtClean="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152533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C85A14-EA81-40B8-A794-CAAAB5EB2E02}" type="datetimeFigureOut">
              <a:rPr lang="ru-RU" smtClean="0"/>
              <a:t>10.09.2018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35F7C-163C-47A7-ADB6-786BC75276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46396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C85A14-EA81-40B8-A794-CAAAB5EB2E02}" type="datetimeFigureOut">
              <a:rPr lang="ru-RU" smtClean="0"/>
              <a:t>10.09.2018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35F7C-163C-47A7-ADB6-786BC75276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1089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C85A14-EA81-40B8-A794-CAAAB5EB2E02}" type="datetimeFigureOut">
              <a:rPr lang="ru-RU" smtClean="0"/>
              <a:t>10.09.2018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35F7C-163C-47A7-ADB6-786BC75276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47203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C85A14-EA81-40B8-A794-CAAAB5EB2E02}" type="datetimeFigureOut">
              <a:rPr lang="ru-RU" smtClean="0"/>
              <a:t>10.09.2018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35F7C-163C-47A7-ADB6-786BC75276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38913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C85A14-EA81-40B8-A794-CAAAB5EB2E02}" type="datetimeFigureOut">
              <a:rPr lang="ru-RU" smtClean="0"/>
              <a:t>10.09.2018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35F7C-163C-47A7-ADB6-786BC75276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28374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C85A14-EA81-40B8-A794-CAAAB5EB2E02}" type="datetimeFigureOut">
              <a:rPr lang="ru-RU" smtClean="0"/>
              <a:t>10.09.2018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35F7C-163C-47A7-ADB6-786BC75276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60221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C85A14-EA81-40B8-A794-CAAAB5EB2E02}" type="datetimeFigureOut">
              <a:rPr lang="ru-RU" smtClean="0"/>
              <a:t>10.09.2018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35F7C-163C-47A7-ADB6-786BC75276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13049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C85A14-EA81-40B8-A794-CAAAB5EB2E02}" type="datetimeFigureOut">
              <a:rPr lang="ru-RU" smtClean="0"/>
              <a:t>10.09.2018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35F7C-163C-47A7-ADB6-786BC75276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00721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C85A14-EA81-40B8-A794-CAAAB5EB2E02}" type="datetimeFigureOut">
              <a:rPr lang="ru-RU" smtClean="0"/>
              <a:t>10.09.2018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35F7C-163C-47A7-ADB6-786BC75276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69578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C85A14-EA81-40B8-A794-CAAAB5EB2E02}" type="datetimeFigureOut">
              <a:rPr lang="ru-RU" smtClean="0"/>
              <a:t>10.09.2018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35F7C-163C-47A7-ADB6-786BC75276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47151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C85A14-EA81-40B8-A794-CAAAB5EB2E02}" type="datetimeFigureOut">
              <a:rPr lang="ru-RU" smtClean="0"/>
              <a:t>10.09.2018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35F7C-163C-47A7-ADB6-786BC75276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015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C85A14-EA81-40B8-A794-CAAAB5EB2E02}" type="datetimeFigureOut">
              <a:rPr lang="ru-RU" smtClean="0"/>
              <a:t>10.09.2018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135F7C-163C-47A7-ADB6-786BC75276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15436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8.xml"/><Relationship Id="rId13" Type="http://schemas.openxmlformats.org/officeDocument/2006/relationships/slide" Target="slide5.xml"/><Relationship Id="rId3" Type="http://schemas.openxmlformats.org/officeDocument/2006/relationships/image" Target="../media/image2.gif"/><Relationship Id="rId7" Type="http://schemas.openxmlformats.org/officeDocument/2006/relationships/slide" Target="slide7.xml"/><Relationship Id="rId12" Type="http://schemas.openxmlformats.org/officeDocument/2006/relationships/slide" Target="slide12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slide" Target="slide6.xml"/><Relationship Id="rId11" Type="http://schemas.openxmlformats.org/officeDocument/2006/relationships/slide" Target="slide11.xml"/><Relationship Id="rId5" Type="http://schemas.openxmlformats.org/officeDocument/2006/relationships/slide" Target="slide4.xml"/><Relationship Id="rId15" Type="http://schemas.openxmlformats.org/officeDocument/2006/relationships/slide" Target="slide14.xml"/><Relationship Id="rId10" Type="http://schemas.openxmlformats.org/officeDocument/2006/relationships/slide" Target="slide10.xml"/><Relationship Id="rId4" Type="http://schemas.openxmlformats.org/officeDocument/2006/relationships/slide" Target="slide3.xml"/><Relationship Id="rId9" Type="http://schemas.openxmlformats.org/officeDocument/2006/relationships/slide" Target="slide9.xml"/><Relationship Id="rId14" Type="http://schemas.openxmlformats.org/officeDocument/2006/relationships/slide" Target="slide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jpeg"/><Relationship Id="rId4" Type="http://schemas.openxmlformats.org/officeDocument/2006/relationships/image" Target="../media/image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0" y="0"/>
            <a:ext cx="12192000" cy="1000108"/>
          </a:xfrm>
          <a:prstGeom prst="rect">
            <a:avLst/>
          </a:prstGeom>
          <a:solidFill>
            <a:srgbClr val="0070C0"/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dirty="0" smtClean="0">
                <a:solidFill>
                  <a:schemeClr val="bg1"/>
                </a:solidFill>
              </a:rPr>
              <a:t>ДАВАЙТЕ ПОВТОРИМ…</a:t>
            </a:r>
            <a:endParaRPr lang="ru-RU" b="1" dirty="0">
              <a:solidFill>
                <a:schemeClr val="bg1"/>
              </a:solidFill>
            </a:endParaRPr>
          </a:p>
        </p:txBody>
      </p:sp>
      <p:pic>
        <p:nvPicPr>
          <p:cNvPr id="1026" name="Picture 2" descr="http://www.pepccte.com/wp-content/uploads/2014/01/question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9776" y="1124744"/>
            <a:ext cx="3552395" cy="53072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9494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4"/>
          <p:cNvSpPr txBox="1">
            <a:spLocks noChangeArrowheads="1"/>
          </p:cNvSpPr>
          <p:nvPr/>
        </p:nvSpPr>
        <p:spPr bwMode="auto">
          <a:xfrm>
            <a:off x="1715312" y="230328"/>
            <a:ext cx="8539031" cy="19389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algn="l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8. Положение </a:t>
            </a:r>
            <a:r>
              <a:rPr lang="ru-RU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курсора в слове с ошибкой отмечено чёрточкой: </a:t>
            </a:r>
            <a:r>
              <a:rPr lang="ru-RU" b="1" dirty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МО|АНИТОР</a:t>
            </a:r>
            <a:r>
              <a:rPr lang="ru-RU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/>
            </a:r>
            <a:br>
              <a:rPr lang="ru-RU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ru-RU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Чтобы исправить ошибку, следует нажать клавишу: </a:t>
            </a:r>
            <a:endParaRPr lang="ru-RU" altLang="ru-RU" sz="3200" b="1" dirty="0">
              <a:solidFill>
                <a:srgbClr val="FF000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90117" name="AutoShape 5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351088" y="2276475"/>
            <a:ext cx="881062" cy="1042988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chemeClr val="bg2"/>
              </a:gs>
            </a:gsLst>
            <a:path path="rect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2400" b="1">
                <a:latin typeface="Times New Roman" panose="02020603050405020304" pitchFamily="18" charset="0"/>
              </a:rPr>
              <a:t>1</a:t>
            </a:r>
          </a:p>
        </p:txBody>
      </p:sp>
      <p:sp>
        <p:nvSpPr>
          <p:cNvPr id="90118" name="AutoShape 6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350215" y="3436517"/>
            <a:ext cx="881062" cy="1042987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chemeClr val="bg2"/>
              </a:gs>
            </a:gsLst>
            <a:path path="rect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2400" b="1">
                <a:latin typeface="Times New Roman" panose="02020603050405020304" pitchFamily="18" charset="0"/>
              </a:rPr>
              <a:t>2</a:t>
            </a:r>
          </a:p>
        </p:txBody>
      </p:sp>
      <p:sp>
        <p:nvSpPr>
          <p:cNvPr id="90119" name="AutoShape 7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351088" y="4627235"/>
            <a:ext cx="881062" cy="1042988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chemeClr val="bg2"/>
              </a:gs>
            </a:gsLst>
            <a:path path="rect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2400" b="1">
                <a:latin typeface="Times New Roman" panose="02020603050405020304" pitchFamily="18" charset="0"/>
              </a:rPr>
              <a:t>3</a:t>
            </a:r>
          </a:p>
        </p:txBody>
      </p:sp>
      <p:sp>
        <p:nvSpPr>
          <p:cNvPr id="10246" name="Text Box 8"/>
          <p:cNvSpPr txBox="1">
            <a:spLocks noChangeArrowheads="1"/>
          </p:cNvSpPr>
          <p:nvPr/>
        </p:nvSpPr>
        <p:spPr bwMode="auto">
          <a:xfrm>
            <a:off x="3575050" y="2455240"/>
            <a:ext cx="4451860" cy="553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b="1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Delete</a:t>
            </a:r>
            <a:r>
              <a:rPr lang="ru-RU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или </a:t>
            </a:r>
            <a:r>
              <a:rPr lang="ru-RU" b="1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Backspace</a:t>
            </a:r>
            <a:endParaRPr lang="ru-RU" altLang="ru-RU" sz="2800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90130" name="Text Box 18"/>
          <p:cNvSpPr txBox="1">
            <a:spLocks noChangeArrowheads="1"/>
          </p:cNvSpPr>
          <p:nvPr/>
        </p:nvSpPr>
        <p:spPr bwMode="auto">
          <a:xfrm>
            <a:off x="7799971" y="3699144"/>
            <a:ext cx="3384550" cy="650875"/>
          </a:xfrm>
          <a:prstGeom prst="rect">
            <a:avLst/>
          </a:prstGeom>
          <a:solidFill>
            <a:srgbClr val="FF0000"/>
          </a:solidFill>
          <a:ln w="9525">
            <a:miter lim="800000"/>
            <a:headEnd/>
            <a:tailEnd/>
          </a:ln>
          <a:effectLst/>
          <a:scene3d>
            <a:camera prst="legacyObliqueTopRight"/>
            <a:lightRig rig="legacyFlat3" dir="b"/>
          </a:scene3d>
          <a:sp3d extrusionH="887400" prstMaterial="legacyMatte">
            <a:bevelT w="13500" h="13500" prst="angle"/>
            <a:bevelB w="13500" h="13500" prst="angle"/>
            <a:extrusionClr>
              <a:srgbClr val="FF99FF"/>
            </a:extrusionClr>
            <a:contourClr>
              <a:srgbClr val="FF0000"/>
            </a:contourClr>
          </a:sp3d>
          <a:extLst>
            <a:ext uri="{AF507438-7753-43E0-B8FC-AC1667EBCBE1}">
              <a14:hiddenEffects xmlns:a14="http://schemas.microsoft.com/office/drawing/2010/main">
                <a:effectLst>
                  <a:outerShdw dist="107763" dir="135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>
            <a:spAutoFit/>
            <a:flatTx/>
          </a:bodyPr>
          <a:lstStyle>
            <a:lvl1pPr algn="l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3600" b="1">
                <a:solidFill>
                  <a:schemeClr val="bg1"/>
                </a:solidFill>
                <a:latin typeface="Times New Roman" panose="02020603050405020304" pitchFamily="18" charset="0"/>
              </a:rPr>
              <a:t>ПРАВИЛЬНО</a:t>
            </a:r>
            <a:endParaRPr lang="ru-RU" altLang="ru-RU" sz="3600">
              <a:solidFill>
                <a:schemeClr val="bg1"/>
              </a:solidFill>
              <a:latin typeface="Tahoma" panose="020B0604030504040204" pitchFamily="34" charset="0"/>
            </a:endParaRPr>
          </a:p>
        </p:txBody>
      </p:sp>
      <p:sp>
        <p:nvSpPr>
          <p:cNvPr id="90132" name="Text Box 20" descr="Голубая тисненая бумага"/>
          <p:cNvSpPr txBox="1">
            <a:spLocks noChangeArrowheads="1"/>
          </p:cNvSpPr>
          <p:nvPr/>
        </p:nvSpPr>
        <p:spPr bwMode="auto">
          <a:xfrm>
            <a:off x="9385301" y="2283357"/>
            <a:ext cx="1031875" cy="650875"/>
          </a:xfrm>
          <a:prstGeom prst="rect">
            <a:avLst/>
          </a:prstGeom>
          <a:solidFill>
            <a:srgbClr val="000066"/>
          </a:solidFill>
          <a:ln w="9525">
            <a:miter lim="800000"/>
            <a:headEnd/>
            <a:tailEnd/>
          </a:ln>
          <a:effectLst/>
          <a:scene3d>
            <a:camera prst="legacyObliqueTopRight"/>
            <a:lightRig rig="legacyFlat3" dir="b"/>
          </a:scene3d>
          <a:sp3d extrusionH="887400" prstMaterial="legacyMatte">
            <a:bevelT w="13500" h="13500" prst="angle"/>
            <a:bevelB w="13500" h="13500" prst="angle"/>
            <a:extrusionClr>
              <a:srgbClr val="CCECFF"/>
            </a:extrusionClr>
            <a:contourClr>
              <a:srgbClr val="000066"/>
            </a:contour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  <a:flatTx/>
          </a:bodyPr>
          <a:lstStyle>
            <a:lvl1pPr algn="l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ru-RU" sz="3600" b="1">
                <a:solidFill>
                  <a:schemeClr val="bg1"/>
                </a:solidFill>
                <a:latin typeface="Times New Roman" panose="02020603050405020304" pitchFamily="18" charset="0"/>
              </a:rPr>
              <a:t>NO</a:t>
            </a:r>
            <a:r>
              <a:rPr lang="ru-RU" altLang="ru-RU" sz="3600" b="1">
                <a:solidFill>
                  <a:schemeClr val="bg1"/>
                </a:solidFill>
                <a:latin typeface="Times New Roman" panose="02020603050405020304" pitchFamily="18" charset="0"/>
              </a:rPr>
              <a:t>!</a:t>
            </a:r>
            <a:endParaRPr lang="ru-RU" altLang="ru-RU" sz="3600">
              <a:solidFill>
                <a:schemeClr val="bg1"/>
              </a:solidFill>
              <a:latin typeface="Tahoma" panose="020B0604030504040204" pitchFamily="34" charset="0"/>
            </a:endParaRPr>
          </a:p>
        </p:txBody>
      </p:sp>
      <p:sp>
        <p:nvSpPr>
          <p:cNvPr id="13" name="Text Box 8"/>
          <p:cNvSpPr txBox="1">
            <a:spLocks noChangeArrowheads="1"/>
          </p:cNvSpPr>
          <p:nvPr/>
        </p:nvSpPr>
        <p:spPr bwMode="auto">
          <a:xfrm>
            <a:off x="3575050" y="3526825"/>
            <a:ext cx="2220480" cy="553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b="1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Backspace</a:t>
            </a:r>
            <a:endParaRPr lang="ru-RU" altLang="ru-RU" sz="2800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5" name="Text Box 8"/>
          <p:cNvSpPr txBox="1">
            <a:spLocks noChangeArrowheads="1"/>
          </p:cNvSpPr>
          <p:nvPr/>
        </p:nvSpPr>
        <p:spPr bwMode="auto">
          <a:xfrm>
            <a:off x="3575050" y="4781349"/>
            <a:ext cx="1439818" cy="553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b="1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Delete</a:t>
            </a:r>
            <a:endParaRPr lang="ru-RU" altLang="ru-RU" sz="2800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16" name="Picture 2" descr="http://oi67.tinypic.com/28gqkaa.jp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881" y="251733"/>
            <a:ext cx="1411968" cy="14119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2" descr="http://oi67.tinypic.com/28gqkaa.jp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35273" y="5173859"/>
            <a:ext cx="1411968" cy="14119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09114169"/>
      </p:ext>
    </p:extLst>
  </p:cSld>
  <p:clrMapOvr>
    <a:masterClrMapping/>
  </p:clrMapOvr>
  <p:transition spd="med"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01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01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01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901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0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2" presetID="49" presetClass="exit" presetSubtype="0" accel="10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" dur="500"/>
                                        <p:tgtEl>
                                          <p:spTgt spid="901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/>
                                        <p:tgtEl>
                                          <p:spTgt spid="901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/>
                                        <p:tgtEl>
                                          <p:spTgt spid="901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6" dur="500"/>
                                        <p:tgtEl>
                                          <p:spTgt spid="901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0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0117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901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 nodeType="clickPar">
                      <p:stCondLst>
                        <p:cond delay="0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49" presetClass="entr" presetSubtype="0" decel="10000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01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901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01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90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8" presetID="49" presetClass="exit" presetSubtype="0" accel="10000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9" dur="500"/>
                                        <p:tgtEl>
                                          <p:spTgt spid="901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/>
                                        <p:tgtEl>
                                          <p:spTgt spid="901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/>
                                        <p:tgtEl>
                                          <p:spTgt spid="901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2" dur="500"/>
                                        <p:tgtEl>
                                          <p:spTgt spid="901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0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0118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901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 nodeType="clickPar">
                      <p:stCondLst>
                        <p:cond delay="0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901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901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901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90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0119"/>
                  </p:tgtEl>
                </p:cond>
              </p:nextCondLst>
            </p:seq>
          </p:childTnLst>
        </p:cTn>
      </p:par>
    </p:tnLst>
    <p:bldLst>
      <p:bldP spid="90130" grpId="0" animBg="1"/>
      <p:bldP spid="90132" grpId="0" animBg="1"/>
      <p:bldP spid="90132" grpId="1" animBg="1"/>
      <p:bldP spid="90132" grpId="2" animBg="1"/>
      <p:bldP spid="90132" grpId="3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2" descr="http://oi67.tinypic.com/28gqkaa.jp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15192" y="5315405"/>
            <a:ext cx="1411968" cy="14119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170" name="Text Box 10"/>
          <p:cNvSpPr txBox="1">
            <a:spLocks noChangeArrowheads="1"/>
          </p:cNvSpPr>
          <p:nvPr/>
        </p:nvSpPr>
        <p:spPr bwMode="auto">
          <a:xfrm>
            <a:off x="1917668" y="63101"/>
            <a:ext cx="9120445" cy="19389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algn="l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buNone/>
            </a:pPr>
            <a:r>
              <a:rPr lang="ru-RU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9. Положение </a:t>
            </a:r>
            <a:r>
              <a:rPr lang="ru-RU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курсора в слове с ошибкой отмечено чертой: </a:t>
            </a:r>
            <a:r>
              <a:rPr lang="ru-RU" b="1" dirty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ДИАГРАММ|МА</a:t>
            </a:r>
            <a:r>
              <a:rPr lang="ru-RU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/>
            </a:r>
            <a:br>
              <a:rPr lang="ru-RU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ru-RU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Чтобы исправить ошибку, следует нажать клавишу: </a:t>
            </a:r>
          </a:p>
        </p:txBody>
      </p:sp>
      <p:sp>
        <p:nvSpPr>
          <p:cNvPr id="88075" name="AutoShape 11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1992313" y="5050592"/>
            <a:ext cx="881062" cy="1042987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chemeClr val="bg2"/>
              </a:gs>
            </a:gsLst>
            <a:path path="rect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2400" b="1">
                <a:latin typeface="Times New Roman" panose="02020603050405020304" pitchFamily="18" charset="0"/>
              </a:rPr>
              <a:t>3</a:t>
            </a:r>
          </a:p>
        </p:txBody>
      </p:sp>
      <p:sp>
        <p:nvSpPr>
          <p:cNvPr id="88076" name="AutoShape 12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1992313" y="3682221"/>
            <a:ext cx="881062" cy="1042987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chemeClr val="bg2"/>
              </a:gs>
            </a:gsLst>
            <a:path path="rect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2400" b="1" dirty="0">
                <a:latin typeface="Times New Roman" panose="02020603050405020304" pitchFamily="18" charset="0"/>
              </a:rPr>
              <a:t>2</a:t>
            </a:r>
          </a:p>
        </p:txBody>
      </p:sp>
      <p:sp>
        <p:nvSpPr>
          <p:cNvPr id="88077" name="AutoShape 13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1992313" y="2288967"/>
            <a:ext cx="881062" cy="1042987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chemeClr val="bg2"/>
              </a:gs>
            </a:gsLst>
            <a:path path="rect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2400" b="1">
                <a:latin typeface="Times New Roman" panose="02020603050405020304" pitchFamily="18" charset="0"/>
              </a:rPr>
              <a:t>1</a:t>
            </a:r>
          </a:p>
        </p:txBody>
      </p:sp>
      <p:sp>
        <p:nvSpPr>
          <p:cNvPr id="88085" name="Text Box 21"/>
          <p:cNvSpPr txBox="1">
            <a:spLocks noChangeArrowheads="1"/>
          </p:cNvSpPr>
          <p:nvPr/>
        </p:nvSpPr>
        <p:spPr bwMode="auto">
          <a:xfrm>
            <a:off x="8244681" y="4725154"/>
            <a:ext cx="3313113" cy="650875"/>
          </a:xfrm>
          <a:prstGeom prst="rect">
            <a:avLst/>
          </a:prstGeom>
          <a:solidFill>
            <a:srgbClr val="FF0000"/>
          </a:solidFill>
          <a:ln w="9525">
            <a:miter lim="800000"/>
            <a:headEnd/>
            <a:tailEnd/>
          </a:ln>
          <a:effectLst/>
          <a:scene3d>
            <a:camera prst="legacyObliqueTopRight"/>
            <a:lightRig rig="legacyFlat3" dir="b"/>
          </a:scene3d>
          <a:sp3d extrusionH="887400" prstMaterial="legacyMatte">
            <a:bevelT w="13500" h="13500" prst="angle"/>
            <a:bevelB w="13500" h="13500" prst="angle"/>
            <a:extrusionClr>
              <a:srgbClr val="FF99FF"/>
            </a:extrusionClr>
            <a:contourClr>
              <a:srgbClr val="FF0000"/>
            </a:contourClr>
          </a:sp3d>
          <a:extLst>
            <a:ext uri="{AF507438-7753-43E0-B8FC-AC1667EBCBE1}">
              <a14:hiddenEffects xmlns:a14="http://schemas.microsoft.com/office/drawing/2010/main">
                <a:effectLst>
                  <a:outerShdw dist="107763" dir="135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>
            <a:spAutoFit/>
            <a:flatTx/>
          </a:bodyPr>
          <a:lstStyle>
            <a:lvl1pPr algn="l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3600" b="1">
                <a:solidFill>
                  <a:schemeClr val="bg1"/>
                </a:solidFill>
                <a:latin typeface="Times New Roman" panose="02020603050405020304" pitchFamily="18" charset="0"/>
              </a:rPr>
              <a:t>ПРАВИЛЬНО</a:t>
            </a:r>
            <a:endParaRPr lang="ru-RU" altLang="ru-RU" sz="3200">
              <a:solidFill>
                <a:schemeClr val="bg1"/>
              </a:solidFill>
              <a:latin typeface="Tahoma" panose="020B0604030504040204" pitchFamily="34" charset="0"/>
            </a:endParaRPr>
          </a:p>
        </p:txBody>
      </p:sp>
      <p:sp>
        <p:nvSpPr>
          <p:cNvPr id="88086" name="Text Box 22" descr="Голубая тисненая бумага"/>
          <p:cNvSpPr txBox="1">
            <a:spLocks noChangeArrowheads="1"/>
          </p:cNvSpPr>
          <p:nvPr/>
        </p:nvSpPr>
        <p:spPr bwMode="auto">
          <a:xfrm>
            <a:off x="9385301" y="3029122"/>
            <a:ext cx="1031875" cy="650875"/>
          </a:xfrm>
          <a:prstGeom prst="rect">
            <a:avLst/>
          </a:prstGeom>
          <a:solidFill>
            <a:srgbClr val="000066"/>
          </a:solidFill>
          <a:ln w="9525">
            <a:miter lim="800000"/>
            <a:headEnd/>
            <a:tailEnd/>
          </a:ln>
          <a:effectLst/>
          <a:scene3d>
            <a:camera prst="legacyObliqueTopRight"/>
            <a:lightRig rig="legacyFlat3" dir="b"/>
          </a:scene3d>
          <a:sp3d extrusionH="887400" prstMaterial="legacyMatte">
            <a:bevelT w="13500" h="13500" prst="angle"/>
            <a:bevelB w="13500" h="13500" prst="angle"/>
            <a:extrusionClr>
              <a:srgbClr val="CCECFF"/>
            </a:extrusionClr>
            <a:contourClr>
              <a:srgbClr val="000066"/>
            </a:contour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  <a:flatTx/>
          </a:bodyPr>
          <a:lstStyle>
            <a:lvl1pPr algn="l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ru-RU" sz="3600" b="1" dirty="0">
                <a:solidFill>
                  <a:schemeClr val="bg1"/>
                </a:solidFill>
                <a:latin typeface="Times New Roman" panose="02020603050405020304" pitchFamily="18" charset="0"/>
              </a:rPr>
              <a:t>NO</a:t>
            </a:r>
            <a:r>
              <a:rPr lang="ru-RU" altLang="ru-RU" sz="3600" b="1" dirty="0">
                <a:solidFill>
                  <a:schemeClr val="bg1"/>
                </a:solidFill>
                <a:latin typeface="Times New Roman" panose="02020603050405020304" pitchFamily="18" charset="0"/>
              </a:rPr>
              <a:t>!</a:t>
            </a:r>
            <a:endParaRPr lang="ru-RU" altLang="ru-RU" sz="3600" dirty="0">
              <a:solidFill>
                <a:schemeClr val="bg1"/>
              </a:solidFill>
              <a:latin typeface="Tahoma" panose="020B0604030504040204" pitchFamily="34" charset="0"/>
            </a:endParaRPr>
          </a:p>
        </p:txBody>
      </p:sp>
      <p:pic>
        <p:nvPicPr>
          <p:cNvPr id="13" name="Picture 2" descr="http://oi67.tinypic.com/28gqkaa.jp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881" y="251733"/>
            <a:ext cx="1411968" cy="14119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 Box 8"/>
          <p:cNvSpPr txBox="1">
            <a:spLocks noChangeArrowheads="1"/>
          </p:cNvSpPr>
          <p:nvPr/>
        </p:nvSpPr>
        <p:spPr bwMode="auto">
          <a:xfrm>
            <a:off x="3216276" y="5220328"/>
            <a:ext cx="4451860" cy="553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b="1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Delete</a:t>
            </a:r>
            <a:r>
              <a:rPr lang="ru-RU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или </a:t>
            </a:r>
            <a:r>
              <a:rPr lang="ru-RU" b="1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Backspace</a:t>
            </a:r>
            <a:endParaRPr lang="ru-RU" altLang="ru-RU" sz="2800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6" name="Text Box 8"/>
          <p:cNvSpPr txBox="1">
            <a:spLocks noChangeArrowheads="1"/>
          </p:cNvSpPr>
          <p:nvPr/>
        </p:nvSpPr>
        <p:spPr bwMode="auto">
          <a:xfrm>
            <a:off x="3216276" y="3855650"/>
            <a:ext cx="1439818" cy="553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b="1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Delete</a:t>
            </a:r>
            <a:endParaRPr lang="ru-RU" altLang="ru-RU" sz="2800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7" name="Text Box 8"/>
          <p:cNvSpPr txBox="1">
            <a:spLocks noChangeArrowheads="1"/>
          </p:cNvSpPr>
          <p:nvPr/>
        </p:nvSpPr>
        <p:spPr bwMode="auto">
          <a:xfrm>
            <a:off x="3216276" y="2490973"/>
            <a:ext cx="2220480" cy="553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b="1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Backspace</a:t>
            </a:r>
            <a:endParaRPr lang="ru-RU" altLang="ru-RU" sz="2800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09643579"/>
      </p:ext>
    </p:extLst>
  </p:cSld>
  <p:clrMapOvr>
    <a:masterClrMapping/>
  </p:clrMapOvr>
  <p:transition spd="med"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807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80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80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8808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80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8075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8807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 nodeType="clickPar">
                      <p:stCondLst>
                        <p:cond delay="0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880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80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808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80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1" presetID="49" presetClass="exit" presetSubtype="0" accel="10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2" dur="500"/>
                                        <p:tgtEl>
                                          <p:spTgt spid="880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/>
                                        <p:tgtEl>
                                          <p:spTgt spid="880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/>
                                        <p:tgtEl>
                                          <p:spTgt spid="8808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5" dur="500"/>
                                        <p:tgtEl>
                                          <p:spTgt spid="880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8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8077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8807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 nodeType="clickPar">
                      <p:stCondLst>
                        <p:cond delay="0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49" presetClass="entr" presetSubtype="0" decel="10000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880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880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8808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880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7" presetID="49" presetClass="exit" presetSubtype="0" accel="10000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8" dur="500"/>
                                        <p:tgtEl>
                                          <p:spTgt spid="880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/>
                                        <p:tgtEl>
                                          <p:spTgt spid="880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/>
                                        <p:tgtEl>
                                          <p:spTgt spid="8808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1" dur="500"/>
                                        <p:tgtEl>
                                          <p:spTgt spid="880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8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8076"/>
                  </p:tgtEl>
                </p:cond>
              </p:nextCondLst>
            </p:seq>
          </p:childTnLst>
        </p:cTn>
      </p:par>
    </p:tnLst>
    <p:bldLst>
      <p:bldP spid="88085" grpId="0" animBg="1"/>
      <p:bldP spid="88086" grpId="0" animBg="1"/>
      <p:bldP spid="88086" grpId="1" animBg="1"/>
      <p:bldP spid="88086" grpId="2" animBg="1"/>
      <p:bldP spid="88086" grpId="3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4"/>
          <p:cNvSpPr txBox="1">
            <a:spLocks noChangeArrowheads="1"/>
          </p:cNvSpPr>
          <p:nvPr/>
        </p:nvSpPr>
        <p:spPr bwMode="auto">
          <a:xfrm>
            <a:off x="1957908" y="230039"/>
            <a:ext cx="8539031" cy="1477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algn="l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10. Что </a:t>
            </a:r>
            <a:r>
              <a:rPr lang="ru-RU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произойдёт при нажатии клавиши </a:t>
            </a:r>
            <a:r>
              <a:rPr lang="ru-RU" b="1" dirty="0" err="1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Enter</a:t>
            </a:r>
            <a:r>
              <a:rPr lang="ru-RU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, если курсор находится внутри абзаца? </a:t>
            </a:r>
            <a:endParaRPr lang="ru-RU" altLang="ru-RU" sz="3200" b="1" dirty="0">
              <a:solidFill>
                <a:srgbClr val="FF000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90117" name="AutoShape 5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1220318" y="2276474"/>
            <a:ext cx="881062" cy="1042988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chemeClr val="bg2"/>
              </a:gs>
            </a:gsLst>
            <a:path path="rect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2400" b="1">
                <a:latin typeface="Times New Roman" panose="02020603050405020304" pitchFamily="18" charset="0"/>
              </a:rPr>
              <a:t>1</a:t>
            </a:r>
          </a:p>
        </p:txBody>
      </p:sp>
      <p:sp>
        <p:nvSpPr>
          <p:cNvPr id="90118" name="AutoShape 6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1220318" y="3584248"/>
            <a:ext cx="881062" cy="1042987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chemeClr val="bg2"/>
              </a:gs>
            </a:gsLst>
            <a:path path="rect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2400" b="1">
                <a:latin typeface="Times New Roman" panose="02020603050405020304" pitchFamily="18" charset="0"/>
              </a:rPr>
              <a:t>2</a:t>
            </a:r>
          </a:p>
        </p:txBody>
      </p:sp>
      <p:sp>
        <p:nvSpPr>
          <p:cNvPr id="90119" name="AutoShape 7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1220318" y="4950738"/>
            <a:ext cx="881062" cy="1042988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chemeClr val="bg2"/>
              </a:gs>
            </a:gsLst>
            <a:path path="rect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2400" b="1" dirty="0">
                <a:latin typeface="Times New Roman" panose="02020603050405020304" pitchFamily="18" charset="0"/>
              </a:rPr>
              <a:t>3</a:t>
            </a:r>
          </a:p>
        </p:txBody>
      </p:sp>
      <p:sp>
        <p:nvSpPr>
          <p:cNvPr id="10246" name="Text Box 8"/>
          <p:cNvSpPr txBox="1">
            <a:spLocks noChangeArrowheads="1"/>
          </p:cNvSpPr>
          <p:nvPr/>
        </p:nvSpPr>
        <p:spPr bwMode="auto">
          <a:xfrm>
            <a:off x="2651320" y="2276474"/>
            <a:ext cx="6128787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algn="l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курсор переместится на следующую строку абзаца</a:t>
            </a:r>
            <a:endParaRPr lang="ru-RU" altLang="ru-RU" sz="2800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90130" name="Text Box 18"/>
          <p:cNvSpPr txBox="1">
            <a:spLocks noChangeArrowheads="1"/>
          </p:cNvSpPr>
          <p:nvPr/>
        </p:nvSpPr>
        <p:spPr bwMode="auto">
          <a:xfrm>
            <a:off x="8362691" y="4470088"/>
            <a:ext cx="3384550" cy="650875"/>
          </a:xfrm>
          <a:prstGeom prst="rect">
            <a:avLst/>
          </a:prstGeom>
          <a:solidFill>
            <a:srgbClr val="FF0000"/>
          </a:solidFill>
          <a:ln w="9525">
            <a:miter lim="800000"/>
            <a:headEnd/>
            <a:tailEnd/>
          </a:ln>
          <a:effectLst/>
          <a:scene3d>
            <a:camera prst="legacyObliqueTopRight"/>
            <a:lightRig rig="legacyFlat3" dir="b"/>
          </a:scene3d>
          <a:sp3d extrusionH="887400" prstMaterial="legacyMatte">
            <a:bevelT w="13500" h="13500" prst="angle"/>
            <a:bevelB w="13500" h="13500" prst="angle"/>
            <a:extrusionClr>
              <a:srgbClr val="FF99FF"/>
            </a:extrusionClr>
            <a:contourClr>
              <a:srgbClr val="FF0000"/>
            </a:contourClr>
          </a:sp3d>
          <a:extLst>
            <a:ext uri="{AF507438-7753-43E0-B8FC-AC1667EBCBE1}">
              <a14:hiddenEffects xmlns:a14="http://schemas.microsoft.com/office/drawing/2010/main">
                <a:effectLst>
                  <a:outerShdw dist="107763" dir="135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>
            <a:spAutoFit/>
            <a:flatTx/>
          </a:bodyPr>
          <a:lstStyle>
            <a:lvl1pPr algn="l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3600" b="1">
                <a:solidFill>
                  <a:schemeClr val="bg1"/>
                </a:solidFill>
                <a:latin typeface="Times New Roman" panose="02020603050405020304" pitchFamily="18" charset="0"/>
              </a:rPr>
              <a:t>ПРАВИЛЬНО</a:t>
            </a:r>
            <a:endParaRPr lang="ru-RU" altLang="ru-RU" sz="3600">
              <a:solidFill>
                <a:schemeClr val="bg1"/>
              </a:solidFill>
              <a:latin typeface="Tahoma" panose="020B0604030504040204" pitchFamily="34" charset="0"/>
            </a:endParaRPr>
          </a:p>
        </p:txBody>
      </p:sp>
      <p:sp>
        <p:nvSpPr>
          <p:cNvPr id="90132" name="Text Box 20" descr="Голубая тисненая бумага"/>
          <p:cNvSpPr txBox="1">
            <a:spLocks noChangeArrowheads="1"/>
          </p:cNvSpPr>
          <p:nvPr/>
        </p:nvSpPr>
        <p:spPr bwMode="auto">
          <a:xfrm>
            <a:off x="10402338" y="1704724"/>
            <a:ext cx="1031875" cy="650875"/>
          </a:xfrm>
          <a:prstGeom prst="rect">
            <a:avLst/>
          </a:prstGeom>
          <a:solidFill>
            <a:srgbClr val="000066"/>
          </a:solidFill>
          <a:ln w="9525">
            <a:miter lim="800000"/>
            <a:headEnd/>
            <a:tailEnd/>
          </a:ln>
          <a:effectLst/>
          <a:scene3d>
            <a:camera prst="legacyObliqueTopRight"/>
            <a:lightRig rig="legacyFlat3" dir="b"/>
          </a:scene3d>
          <a:sp3d extrusionH="887400" prstMaterial="legacyMatte">
            <a:bevelT w="13500" h="13500" prst="angle"/>
            <a:bevelB w="13500" h="13500" prst="angle"/>
            <a:extrusionClr>
              <a:srgbClr val="CCECFF"/>
            </a:extrusionClr>
            <a:contourClr>
              <a:srgbClr val="000066"/>
            </a:contour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  <a:flatTx/>
          </a:bodyPr>
          <a:lstStyle>
            <a:lvl1pPr algn="l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ru-RU" sz="3600" b="1">
                <a:solidFill>
                  <a:schemeClr val="bg1"/>
                </a:solidFill>
                <a:latin typeface="Times New Roman" panose="02020603050405020304" pitchFamily="18" charset="0"/>
              </a:rPr>
              <a:t>NO</a:t>
            </a:r>
            <a:r>
              <a:rPr lang="ru-RU" altLang="ru-RU" sz="3600" b="1">
                <a:solidFill>
                  <a:schemeClr val="bg1"/>
                </a:solidFill>
                <a:latin typeface="Times New Roman" panose="02020603050405020304" pitchFamily="18" charset="0"/>
              </a:rPr>
              <a:t>!</a:t>
            </a:r>
            <a:endParaRPr lang="ru-RU" altLang="ru-RU" sz="3600">
              <a:solidFill>
                <a:schemeClr val="bg1"/>
              </a:solidFill>
              <a:latin typeface="Tahoma" panose="020B0604030504040204" pitchFamily="34" charset="0"/>
            </a:endParaRPr>
          </a:p>
        </p:txBody>
      </p:sp>
      <p:sp>
        <p:nvSpPr>
          <p:cNvPr id="13" name="Text Box 8"/>
          <p:cNvSpPr txBox="1">
            <a:spLocks noChangeArrowheads="1"/>
          </p:cNvSpPr>
          <p:nvPr/>
        </p:nvSpPr>
        <p:spPr bwMode="auto">
          <a:xfrm>
            <a:off x="2651320" y="3611572"/>
            <a:ext cx="5568949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algn="l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курсор переместится в конец текущей строки</a:t>
            </a:r>
            <a:endParaRPr lang="ru-RU" altLang="ru-RU" sz="2800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5" name="Text Box 8"/>
          <p:cNvSpPr txBox="1">
            <a:spLocks noChangeArrowheads="1"/>
          </p:cNvSpPr>
          <p:nvPr/>
        </p:nvSpPr>
        <p:spPr bwMode="auto">
          <a:xfrm>
            <a:off x="2651320" y="4978063"/>
            <a:ext cx="5568949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algn="l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абзац разобьётся на два отдельных абзаца</a:t>
            </a:r>
            <a:endParaRPr lang="ru-RU" altLang="ru-RU" sz="2800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16" name="Picture 2" descr="http://oi67.tinypic.com/28gqkaa.jp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881" y="251733"/>
            <a:ext cx="1411968" cy="14119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2" descr="http://oi67.tinypic.com/28gqkaa.jp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35273" y="5173859"/>
            <a:ext cx="1411968" cy="14119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64786847"/>
      </p:ext>
    </p:extLst>
  </p:cSld>
  <p:clrMapOvr>
    <a:masterClrMapping/>
  </p:clrMapOvr>
  <p:transition spd="med"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01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01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01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901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0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2" presetID="49" presetClass="exit" presetSubtype="0" accel="10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" dur="500"/>
                                        <p:tgtEl>
                                          <p:spTgt spid="901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/>
                                        <p:tgtEl>
                                          <p:spTgt spid="901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/>
                                        <p:tgtEl>
                                          <p:spTgt spid="901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6" dur="500"/>
                                        <p:tgtEl>
                                          <p:spTgt spid="901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0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0117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901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 nodeType="clickPar">
                      <p:stCondLst>
                        <p:cond delay="0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49" presetClass="entr" presetSubtype="0" decel="10000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01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901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01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90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8" presetID="49" presetClass="exit" presetSubtype="0" accel="10000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9" dur="500"/>
                                        <p:tgtEl>
                                          <p:spTgt spid="901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/>
                                        <p:tgtEl>
                                          <p:spTgt spid="901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/>
                                        <p:tgtEl>
                                          <p:spTgt spid="901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2" dur="500"/>
                                        <p:tgtEl>
                                          <p:spTgt spid="901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0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0118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901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 nodeType="clickPar">
                      <p:stCondLst>
                        <p:cond delay="0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901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901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901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90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0119"/>
                  </p:tgtEl>
                </p:cond>
              </p:nextCondLst>
            </p:seq>
          </p:childTnLst>
        </p:cTn>
      </p:par>
    </p:tnLst>
    <p:bldLst>
      <p:bldP spid="90130" grpId="0" animBg="1"/>
      <p:bldP spid="90132" grpId="0" animBg="1"/>
      <p:bldP spid="90132" grpId="1" animBg="1"/>
      <p:bldP spid="90132" grpId="2" animBg="1"/>
      <p:bldP spid="90132" grpId="3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2" descr="http://oi67.tinypic.com/28gqkaa.jp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15192" y="5315405"/>
            <a:ext cx="1411968" cy="14119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170" name="Text Box 10"/>
          <p:cNvSpPr txBox="1">
            <a:spLocks noChangeArrowheads="1"/>
          </p:cNvSpPr>
          <p:nvPr/>
        </p:nvSpPr>
        <p:spPr bwMode="auto">
          <a:xfrm>
            <a:off x="1861685" y="187283"/>
            <a:ext cx="9372372" cy="19389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algn="l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buNone/>
            </a:pPr>
            <a:r>
              <a:rPr lang="ru-RU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11. В </a:t>
            </a:r>
            <a:r>
              <a:rPr lang="ru-RU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каком из перечисленных ниже предложений правильно расставлены пробелы между словами и знаками препинания? </a:t>
            </a:r>
          </a:p>
        </p:txBody>
      </p:sp>
      <p:sp>
        <p:nvSpPr>
          <p:cNvPr id="88075" name="AutoShape 11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880205" y="5017548"/>
            <a:ext cx="881062" cy="1042987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chemeClr val="bg2"/>
              </a:gs>
            </a:gsLst>
            <a:path path="rect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2400" b="1" dirty="0">
                <a:latin typeface="Times New Roman" panose="02020603050405020304" pitchFamily="18" charset="0"/>
              </a:rPr>
              <a:t>3</a:t>
            </a:r>
          </a:p>
        </p:txBody>
      </p:sp>
      <p:sp>
        <p:nvSpPr>
          <p:cNvPr id="88076" name="AutoShape 12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880205" y="3554700"/>
            <a:ext cx="881062" cy="1042987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chemeClr val="bg2"/>
              </a:gs>
            </a:gsLst>
            <a:path path="rect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2400" b="1" dirty="0">
                <a:latin typeface="Times New Roman" panose="02020603050405020304" pitchFamily="18" charset="0"/>
              </a:rPr>
              <a:t>2</a:t>
            </a:r>
          </a:p>
        </p:txBody>
      </p:sp>
      <p:sp>
        <p:nvSpPr>
          <p:cNvPr id="88077" name="AutoShape 13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880205" y="2087707"/>
            <a:ext cx="881062" cy="1042987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chemeClr val="bg2"/>
              </a:gs>
            </a:gsLst>
            <a:path path="rect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2400" b="1">
                <a:latin typeface="Times New Roman" panose="02020603050405020304" pitchFamily="18" charset="0"/>
              </a:rPr>
              <a:t>1</a:t>
            </a:r>
          </a:p>
        </p:txBody>
      </p:sp>
      <p:sp>
        <p:nvSpPr>
          <p:cNvPr id="88085" name="Text Box 21"/>
          <p:cNvSpPr txBox="1">
            <a:spLocks noChangeArrowheads="1"/>
          </p:cNvSpPr>
          <p:nvPr/>
        </p:nvSpPr>
        <p:spPr bwMode="auto">
          <a:xfrm>
            <a:off x="8176614" y="4625208"/>
            <a:ext cx="3313113" cy="650875"/>
          </a:xfrm>
          <a:prstGeom prst="rect">
            <a:avLst/>
          </a:prstGeom>
          <a:solidFill>
            <a:srgbClr val="FF0000"/>
          </a:solidFill>
          <a:ln w="9525">
            <a:miter lim="800000"/>
            <a:headEnd/>
            <a:tailEnd/>
          </a:ln>
          <a:effectLst/>
          <a:scene3d>
            <a:camera prst="legacyObliqueTopRight"/>
            <a:lightRig rig="legacyFlat3" dir="b"/>
          </a:scene3d>
          <a:sp3d extrusionH="887400" prstMaterial="legacyMatte">
            <a:bevelT w="13500" h="13500" prst="angle"/>
            <a:bevelB w="13500" h="13500" prst="angle"/>
            <a:extrusionClr>
              <a:srgbClr val="FF99FF"/>
            </a:extrusionClr>
            <a:contourClr>
              <a:srgbClr val="FF0000"/>
            </a:contourClr>
          </a:sp3d>
          <a:extLst>
            <a:ext uri="{AF507438-7753-43E0-B8FC-AC1667EBCBE1}">
              <a14:hiddenEffects xmlns:a14="http://schemas.microsoft.com/office/drawing/2010/main">
                <a:effectLst>
                  <a:outerShdw dist="107763" dir="135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>
            <a:spAutoFit/>
            <a:flatTx/>
          </a:bodyPr>
          <a:lstStyle>
            <a:lvl1pPr algn="l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3600" b="1">
                <a:solidFill>
                  <a:schemeClr val="bg1"/>
                </a:solidFill>
                <a:latin typeface="Times New Roman" panose="02020603050405020304" pitchFamily="18" charset="0"/>
              </a:rPr>
              <a:t>ПРАВИЛЬНО</a:t>
            </a:r>
            <a:endParaRPr lang="ru-RU" altLang="ru-RU" sz="3200">
              <a:solidFill>
                <a:schemeClr val="bg1"/>
              </a:solidFill>
              <a:latin typeface="Tahoma" panose="020B0604030504040204" pitchFamily="34" charset="0"/>
            </a:endParaRPr>
          </a:p>
        </p:txBody>
      </p:sp>
      <p:sp>
        <p:nvSpPr>
          <p:cNvPr id="88086" name="Text Box 22" descr="Голубая тисненая бумага"/>
          <p:cNvSpPr txBox="1">
            <a:spLocks noChangeArrowheads="1"/>
          </p:cNvSpPr>
          <p:nvPr/>
        </p:nvSpPr>
        <p:spPr bwMode="auto">
          <a:xfrm>
            <a:off x="9833171" y="3048372"/>
            <a:ext cx="1031875" cy="650875"/>
          </a:xfrm>
          <a:prstGeom prst="rect">
            <a:avLst/>
          </a:prstGeom>
          <a:solidFill>
            <a:srgbClr val="000066"/>
          </a:solidFill>
          <a:ln w="9525">
            <a:miter lim="800000"/>
            <a:headEnd/>
            <a:tailEnd/>
          </a:ln>
          <a:effectLst/>
          <a:scene3d>
            <a:camera prst="legacyObliqueTopRight"/>
            <a:lightRig rig="legacyFlat3" dir="b"/>
          </a:scene3d>
          <a:sp3d extrusionH="887400" prstMaterial="legacyMatte">
            <a:bevelT w="13500" h="13500" prst="angle"/>
            <a:bevelB w="13500" h="13500" prst="angle"/>
            <a:extrusionClr>
              <a:srgbClr val="CCECFF"/>
            </a:extrusionClr>
            <a:contourClr>
              <a:srgbClr val="000066"/>
            </a:contour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  <a:flatTx/>
          </a:bodyPr>
          <a:lstStyle>
            <a:lvl1pPr algn="l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ru-RU" sz="3600" b="1" dirty="0">
                <a:solidFill>
                  <a:schemeClr val="bg1"/>
                </a:solidFill>
                <a:latin typeface="Times New Roman" panose="02020603050405020304" pitchFamily="18" charset="0"/>
              </a:rPr>
              <a:t>NO</a:t>
            </a:r>
            <a:r>
              <a:rPr lang="ru-RU" altLang="ru-RU" sz="3600" b="1" dirty="0">
                <a:solidFill>
                  <a:schemeClr val="bg1"/>
                </a:solidFill>
                <a:latin typeface="Times New Roman" panose="02020603050405020304" pitchFamily="18" charset="0"/>
              </a:rPr>
              <a:t>!</a:t>
            </a:r>
            <a:endParaRPr lang="ru-RU" altLang="ru-RU" sz="3600" dirty="0">
              <a:solidFill>
                <a:schemeClr val="bg1"/>
              </a:solidFill>
              <a:latin typeface="Tahoma" panose="020B0604030504040204" pitchFamily="34" charset="0"/>
            </a:endParaRPr>
          </a:p>
        </p:txBody>
      </p:sp>
      <p:pic>
        <p:nvPicPr>
          <p:cNvPr id="13" name="Picture 2" descr="http://oi67.tinypic.com/28gqkaa.jp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881" y="251733"/>
            <a:ext cx="1411968" cy="14119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 Box 8"/>
          <p:cNvSpPr txBox="1">
            <a:spLocks noChangeArrowheads="1"/>
          </p:cNvSpPr>
          <p:nvPr/>
        </p:nvSpPr>
        <p:spPr bwMode="auto">
          <a:xfrm>
            <a:off x="2152587" y="5220327"/>
            <a:ext cx="7747634" cy="553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Пора, что железо: куй, поколе кипит!</a:t>
            </a:r>
            <a:endParaRPr lang="ru-RU" altLang="ru-RU" sz="2800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6" name="Text Box 8"/>
          <p:cNvSpPr txBox="1">
            <a:spLocks noChangeArrowheads="1"/>
          </p:cNvSpPr>
          <p:nvPr/>
        </p:nvSpPr>
        <p:spPr bwMode="auto">
          <a:xfrm>
            <a:off x="2152587" y="3783729"/>
            <a:ext cx="7972054" cy="553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Пора, что железо : куй , поколе кипит!</a:t>
            </a:r>
            <a:endParaRPr lang="ru-RU" altLang="ru-RU" sz="2800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7" name="Text Box 8"/>
          <p:cNvSpPr txBox="1">
            <a:spLocks noChangeArrowheads="1"/>
          </p:cNvSpPr>
          <p:nvPr/>
        </p:nvSpPr>
        <p:spPr bwMode="auto">
          <a:xfrm>
            <a:off x="1975305" y="2347131"/>
            <a:ext cx="7635424" cy="553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Пора, что </a:t>
            </a:r>
            <a:r>
              <a:rPr lang="ru-RU" b="1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железо:куй</a:t>
            </a:r>
            <a:r>
              <a:rPr lang="ru-RU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, поколе кипит!</a:t>
            </a:r>
            <a:endParaRPr lang="ru-RU" altLang="ru-RU" sz="2800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90337653"/>
      </p:ext>
    </p:extLst>
  </p:cSld>
  <p:clrMapOvr>
    <a:masterClrMapping/>
  </p:clrMapOvr>
  <p:transition spd="med"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807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80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80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8808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80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8075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8807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 nodeType="clickPar">
                      <p:stCondLst>
                        <p:cond delay="0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880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80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808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80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1" presetID="49" presetClass="exit" presetSubtype="0" accel="10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2" dur="500"/>
                                        <p:tgtEl>
                                          <p:spTgt spid="880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/>
                                        <p:tgtEl>
                                          <p:spTgt spid="880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/>
                                        <p:tgtEl>
                                          <p:spTgt spid="8808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5" dur="500"/>
                                        <p:tgtEl>
                                          <p:spTgt spid="880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8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8077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8807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 nodeType="clickPar">
                      <p:stCondLst>
                        <p:cond delay="0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49" presetClass="entr" presetSubtype="0" decel="10000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880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880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8808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880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7" presetID="49" presetClass="exit" presetSubtype="0" accel="10000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8" dur="500"/>
                                        <p:tgtEl>
                                          <p:spTgt spid="880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/>
                                        <p:tgtEl>
                                          <p:spTgt spid="880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/>
                                        <p:tgtEl>
                                          <p:spTgt spid="8808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1" dur="500"/>
                                        <p:tgtEl>
                                          <p:spTgt spid="880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8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8076"/>
                  </p:tgtEl>
                </p:cond>
              </p:nextCondLst>
            </p:seq>
          </p:childTnLst>
        </p:cTn>
      </p:par>
    </p:tnLst>
    <p:bldLst>
      <p:bldP spid="88085" grpId="0" animBg="1"/>
      <p:bldP spid="88086" grpId="0" animBg="1"/>
      <p:bldP spid="88086" grpId="1" animBg="1"/>
      <p:bldP spid="88086" grpId="2" animBg="1"/>
      <p:bldP spid="88086" grpId="3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2" descr="http://oi67.tinypic.com/28gqkaa.jp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44176" y="5427843"/>
            <a:ext cx="1282983" cy="12829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170" name="Text Box 10"/>
          <p:cNvSpPr txBox="1">
            <a:spLocks noChangeArrowheads="1"/>
          </p:cNvSpPr>
          <p:nvPr/>
        </p:nvSpPr>
        <p:spPr bwMode="auto">
          <a:xfrm>
            <a:off x="1156996" y="14122"/>
            <a:ext cx="10870163" cy="3323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algn="l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buNone/>
            </a:pPr>
            <a:r>
              <a:rPr lang="ru-RU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12. Таня </a:t>
            </a:r>
            <a:r>
              <a:rPr lang="ru-RU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набирает на компьютере очень длинное предложение. Курсор уже приблизился к концу строки, а девочка должна ввести ещё несколько слов. Что следует предпринять Тане для того, чтобы продолжить ввод предложения на следующей строке?</a:t>
            </a:r>
            <a:r>
              <a:rPr lang="ru-RU" b="1" i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 </a:t>
            </a:r>
            <a:r>
              <a:rPr lang="ru-RU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/>
            </a:r>
            <a:br>
              <a:rPr lang="ru-RU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endParaRPr lang="ru-RU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88075" name="AutoShape 11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1305574" y="5427843"/>
            <a:ext cx="881062" cy="1042987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chemeClr val="bg2"/>
              </a:gs>
            </a:gsLst>
            <a:path path="rect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2400" b="1" dirty="0">
                <a:latin typeface="Times New Roman" panose="02020603050405020304" pitchFamily="18" charset="0"/>
              </a:rPr>
              <a:t>3</a:t>
            </a:r>
          </a:p>
        </p:txBody>
      </p:sp>
      <p:sp>
        <p:nvSpPr>
          <p:cNvPr id="88076" name="AutoShape 12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1305574" y="4086668"/>
            <a:ext cx="881062" cy="1042987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chemeClr val="bg2"/>
              </a:gs>
            </a:gsLst>
            <a:path path="rect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2400" b="1" dirty="0">
                <a:latin typeface="Times New Roman" panose="02020603050405020304" pitchFamily="18" charset="0"/>
              </a:rPr>
              <a:t>2</a:t>
            </a:r>
          </a:p>
        </p:txBody>
      </p:sp>
      <p:sp>
        <p:nvSpPr>
          <p:cNvPr id="88077" name="AutoShape 13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1305574" y="2818495"/>
            <a:ext cx="881062" cy="1042987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chemeClr val="bg2"/>
              </a:gs>
            </a:gsLst>
            <a:path path="rect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2400" b="1">
                <a:latin typeface="Times New Roman" panose="02020603050405020304" pitchFamily="18" charset="0"/>
              </a:rPr>
              <a:t>1</a:t>
            </a:r>
          </a:p>
        </p:txBody>
      </p:sp>
      <p:sp>
        <p:nvSpPr>
          <p:cNvPr id="88085" name="Text Box 21"/>
          <p:cNvSpPr txBox="1">
            <a:spLocks noChangeArrowheads="1"/>
          </p:cNvSpPr>
          <p:nvPr/>
        </p:nvSpPr>
        <p:spPr bwMode="auto">
          <a:xfrm>
            <a:off x="8244681" y="3279814"/>
            <a:ext cx="3313113" cy="650875"/>
          </a:xfrm>
          <a:prstGeom prst="rect">
            <a:avLst/>
          </a:prstGeom>
          <a:solidFill>
            <a:srgbClr val="FF0000"/>
          </a:solidFill>
          <a:ln w="9525">
            <a:miter lim="800000"/>
            <a:headEnd/>
            <a:tailEnd/>
          </a:ln>
          <a:effectLst/>
          <a:scene3d>
            <a:camera prst="legacyObliqueTopRight"/>
            <a:lightRig rig="legacyFlat3" dir="b"/>
          </a:scene3d>
          <a:sp3d extrusionH="887400" prstMaterial="legacyMatte">
            <a:bevelT w="13500" h="13500" prst="angle"/>
            <a:bevelB w="13500" h="13500" prst="angle"/>
            <a:extrusionClr>
              <a:srgbClr val="FF99FF"/>
            </a:extrusionClr>
            <a:contourClr>
              <a:srgbClr val="FF0000"/>
            </a:contourClr>
          </a:sp3d>
          <a:extLst>
            <a:ext uri="{AF507438-7753-43E0-B8FC-AC1667EBCBE1}">
              <a14:hiddenEffects xmlns:a14="http://schemas.microsoft.com/office/drawing/2010/main">
                <a:effectLst>
                  <a:outerShdw dist="107763" dir="135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>
            <a:spAutoFit/>
            <a:flatTx/>
          </a:bodyPr>
          <a:lstStyle>
            <a:lvl1pPr algn="l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3600" b="1" dirty="0">
                <a:solidFill>
                  <a:schemeClr val="bg1"/>
                </a:solidFill>
                <a:latin typeface="Times New Roman" panose="02020603050405020304" pitchFamily="18" charset="0"/>
              </a:rPr>
              <a:t>ПРАВИЛЬНО</a:t>
            </a:r>
            <a:endParaRPr lang="ru-RU" altLang="ru-RU" sz="3200" dirty="0">
              <a:solidFill>
                <a:schemeClr val="bg1"/>
              </a:solidFill>
              <a:latin typeface="Tahoma" panose="020B0604030504040204" pitchFamily="34" charset="0"/>
            </a:endParaRPr>
          </a:p>
        </p:txBody>
      </p:sp>
      <p:sp>
        <p:nvSpPr>
          <p:cNvPr id="88086" name="Text Box 22" descr="Голубая тисненая бумага"/>
          <p:cNvSpPr txBox="1">
            <a:spLocks noChangeArrowheads="1"/>
          </p:cNvSpPr>
          <p:nvPr/>
        </p:nvSpPr>
        <p:spPr bwMode="auto">
          <a:xfrm>
            <a:off x="10628885" y="4331997"/>
            <a:ext cx="1031875" cy="650875"/>
          </a:xfrm>
          <a:prstGeom prst="rect">
            <a:avLst/>
          </a:prstGeom>
          <a:solidFill>
            <a:srgbClr val="000066"/>
          </a:solidFill>
          <a:ln w="9525">
            <a:miter lim="800000"/>
            <a:headEnd/>
            <a:tailEnd/>
          </a:ln>
          <a:effectLst/>
          <a:scene3d>
            <a:camera prst="legacyObliqueTopRight"/>
            <a:lightRig rig="legacyFlat3" dir="b"/>
          </a:scene3d>
          <a:sp3d extrusionH="887400" prstMaterial="legacyMatte">
            <a:bevelT w="13500" h="13500" prst="angle"/>
            <a:bevelB w="13500" h="13500" prst="angle"/>
            <a:extrusionClr>
              <a:srgbClr val="CCECFF"/>
            </a:extrusionClr>
            <a:contourClr>
              <a:srgbClr val="000066"/>
            </a:contour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  <a:flatTx/>
          </a:bodyPr>
          <a:lstStyle>
            <a:lvl1pPr algn="l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ru-RU" sz="3600" b="1" dirty="0">
                <a:solidFill>
                  <a:schemeClr val="bg1"/>
                </a:solidFill>
                <a:latin typeface="Times New Roman" panose="02020603050405020304" pitchFamily="18" charset="0"/>
              </a:rPr>
              <a:t>NO</a:t>
            </a:r>
            <a:r>
              <a:rPr lang="ru-RU" altLang="ru-RU" sz="3600" b="1" dirty="0">
                <a:solidFill>
                  <a:schemeClr val="bg1"/>
                </a:solidFill>
                <a:latin typeface="Times New Roman" panose="02020603050405020304" pitchFamily="18" charset="0"/>
              </a:rPr>
              <a:t>!</a:t>
            </a:r>
            <a:endParaRPr lang="ru-RU" altLang="ru-RU" sz="3600" dirty="0">
              <a:solidFill>
                <a:schemeClr val="bg1"/>
              </a:solidFill>
              <a:latin typeface="Tahoma" panose="020B0604030504040204" pitchFamily="34" charset="0"/>
            </a:endParaRPr>
          </a:p>
        </p:txBody>
      </p:sp>
      <p:pic>
        <p:nvPicPr>
          <p:cNvPr id="13" name="Picture 2" descr="http://oi67.tinypic.com/28gqkaa.jp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915" y="116759"/>
            <a:ext cx="909609" cy="9096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 Box 8"/>
          <p:cNvSpPr txBox="1">
            <a:spLocks noChangeArrowheads="1"/>
          </p:cNvSpPr>
          <p:nvPr/>
        </p:nvSpPr>
        <p:spPr bwMode="auto">
          <a:xfrm>
            <a:off x="2612106" y="5210672"/>
            <a:ext cx="8773561" cy="1477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algn="l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продолжать набор текста, не обращая внимания на конец строки, — на новую строку курсор перейдёт автоматически</a:t>
            </a:r>
            <a:endParaRPr lang="ru-RU" altLang="ru-RU" sz="2800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6" name="Text Box 8"/>
          <p:cNvSpPr txBox="1">
            <a:spLocks noChangeArrowheads="1"/>
          </p:cNvSpPr>
          <p:nvPr/>
        </p:nvSpPr>
        <p:spPr bwMode="auto">
          <a:xfrm>
            <a:off x="2683212" y="3967209"/>
            <a:ext cx="7666143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algn="l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перевести курсор в начало следующей строки с помощью мыши</a:t>
            </a:r>
            <a:endParaRPr lang="ru-RU" altLang="ru-RU" sz="2800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7" name="Text Box 8"/>
          <p:cNvSpPr txBox="1">
            <a:spLocks noChangeArrowheads="1"/>
          </p:cNvSpPr>
          <p:nvPr/>
        </p:nvSpPr>
        <p:spPr bwMode="auto">
          <a:xfrm>
            <a:off x="2684431" y="3066587"/>
            <a:ext cx="4700326" cy="553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нажать клавишу </a:t>
            </a:r>
            <a:r>
              <a:rPr lang="ru-RU" b="1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Enter</a:t>
            </a:r>
            <a:endParaRPr lang="ru-RU" altLang="ru-RU" sz="2800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09568946"/>
      </p:ext>
    </p:extLst>
  </p:cSld>
  <p:clrMapOvr>
    <a:masterClrMapping/>
  </p:clrMapOvr>
  <p:transition spd="med"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807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80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80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8808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80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8075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8807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 nodeType="clickPar">
                      <p:stCondLst>
                        <p:cond delay="0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880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80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808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80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1" presetID="49" presetClass="exit" presetSubtype="0" accel="10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2" dur="500"/>
                                        <p:tgtEl>
                                          <p:spTgt spid="880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/>
                                        <p:tgtEl>
                                          <p:spTgt spid="880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/>
                                        <p:tgtEl>
                                          <p:spTgt spid="8808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5" dur="500"/>
                                        <p:tgtEl>
                                          <p:spTgt spid="880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8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8077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8807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 nodeType="clickPar">
                      <p:stCondLst>
                        <p:cond delay="0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49" presetClass="entr" presetSubtype="0" decel="10000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880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880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8808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880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7" presetID="49" presetClass="exit" presetSubtype="0" accel="10000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8" dur="500"/>
                                        <p:tgtEl>
                                          <p:spTgt spid="880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/>
                                        <p:tgtEl>
                                          <p:spTgt spid="880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/>
                                        <p:tgtEl>
                                          <p:spTgt spid="8808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1" dur="500"/>
                                        <p:tgtEl>
                                          <p:spTgt spid="880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8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8076"/>
                  </p:tgtEl>
                </p:cond>
              </p:nextCondLst>
            </p:seq>
          </p:childTnLst>
        </p:cTn>
      </p:par>
    </p:tnLst>
    <p:bldLst>
      <p:bldP spid="88085" grpId="0" animBg="1"/>
      <p:bldP spid="88086" grpId="0" animBg="1"/>
      <p:bldP spid="88086" grpId="1" animBg="1"/>
      <p:bldP spid="88086" grpId="2" animBg="1"/>
      <p:bldP spid="88086" grpId="3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qna.center/storage/photos/1slav/428989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6746" y="0"/>
            <a:ext cx="1892462" cy="18924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72989" y="328809"/>
            <a:ext cx="206206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9600" b="1" dirty="0" smtClean="0">
                <a:solidFill>
                  <a:srgbClr val="C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hlinkClick r:id="rId4" action="ppaction://hlinksldjump"/>
              </a:rPr>
              <a:t>1</a:t>
            </a:r>
            <a:endParaRPr lang="ru-RU" sz="9600" b="1" dirty="0">
              <a:solidFill>
                <a:srgbClr val="C0000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611091" y="328809"/>
            <a:ext cx="206206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9600" b="1" dirty="0" smtClean="0">
                <a:solidFill>
                  <a:srgbClr val="C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hlinkClick r:id="rId5" action="ppaction://hlinksldjump"/>
              </a:rPr>
              <a:t>2</a:t>
            </a:r>
            <a:endParaRPr lang="ru-RU" sz="9600" b="1" dirty="0">
              <a:solidFill>
                <a:srgbClr val="C0000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643915" y="415772"/>
            <a:ext cx="206206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9600" b="1" dirty="0" smtClean="0">
                <a:solidFill>
                  <a:srgbClr val="C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hlinkClick r:id="rId6" action="ppaction://hlinksldjump"/>
              </a:rPr>
              <a:t>4</a:t>
            </a:r>
            <a:endParaRPr lang="ru-RU" sz="9600" b="1" dirty="0">
              <a:solidFill>
                <a:srgbClr val="C0000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64327" y="2556772"/>
            <a:ext cx="206206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9600" b="1" dirty="0" smtClean="0">
                <a:solidFill>
                  <a:srgbClr val="C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hlinkClick r:id="rId7" action="ppaction://hlinksldjump"/>
              </a:rPr>
              <a:t>5</a:t>
            </a:r>
            <a:endParaRPr lang="ru-RU" sz="9600" b="1" dirty="0">
              <a:solidFill>
                <a:srgbClr val="C0000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762611" y="2547628"/>
            <a:ext cx="206206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9600" b="1" dirty="0" smtClean="0">
                <a:solidFill>
                  <a:srgbClr val="C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hlinkClick r:id="rId8" action="ppaction://hlinksldjump"/>
              </a:rPr>
              <a:t>6</a:t>
            </a:r>
            <a:endParaRPr lang="ru-RU" sz="9600" b="1" dirty="0">
              <a:solidFill>
                <a:srgbClr val="C0000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216746" y="2556772"/>
            <a:ext cx="206206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9600" b="1" dirty="0" smtClean="0">
                <a:solidFill>
                  <a:srgbClr val="C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hlinkClick r:id="rId9" action="ppaction://hlinksldjump"/>
              </a:rPr>
              <a:t>7</a:t>
            </a:r>
            <a:endParaRPr lang="ru-RU" sz="9600" b="1" dirty="0">
              <a:solidFill>
                <a:srgbClr val="C0000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430331" y="2556772"/>
            <a:ext cx="206206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9600" b="1" dirty="0" smtClean="0">
                <a:solidFill>
                  <a:srgbClr val="C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hlinkClick r:id="rId10" action="ppaction://hlinksldjump"/>
              </a:rPr>
              <a:t>8</a:t>
            </a:r>
            <a:endParaRPr lang="ru-RU" sz="9600" b="1" dirty="0">
              <a:solidFill>
                <a:srgbClr val="C0000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9643915" y="2547628"/>
            <a:ext cx="206206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9600" b="1" dirty="0" smtClean="0">
                <a:solidFill>
                  <a:srgbClr val="C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hlinkClick r:id="rId11" action="ppaction://hlinksldjump"/>
              </a:rPr>
              <a:t>9</a:t>
            </a:r>
            <a:endParaRPr lang="ru-RU" sz="9600" b="1" dirty="0">
              <a:solidFill>
                <a:srgbClr val="C0000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978052" y="4918722"/>
            <a:ext cx="206206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9600" b="1" dirty="0" smtClean="0">
                <a:solidFill>
                  <a:srgbClr val="C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hlinkClick r:id="rId12" action="ppaction://hlinksldjump"/>
              </a:rPr>
              <a:t>10</a:t>
            </a:r>
            <a:endParaRPr lang="ru-RU" sz="9600" b="1" dirty="0">
              <a:solidFill>
                <a:srgbClr val="C0000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581850" y="415772"/>
            <a:ext cx="206206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9600" b="1" dirty="0" smtClean="0">
                <a:solidFill>
                  <a:srgbClr val="C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hlinkClick r:id="rId13" action="ppaction://hlinksldjump"/>
              </a:rPr>
              <a:t>3</a:t>
            </a:r>
            <a:endParaRPr lang="ru-RU" sz="9600" b="1" dirty="0">
              <a:solidFill>
                <a:srgbClr val="C0000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070980" y="4918722"/>
            <a:ext cx="206206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9600" b="1" dirty="0" smtClean="0">
                <a:solidFill>
                  <a:srgbClr val="C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hlinkClick r:id="rId14" action="ppaction://hlinksldjump"/>
              </a:rPr>
              <a:t>11</a:t>
            </a:r>
            <a:endParaRPr lang="ru-RU" sz="9600" b="1" dirty="0">
              <a:solidFill>
                <a:srgbClr val="C0000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8163908" y="4906030"/>
            <a:ext cx="206206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9600" b="1" dirty="0" smtClean="0">
                <a:solidFill>
                  <a:srgbClr val="C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hlinkClick r:id="rId15" action="ppaction://hlinksldjump"/>
              </a:rPr>
              <a:t>12</a:t>
            </a:r>
            <a:endParaRPr lang="ru-RU" sz="9600" b="1" dirty="0">
              <a:solidFill>
                <a:srgbClr val="C0000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3304352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 Box 10"/>
          <p:cNvSpPr txBox="1">
            <a:spLocks noChangeArrowheads="1"/>
          </p:cNvSpPr>
          <p:nvPr/>
        </p:nvSpPr>
        <p:spPr bwMode="auto">
          <a:xfrm>
            <a:off x="1968501" y="471074"/>
            <a:ext cx="8581894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algn="l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buNone/>
            </a:pPr>
            <a:r>
              <a:rPr lang="ru-RU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1. Текстовый </a:t>
            </a:r>
            <a:r>
              <a:rPr lang="ru-RU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редактор - программа, предназначенная </a:t>
            </a:r>
            <a:r>
              <a:rPr lang="ru-RU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для …</a:t>
            </a:r>
            <a:endParaRPr lang="ru-RU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88075" name="AutoShape 11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1992313" y="5185819"/>
            <a:ext cx="881062" cy="1042987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chemeClr val="bg2"/>
              </a:gs>
            </a:gsLst>
            <a:path path="rect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2400" b="1">
                <a:latin typeface="Times New Roman" panose="02020603050405020304" pitchFamily="18" charset="0"/>
              </a:rPr>
              <a:t>3</a:t>
            </a:r>
          </a:p>
        </p:txBody>
      </p:sp>
      <p:sp>
        <p:nvSpPr>
          <p:cNvPr id="88076" name="AutoShape 12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1992313" y="3568644"/>
            <a:ext cx="881062" cy="1042987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chemeClr val="bg2"/>
              </a:gs>
            </a:gsLst>
            <a:path path="rect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2400" b="1">
                <a:latin typeface="Times New Roman" panose="02020603050405020304" pitchFamily="18" charset="0"/>
              </a:rPr>
              <a:t>2</a:t>
            </a:r>
          </a:p>
        </p:txBody>
      </p:sp>
      <p:sp>
        <p:nvSpPr>
          <p:cNvPr id="88077" name="AutoShape 13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1992313" y="1989139"/>
            <a:ext cx="881062" cy="1042987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chemeClr val="bg2"/>
              </a:gs>
            </a:gsLst>
            <a:path path="rect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2400" b="1">
                <a:latin typeface="Times New Roman" panose="02020603050405020304" pitchFamily="18" charset="0"/>
              </a:rPr>
              <a:t>1</a:t>
            </a:r>
          </a:p>
        </p:txBody>
      </p:sp>
      <p:sp>
        <p:nvSpPr>
          <p:cNvPr id="7174" name="Text Box 14"/>
          <p:cNvSpPr txBox="1">
            <a:spLocks noChangeArrowheads="1"/>
          </p:cNvSpPr>
          <p:nvPr/>
        </p:nvSpPr>
        <p:spPr bwMode="auto">
          <a:xfrm>
            <a:off x="3115260" y="3401040"/>
            <a:ext cx="5616575" cy="1477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автоматического </a:t>
            </a:r>
            <a:r>
              <a:rPr lang="ru-RU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перевода с символьных языков в машинные коды</a:t>
            </a:r>
            <a:endParaRPr lang="ru-RU" altLang="ru-RU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7175" name="Text Box 15"/>
          <p:cNvSpPr txBox="1">
            <a:spLocks noChangeArrowheads="1"/>
          </p:cNvSpPr>
          <p:nvPr/>
        </p:nvSpPr>
        <p:spPr bwMode="auto">
          <a:xfrm>
            <a:off x="3332163" y="5067019"/>
            <a:ext cx="5976937" cy="1477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создания, редактирования и форматирования текстовой информации</a:t>
            </a:r>
            <a:endParaRPr lang="ru-RU" altLang="ru-RU" sz="2800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7176" name="Text Box 16"/>
          <p:cNvSpPr txBox="1">
            <a:spLocks noChangeArrowheads="1"/>
          </p:cNvSpPr>
          <p:nvPr/>
        </p:nvSpPr>
        <p:spPr bwMode="auto">
          <a:xfrm>
            <a:off x="3012624" y="1794259"/>
            <a:ext cx="6624638" cy="1477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algn="l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работы с изображениями в процессе создания игровых программ</a:t>
            </a:r>
            <a:endParaRPr lang="ru-RU" altLang="ru-RU" sz="2800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88085" name="Text Box 21"/>
          <p:cNvSpPr txBox="1">
            <a:spLocks noChangeArrowheads="1"/>
          </p:cNvSpPr>
          <p:nvPr/>
        </p:nvSpPr>
        <p:spPr bwMode="auto">
          <a:xfrm>
            <a:off x="8435975" y="4472798"/>
            <a:ext cx="3313113" cy="650875"/>
          </a:xfrm>
          <a:prstGeom prst="rect">
            <a:avLst/>
          </a:prstGeom>
          <a:solidFill>
            <a:srgbClr val="FF0000"/>
          </a:solidFill>
          <a:ln w="9525">
            <a:miter lim="800000"/>
            <a:headEnd/>
            <a:tailEnd/>
          </a:ln>
          <a:effectLst/>
          <a:scene3d>
            <a:camera prst="legacyObliqueTopRight"/>
            <a:lightRig rig="legacyFlat3" dir="b"/>
          </a:scene3d>
          <a:sp3d extrusionH="887400" prstMaterial="legacyMatte">
            <a:bevelT w="13500" h="13500" prst="angle"/>
            <a:bevelB w="13500" h="13500" prst="angle"/>
            <a:extrusionClr>
              <a:srgbClr val="FF99FF"/>
            </a:extrusionClr>
            <a:contourClr>
              <a:srgbClr val="FF0000"/>
            </a:contourClr>
          </a:sp3d>
          <a:extLst>
            <a:ext uri="{AF507438-7753-43E0-B8FC-AC1667EBCBE1}">
              <a14:hiddenEffects xmlns:a14="http://schemas.microsoft.com/office/drawing/2010/main">
                <a:effectLst>
                  <a:outerShdw dist="107763" dir="135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>
            <a:spAutoFit/>
            <a:flatTx/>
          </a:bodyPr>
          <a:lstStyle>
            <a:lvl1pPr algn="l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3600" b="1">
                <a:solidFill>
                  <a:schemeClr val="bg1"/>
                </a:solidFill>
                <a:latin typeface="Times New Roman" panose="02020603050405020304" pitchFamily="18" charset="0"/>
              </a:rPr>
              <a:t>ПРАВИЛЬНО</a:t>
            </a:r>
            <a:endParaRPr lang="ru-RU" altLang="ru-RU" sz="3200">
              <a:solidFill>
                <a:schemeClr val="bg1"/>
              </a:solidFill>
              <a:latin typeface="Tahoma" panose="020B0604030504040204" pitchFamily="34" charset="0"/>
            </a:endParaRPr>
          </a:p>
        </p:txBody>
      </p:sp>
      <p:sp>
        <p:nvSpPr>
          <p:cNvPr id="88086" name="Text Box 22" descr="Голубая тисненая бумага"/>
          <p:cNvSpPr txBox="1">
            <a:spLocks noChangeArrowheads="1"/>
          </p:cNvSpPr>
          <p:nvPr/>
        </p:nvSpPr>
        <p:spPr bwMode="auto">
          <a:xfrm>
            <a:off x="10417176" y="1989139"/>
            <a:ext cx="1031875" cy="650875"/>
          </a:xfrm>
          <a:prstGeom prst="rect">
            <a:avLst/>
          </a:prstGeom>
          <a:solidFill>
            <a:srgbClr val="000066"/>
          </a:solidFill>
          <a:ln w="9525">
            <a:miter lim="800000"/>
            <a:headEnd/>
            <a:tailEnd/>
          </a:ln>
          <a:effectLst/>
          <a:scene3d>
            <a:camera prst="legacyObliqueTopRight"/>
            <a:lightRig rig="legacyFlat3" dir="b"/>
          </a:scene3d>
          <a:sp3d extrusionH="887400" prstMaterial="legacyMatte">
            <a:bevelT w="13500" h="13500" prst="angle"/>
            <a:bevelB w="13500" h="13500" prst="angle"/>
            <a:extrusionClr>
              <a:srgbClr val="CCECFF"/>
            </a:extrusionClr>
            <a:contourClr>
              <a:srgbClr val="000066"/>
            </a:contour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  <a:flatTx/>
          </a:bodyPr>
          <a:lstStyle>
            <a:lvl1pPr algn="l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ru-RU" sz="3600" b="1">
                <a:solidFill>
                  <a:schemeClr val="bg1"/>
                </a:solidFill>
                <a:latin typeface="Times New Roman" panose="02020603050405020304" pitchFamily="18" charset="0"/>
              </a:rPr>
              <a:t>NO</a:t>
            </a:r>
            <a:r>
              <a:rPr lang="ru-RU" altLang="ru-RU" sz="3600" b="1">
                <a:solidFill>
                  <a:schemeClr val="bg1"/>
                </a:solidFill>
                <a:latin typeface="Times New Roman" panose="02020603050405020304" pitchFamily="18" charset="0"/>
              </a:rPr>
              <a:t>!</a:t>
            </a:r>
            <a:endParaRPr lang="ru-RU" altLang="ru-RU" sz="3600">
              <a:solidFill>
                <a:schemeClr val="bg1"/>
              </a:solidFill>
              <a:latin typeface="Tahoma" panose="020B0604030504040204" pitchFamily="34" charset="0"/>
            </a:endParaRPr>
          </a:p>
        </p:txBody>
      </p:sp>
      <p:pic>
        <p:nvPicPr>
          <p:cNvPr id="4098" name="Picture 2" descr="http://oi67.tinypic.com/28gqkaa.jp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0395" y="5258708"/>
            <a:ext cx="1411968" cy="14119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2" descr="http://oi67.tinypic.com/28gqkaa.jp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2066" y="156355"/>
            <a:ext cx="1411968" cy="14119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31808460"/>
      </p:ext>
    </p:extLst>
  </p:cSld>
  <p:clrMapOvr>
    <a:masterClrMapping/>
  </p:clrMapOvr>
  <p:transition spd="med"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807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80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80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8808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80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8075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8807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 nodeType="clickPar">
                      <p:stCondLst>
                        <p:cond delay="0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880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80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808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80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1" presetID="49" presetClass="exit" presetSubtype="0" accel="10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2" dur="500"/>
                                        <p:tgtEl>
                                          <p:spTgt spid="880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/>
                                        <p:tgtEl>
                                          <p:spTgt spid="880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/>
                                        <p:tgtEl>
                                          <p:spTgt spid="8808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5" dur="500"/>
                                        <p:tgtEl>
                                          <p:spTgt spid="880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8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8077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8807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 nodeType="clickPar">
                      <p:stCondLst>
                        <p:cond delay="0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49" presetClass="entr" presetSubtype="0" decel="10000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880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880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8808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880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7" presetID="49" presetClass="exit" presetSubtype="0" accel="10000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8" dur="500"/>
                                        <p:tgtEl>
                                          <p:spTgt spid="880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/>
                                        <p:tgtEl>
                                          <p:spTgt spid="880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/>
                                        <p:tgtEl>
                                          <p:spTgt spid="8808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1" dur="500"/>
                                        <p:tgtEl>
                                          <p:spTgt spid="880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8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8076"/>
                  </p:tgtEl>
                </p:cond>
              </p:nextCondLst>
            </p:seq>
          </p:childTnLst>
        </p:cTn>
      </p:par>
    </p:tnLst>
    <p:bldLst>
      <p:bldP spid="88085" grpId="0" animBg="1"/>
      <p:bldP spid="88086" grpId="0" animBg="1"/>
      <p:bldP spid="88086" grpId="1" animBg="1"/>
      <p:bldP spid="88086" grpId="2" animBg="1"/>
      <p:bldP spid="88086" grpId="3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Text Box 8"/>
          <p:cNvSpPr txBox="1">
            <a:spLocks noChangeArrowheads="1"/>
          </p:cNvSpPr>
          <p:nvPr/>
        </p:nvSpPr>
        <p:spPr bwMode="auto">
          <a:xfrm>
            <a:off x="1738543" y="302926"/>
            <a:ext cx="9644805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algn="l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2. Что </a:t>
            </a:r>
            <a:r>
              <a:rPr lang="ru-RU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пропущено в ряду: «Символ – … – строка – фрагмент текста»?</a:t>
            </a:r>
            <a:r>
              <a:rPr lang="ru-RU" b="1" i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 </a:t>
            </a:r>
            <a:r>
              <a:rPr lang="ru-RU" altLang="ru-RU" sz="28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                                                 </a:t>
            </a:r>
            <a:endParaRPr lang="ru-RU" altLang="ru-RU" sz="2800" b="1" dirty="0">
              <a:solidFill>
                <a:srgbClr val="FF000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8200" name="AutoShape 9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424113" y="4652964"/>
            <a:ext cx="881062" cy="1042987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chemeClr val="bg2"/>
              </a:gs>
            </a:gsLst>
            <a:path path="rect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2400" b="1">
                <a:latin typeface="Times New Roman" panose="02020603050405020304" pitchFamily="18" charset="0"/>
              </a:rPr>
              <a:t>3</a:t>
            </a:r>
          </a:p>
        </p:txBody>
      </p:sp>
      <p:sp>
        <p:nvSpPr>
          <p:cNvPr id="94218" name="AutoShape 10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424113" y="1989139"/>
            <a:ext cx="881062" cy="1042987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chemeClr val="bg2"/>
              </a:gs>
            </a:gsLst>
            <a:path path="rect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2400" b="1">
                <a:latin typeface="Times New Roman" panose="02020603050405020304" pitchFamily="18" charset="0"/>
              </a:rPr>
              <a:t>1</a:t>
            </a:r>
          </a:p>
        </p:txBody>
      </p:sp>
      <p:sp>
        <p:nvSpPr>
          <p:cNvPr id="8202" name="AutoShape 11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424113" y="3284539"/>
            <a:ext cx="881062" cy="1042987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chemeClr val="bg2"/>
              </a:gs>
            </a:gsLst>
            <a:path path="rect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2400" b="1">
                <a:latin typeface="Times New Roman" panose="02020603050405020304" pitchFamily="18" charset="0"/>
              </a:rPr>
              <a:t>2</a:t>
            </a:r>
          </a:p>
        </p:txBody>
      </p:sp>
      <p:sp>
        <p:nvSpPr>
          <p:cNvPr id="4103" name="Text Box 12"/>
          <p:cNvSpPr txBox="1">
            <a:spLocks noChangeArrowheads="1"/>
          </p:cNvSpPr>
          <p:nvPr/>
        </p:nvSpPr>
        <p:spPr bwMode="auto">
          <a:xfrm>
            <a:off x="4008438" y="3500438"/>
            <a:ext cx="2795958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2800" b="1" dirty="0" smtClean="0">
                <a:latin typeface="Tahoma" panose="020B0604030504040204" pitchFamily="34" charset="0"/>
              </a:rPr>
              <a:t>предложение</a:t>
            </a:r>
            <a:endParaRPr lang="ru-RU" altLang="ru-RU" sz="2800" b="1" dirty="0">
              <a:latin typeface="Tahoma" panose="020B0604030504040204" pitchFamily="34" charset="0"/>
            </a:endParaRPr>
          </a:p>
        </p:txBody>
      </p:sp>
      <p:sp>
        <p:nvSpPr>
          <p:cNvPr id="4104" name="Text Box 13"/>
          <p:cNvSpPr txBox="1">
            <a:spLocks noChangeArrowheads="1"/>
          </p:cNvSpPr>
          <p:nvPr/>
        </p:nvSpPr>
        <p:spPr bwMode="auto">
          <a:xfrm>
            <a:off x="3935413" y="2276476"/>
            <a:ext cx="1268296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2800" b="1" dirty="0" smtClean="0">
                <a:latin typeface="Tahoma" panose="020B0604030504040204" pitchFamily="34" charset="0"/>
              </a:rPr>
              <a:t>слово</a:t>
            </a:r>
            <a:endParaRPr lang="ru-RU" altLang="ru-RU" sz="2800" b="1" dirty="0">
              <a:latin typeface="Tahoma" panose="020B0604030504040204" pitchFamily="34" charset="0"/>
            </a:endParaRPr>
          </a:p>
        </p:txBody>
      </p:sp>
      <p:sp>
        <p:nvSpPr>
          <p:cNvPr id="4105" name="Text Box 14"/>
          <p:cNvSpPr txBox="1">
            <a:spLocks noChangeArrowheads="1"/>
          </p:cNvSpPr>
          <p:nvPr/>
        </p:nvSpPr>
        <p:spPr bwMode="auto">
          <a:xfrm>
            <a:off x="4079875" y="4868863"/>
            <a:ext cx="1293944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2800" b="1" dirty="0" smtClean="0">
                <a:latin typeface="Tahoma" panose="020B0604030504040204" pitchFamily="34" charset="0"/>
              </a:rPr>
              <a:t>абзац</a:t>
            </a:r>
            <a:endParaRPr lang="ru-RU" altLang="ru-RU" sz="2800" b="1" dirty="0">
              <a:latin typeface="Tahoma" panose="020B0604030504040204" pitchFamily="34" charset="0"/>
            </a:endParaRPr>
          </a:p>
        </p:txBody>
      </p:sp>
      <p:sp>
        <p:nvSpPr>
          <p:cNvPr id="94227" name="Text Box 19"/>
          <p:cNvSpPr txBox="1">
            <a:spLocks noChangeArrowheads="1"/>
          </p:cNvSpPr>
          <p:nvPr/>
        </p:nvSpPr>
        <p:spPr bwMode="auto">
          <a:xfrm>
            <a:off x="5951538" y="2565401"/>
            <a:ext cx="3313112" cy="650875"/>
          </a:xfrm>
          <a:prstGeom prst="rect">
            <a:avLst/>
          </a:prstGeom>
          <a:solidFill>
            <a:srgbClr val="FF0000"/>
          </a:solidFill>
          <a:ln w="9525">
            <a:miter lim="800000"/>
            <a:headEnd/>
            <a:tailEnd/>
          </a:ln>
          <a:effectLst/>
          <a:scene3d>
            <a:camera prst="legacyObliqueTopRight"/>
            <a:lightRig rig="legacyFlat3" dir="b"/>
          </a:scene3d>
          <a:sp3d extrusionH="887400" prstMaterial="legacyMatte">
            <a:bevelT w="13500" h="13500" prst="angle"/>
            <a:bevelB w="13500" h="13500" prst="angle"/>
            <a:extrusionClr>
              <a:srgbClr val="FF99FF"/>
            </a:extrusionClr>
            <a:contourClr>
              <a:srgbClr val="FF0000"/>
            </a:contourClr>
          </a:sp3d>
          <a:extLst>
            <a:ext uri="{AF507438-7753-43E0-B8FC-AC1667EBCBE1}">
              <a14:hiddenEffects xmlns:a14="http://schemas.microsoft.com/office/drawing/2010/main">
                <a:effectLst>
                  <a:outerShdw dist="107763" dir="135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>
            <a:spAutoFit/>
            <a:flatTx/>
          </a:bodyPr>
          <a:lstStyle>
            <a:lvl1pPr algn="l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3600" b="1">
                <a:solidFill>
                  <a:schemeClr val="bg1"/>
                </a:solidFill>
                <a:latin typeface="Times New Roman" panose="02020603050405020304" pitchFamily="18" charset="0"/>
              </a:rPr>
              <a:t>ПРАВИЛЬНО</a:t>
            </a:r>
            <a:endParaRPr lang="ru-RU" altLang="ru-RU" sz="3600">
              <a:solidFill>
                <a:schemeClr val="bg1"/>
              </a:solidFill>
              <a:latin typeface="Tahoma" panose="020B0604030504040204" pitchFamily="34" charset="0"/>
            </a:endParaRPr>
          </a:p>
        </p:txBody>
      </p:sp>
      <p:sp>
        <p:nvSpPr>
          <p:cNvPr id="90132" name="Text Box 20" descr="Голубая тисненая бумага"/>
          <p:cNvSpPr txBox="1">
            <a:spLocks noChangeArrowheads="1"/>
          </p:cNvSpPr>
          <p:nvPr/>
        </p:nvSpPr>
        <p:spPr bwMode="auto">
          <a:xfrm>
            <a:off x="7608889" y="4292601"/>
            <a:ext cx="1031875" cy="650875"/>
          </a:xfrm>
          <a:prstGeom prst="rect">
            <a:avLst/>
          </a:prstGeom>
          <a:solidFill>
            <a:srgbClr val="000066"/>
          </a:solidFill>
          <a:ln w="9525">
            <a:miter lim="800000"/>
            <a:headEnd/>
            <a:tailEnd/>
          </a:ln>
          <a:effectLst/>
          <a:scene3d>
            <a:camera prst="legacyObliqueTopRight"/>
            <a:lightRig rig="legacyFlat3" dir="b"/>
          </a:scene3d>
          <a:sp3d extrusionH="887400" prstMaterial="legacyMatte">
            <a:bevelT w="13500" h="13500" prst="angle"/>
            <a:bevelB w="13500" h="13500" prst="angle"/>
            <a:extrusionClr>
              <a:srgbClr val="CCECFF"/>
            </a:extrusionClr>
            <a:contourClr>
              <a:srgbClr val="000066"/>
            </a:contour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  <a:flatTx/>
          </a:bodyPr>
          <a:lstStyle>
            <a:lvl1pPr algn="l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ru-RU" sz="3600" b="1">
                <a:solidFill>
                  <a:schemeClr val="bg1"/>
                </a:solidFill>
                <a:latin typeface="Times New Roman" panose="02020603050405020304" pitchFamily="18" charset="0"/>
              </a:rPr>
              <a:t>NO</a:t>
            </a:r>
            <a:r>
              <a:rPr lang="ru-RU" altLang="ru-RU" sz="3600" b="1">
                <a:solidFill>
                  <a:schemeClr val="bg1"/>
                </a:solidFill>
                <a:latin typeface="Times New Roman" panose="02020603050405020304" pitchFamily="18" charset="0"/>
              </a:rPr>
              <a:t>!</a:t>
            </a:r>
            <a:endParaRPr lang="ru-RU" altLang="ru-RU" sz="3600">
              <a:solidFill>
                <a:schemeClr val="bg1"/>
              </a:solidFill>
              <a:latin typeface="Tahoma" panose="020B0604030504040204" pitchFamily="34" charset="0"/>
            </a:endParaRPr>
          </a:p>
        </p:txBody>
      </p:sp>
      <p:pic>
        <p:nvPicPr>
          <p:cNvPr id="19" name="Picture 2" descr="http://oi67.tinypic.com/28gqkaa.jp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91821" y="4868863"/>
            <a:ext cx="1411968" cy="14119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2" descr="http://oi67.tinypic.com/28gqkaa.jp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486" y="203396"/>
            <a:ext cx="1411968" cy="14119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82362046"/>
      </p:ext>
    </p:extLst>
  </p:cSld>
  <p:clrMapOvr>
    <a:masterClrMapping/>
  </p:clrMapOvr>
  <p:transition spd="med"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42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42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42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942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42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4218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820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 nodeType="clickPar">
                      <p:stCondLst>
                        <p:cond delay="0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01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01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901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0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1" presetID="49" presetClass="exit" presetSubtype="0" accel="10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2" dur="500"/>
                                        <p:tgtEl>
                                          <p:spTgt spid="901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/>
                                        <p:tgtEl>
                                          <p:spTgt spid="901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/>
                                        <p:tgtEl>
                                          <p:spTgt spid="901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5" dur="500"/>
                                        <p:tgtEl>
                                          <p:spTgt spid="901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0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202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820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 nodeType="clickPar">
                      <p:stCondLst>
                        <p:cond delay="0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49" presetClass="entr" presetSubtype="0" decel="10000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01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901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901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90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7" presetID="49" presetClass="exit" presetSubtype="0" accel="10000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8" dur="500"/>
                                        <p:tgtEl>
                                          <p:spTgt spid="901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/>
                                        <p:tgtEl>
                                          <p:spTgt spid="901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/>
                                        <p:tgtEl>
                                          <p:spTgt spid="901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1" dur="500"/>
                                        <p:tgtEl>
                                          <p:spTgt spid="901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0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200"/>
                  </p:tgtEl>
                </p:cond>
              </p:nextCondLst>
            </p:seq>
          </p:childTnLst>
        </p:cTn>
      </p:par>
    </p:tnLst>
    <p:bldLst>
      <p:bldP spid="94227" grpId="0" animBg="1"/>
      <p:bldP spid="90132" grpId="0" animBg="1"/>
      <p:bldP spid="90132" grpId="1" animBg="1"/>
      <p:bldP spid="90132" grpId="2" animBg="1"/>
      <p:bldP spid="90132" grpId="3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Text Box 4"/>
          <p:cNvSpPr txBox="1">
            <a:spLocks noChangeArrowheads="1"/>
          </p:cNvSpPr>
          <p:nvPr/>
        </p:nvSpPr>
        <p:spPr bwMode="auto">
          <a:xfrm>
            <a:off x="922528" y="230717"/>
            <a:ext cx="10236884" cy="1477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algn="l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3. Иван </a:t>
            </a:r>
            <a:r>
              <a:rPr lang="ru-RU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набирал текст на компьютере. Вдруг все буквы у него стали вводиться прописными. Что произошло? </a:t>
            </a:r>
            <a:endParaRPr lang="ru-RU" altLang="ru-RU" sz="3200" b="1" dirty="0">
              <a:solidFill>
                <a:srgbClr val="FF000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94213" name="AutoShape 5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424113" y="2133600"/>
            <a:ext cx="881062" cy="1042988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chemeClr val="bg2"/>
              </a:gs>
            </a:gsLst>
            <a:path path="rect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2400" b="1">
                <a:latin typeface="Times New Roman" panose="02020603050405020304" pitchFamily="18" charset="0"/>
              </a:rPr>
              <a:t>1</a:t>
            </a:r>
          </a:p>
        </p:txBody>
      </p:sp>
      <p:sp>
        <p:nvSpPr>
          <p:cNvPr id="26629" name="AutoShape 6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424113" y="3500439"/>
            <a:ext cx="881062" cy="1042987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chemeClr val="bg2"/>
              </a:gs>
            </a:gsLst>
            <a:path path="rect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2400" b="1">
                <a:latin typeface="Times New Roman" panose="02020603050405020304" pitchFamily="18" charset="0"/>
              </a:rPr>
              <a:t>2</a:t>
            </a:r>
          </a:p>
        </p:txBody>
      </p:sp>
      <p:sp>
        <p:nvSpPr>
          <p:cNvPr id="26630" name="AutoShape 7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424113" y="4797425"/>
            <a:ext cx="881062" cy="1042988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chemeClr val="bg2"/>
              </a:gs>
            </a:gsLst>
            <a:path path="rect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2400" b="1">
                <a:latin typeface="Times New Roman" panose="02020603050405020304" pitchFamily="18" charset="0"/>
              </a:rPr>
              <a:t>3</a:t>
            </a:r>
          </a:p>
        </p:txBody>
      </p:sp>
      <p:sp>
        <p:nvSpPr>
          <p:cNvPr id="94228" name="Text Box 20"/>
          <p:cNvSpPr txBox="1">
            <a:spLocks noChangeArrowheads="1"/>
          </p:cNvSpPr>
          <p:nvPr/>
        </p:nvSpPr>
        <p:spPr bwMode="auto">
          <a:xfrm>
            <a:off x="8469496" y="1667316"/>
            <a:ext cx="3403600" cy="650875"/>
          </a:xfrm>
          <a:prstGeom prst="rect">
            <a:avLst/>
          </a:prstGeom>
          <a:solidFill>
            <a:srgbClr val="FF0000"/>
          </a:solidFill>
          <a:ln w="9525">
            <a:miter lim="800000"/>
            <a:headEnd/>
            <a:tailEnd/>
          </a:ln>
          <a:effectLst/>
          <a:scene3d>
            <a:camera prst="legacyObliqueTopRight"/>
            <a:lightRig rig="legacyFlat3" dir="b"/>
          </a:scene3d>
          <a:sp3d extrusionH="887400" prstMaterial="legacyMatte">
            <a:bevelT w="13500" h="13500" prst="angle"/>
            <a:bevelB w="13500" h="13500" prst="angle"/>
            <a:extrusionClr>
              <a:srgbClr val="FF99FF"/>
            </a:extrusionClr>
            <a:contourClr>
              <a:srgbClr val="FF0000"/>
            </a:contourClr>
          </a:sp3d>
          <a:extLst>
            <a:ext uri="{AF507438-7753-43E0-B8FC-AC1667EBCBE1}">
              <a14:hiddenEffects xmlns:a14="http://schemas.microsoft.com/office/drawing/2010/main">
                <a:effectLst>
                  <a:outerShdw dist="107763" dir="135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>
            <a:spAutoFit/>
            <a:flatTx/>
          </a:bodyPr>
          <a:lstStyle>
            <a:lvl1pPr algn="l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3600" b="1">
                <a:solidFill>
                  <a:schemeClr val="bg1"/>
                </a:solidFill>
                <a:latin typeface="Times New Roman" panose="02020603050405020304" pitchFamily="18" charset="0"/>
              </a:rPr>
              <a:t>ПРАВИЛЬНО</a:t>
            </a:r>
            <a:endParaRPr lang="ru-RU" altLang="ru-RU" sz="3200">
              <a:solidFill>
                <a:schemeClr val="bg1"/>
              </a:solidFill>
              <a:latin typeface="Tahoma" panose="020B0604030504040204" pitchFamily="34" charset="0"/>
            </a:endParaRPr>
          </a:p>
        </p:txBody>
      </p:sp>
      <p:sp>
        <p:nvSpPr>
          <p:cNvPr id="90132" name="Text Box 20" descr="Голубая тисненая бумага"/>
          <p:cNvSpPr txBox="1">
            <a:spLocks noChangeArrowheads="1"/>
          </p:cNvSpPr>
          <p:nvPr/>
        </p:nvSpPr>
        <p:spPr bwMode="auto">
          <a:xfrm>
            <a:off x="9313863" y="3880606"/>
            <a:ext cx="1031875" cy="650875"/>
          </a:xfrm>
          <a:prstGeom prst="rect">
            <a:avLst/>
          </a:prstGeom>
          <a:solidFill>
            <a:srgbClr val="000066"/>
          </a:solidFill>
          <a:ln w="9525">
            <a:miter lim="800000"/>
            <a:headEnd/>
            <a:tailEnd/>
          </a:ln>
          <a:effectLst/>
          <a:scene3d>
            <a:camera prst="legacyObliqueTopRight"/>
            <a:lightRig rig="legacyFlat3" dir="b"/>
          </a:scene3d>
          <a:sp3d extrusionH="887400" prstMaterial="legacyMatte">
            <a:bevelT w="13500" h="13500" prst="angle"/>
            <a:bevelB w="13500" h="13500" prst="angle"/>
            <a:extrusionClr>
              <a:srgbClr val="CCECFF"/>
            </a:extrusionClr>
            <a:contourClr>
              <a:srgbClr val="000066"/>
            </a:contour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  <a:flatTx/>
          </a:bodyPr>
          <a:lstStyle>
            <a:lvl1pPr algn="l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ru-RU" sz="3600" b="1">
                <a:solidFill>
                  <a:schemeClr val="bg1"/>
                </a:solidFill>
                <a:latin typeface="Times New Roman" panose="02020603050405020304" pitchFamily="18" charset="0"/>
              </a:rPr>
              <a:t>NO</a:t>
            </a:r>
            <a:r>
              <a:rPr lang="ru-RU" altLang="ru-RU" sz="3600" b="1">
                <a:solidFill>
                  <a:schemeClr val="bg1"/>
                </a:solidFill>
                <a:latin typeface="Times New Roman" panose="02020603050405020304" pitchFamily="18" charset="0"/>
              </a:rPr>
              <a:t>!</a:t>
            </a:r>
            <a:endParaRPr lang="ru-RU" altLang="ru-RU" sz="3600">
              <a:solidFill>
                <a:schemeClr val="bg1"/>
              </a:solidFill>
              <a:latin typeface="Tahoma" panose="020B0604030504040204" pitchFamily="34" charset="0"/>
            </a:endParaRPr>
          </a:p>
        </p:txBody>
      </p:sp>
      <p:sp>
        <p:nvSpPr>
          <p:cNvPr id="13" name="Text Box 13"/>
          <p:cNvSpPr txBox="1">
            <a:spLocks noChangeArrowheads="1"/>
          </p:cNvSpPr>
          <p:nvPr/>
        </p:nvSpPr>
        <p:spPr bwMode="auto">
          <a:xfrm>
            <a:off x="3694496" y="3746005"/>
            <a:ext cx="4458272" cy="553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сломался компьютер</a:t>
            </a:r>
            <a:endParaRPr lang="ru-RU" altLang="ru-RU" sz="2800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4" name="Text Box 13"/>
          <p:cNvSpPr txBox="1">
            <a:spLocks noChangeArrowheads="1"/>
          </p:cNvSpPr>
          <p:nvPr/>
        </p:nvSpPr>
        <p:spPr bwMode="auto">
          <a:xfrm>
            <a:off x="3787802" y="4811087"/>
            <a:ext cx="4984653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algn="l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произошёл сбой в текстовом редакторе</a:t>
            </a:r>
            <a:endParaRPr lang="ru-RU" altLang="ru-RU" sz="2800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5" name="Text Box 13"/>
          <p:cNvSpPr txBox="1">
            <a:spLocks noChangeArrowheads="1"/>
          </p:cNvSpPr>
          <p:nvPr/>
        </p:nvSpPr>
        <p:spPr bwMode="auto">
          <a:xfrm>
            <a:off x="3694496" y="2160925"/>
            <a:ext cx="5129051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algn="l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случайно была нажата клавиша </a:t>
            </a:r>
            <a:r>
              <a:rPr lang="ru-RU" b="1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Caps</a:t>
            </a:r>
            <a:r>
              <a:rPr lang="ru-RU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b="1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Lock</a:t>
            </a:r>
            <a:endParaRPr lang="ru-RU" altLang="ru-RU" sz="2800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16" name="Picture 2" descr="http://oi67.tinypic.com/28gqkaa.jp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544" y="2160925"/>
            <a:ext cx="1411968" cy="14119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2" descr="http://oi67.tinypic.com/28gqkaa.jp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65613" y="5202704"/>
            <a:ext cx="1411968" cy="14119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02286773"/>
      </p:ext>
    </p:extLst>
  </p:cSld>
  <p:clrMapOvr>
    <a:masterClrMapping/>
  </p:clrMapOvr>
  <p:transition spd="med"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66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01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01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901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0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2" presetID="49" presetClass="exit" presetSubtype="0" accel="10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" dur="500"/>
                                        <p:tgtEl>
                                          <p:spTgt spid="901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/>
                                        <p:tgtEl>
                                          <p:spTgt spid="901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/>
                                        <p:tgtEl>
                                          <p:spTgt spid="901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6" dur="500"/>
                                        <p:tgtEl>
                                          <p:spTgt spid="901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0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629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266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 nodeType="clickPar">
                      <p:stCondLst>
                        <p:cond delay="0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49" presetClass="entr" presetSubtype="0" decel="10000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01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901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01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90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8" presetID="49" presetClass="exit" presetSubtype="0" accel="10000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9" dur="500"/>
                                        <p:tgtEl>
                                          <p:spTgt spid="901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/>
                                        <p:tgtEl>
                                          <p:spTgt spid="901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/>
                                        <p:tgtEl>
                                          <p:spTgt spid="901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2" dur="500"/>
                                        <p:tgtEl>
                                          <p:spTgt spid="901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0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630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942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 nodeType="clickPar">
                      <p:stCondLst>
                        <p:cond delay="0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942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942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942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942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4213"/>
                  </p:tgtEl>
                </p:cond>
              </p:nextCondLst>
            </p:seq>
          </p:childTnLst>
        </p:cTn>
      </p:par>
    </p:tnLst>
    <p:bldLst>
      <p:bldP spid="94228" grpId="0" animBg="1"/>
      <p:bldP spid="90132" grpId="0" animBg="1"/>
      <p:bldP spid="90132" grpId="1" animBg="1"/>
      <p:bldP spid="90132" grpId="2" animBg="1"/>
      <p:bldP spid="90132" grpId="3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9" name="AutoShape 5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135188" y="1773239"/>
            <a:ext cx="881062" cy="1042987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chemeClr val="bg2"/>
              </a:gs>
            </a:gsLst>
            <a:path path="rect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2400" b="1">
                <a:latin typeface="Times New Roman" panose="02020603050405020304" pitchFamily="18" charset="0"/>
              </a:rPr>
              <a:t>1</a:t>
            </a:r>
          </a:p>
        </p:txBody>
      </p:sp>
      <p:sp>
        <p:nvSpPr>
          <p:cNvPr id="88070" name="AutoShape 6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135188" y="2997200"/>
            <a:ext cx="881062" cy="1042988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chemeClr val="bg2"/>
              </a:gs>
            </a:gsLst>
            <a:path path="rect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2400" b="1">
                <a:latin typeface="Times New Roman" panose="02020603050405020304" pitchFamily="18" charset="0"/>
              </a:rPr>
              <a:t>2</a:t>
            </a:r>
          </a:p>
        </p:txBody>
      </p:sp>
      <p:sp>
        <p:nvSpPr>
          <p:cNvPr id="88071" name="AutoShape 7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135188" y="5445125"/>
            <a:ext cx="881062" cy="1042988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chemeClr val="bg2"/>
              </a:gs>
            </a:gsLst>
            <a:path path="rect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2400" b="1">
                <a:latin typeface="Times New Roman" panose="02020603050405020304" pitchFamily="18" charset="0"/>
              </a:rPr>
              <a:t>4</a:t>
            </a:r>
          </a:p>
        </p:txBody>
      </p:sp>
      <p:sp>
        <p:nvSpPr>
          <p:cNvPr id="8200" name="Text Box 17"/>
          <p:cNvSpPr txBox="1">
            <a:spLocks noChangeArrowheads="1"/>
          </p:cNvSpPr>
          <p:nvPr/>
        </p:nvSpPr>
        <p:spPr bwMode="auto">
          <a:xfrm>
            <a:off x="3575050" y="5734051"/>
            <a:ext cx="4465638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3200" b="1" dirty="0" smtClean="0">
                <a:latin typeface="Tahoma" panose="020B0604030504040204" pitchFamily="34" charset="0"/>
              </a:rPr>
              <a:t>только получать </a:t>
            </a:r>
            <a:endParaRPr lang="ru-RU" altLang="ru-RU" sz="3200" b="1" dirty="0">
              <a:latin typeface="Tahoma" panose="020B0604030504040204" pitchFamily="34" charset="0"/>
            </a:endParaRPr>
          </a:p>
        </p:txBody>
      </p:sp>
      <p:sp>
        <p:nvSpPr>
          <p:cNvPr id="88082" name="AutoShape 18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135188" y="4221162"/>
            <a:ext cx="881062" cy="1042988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chemeClr val="bg2"/>
              </a:gs>
            </a:gsLst>
            <a:path path="rect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2400" b="1">
                <a:latin typeface="Times New Roman" panose="02020603050405020304" pitchFamily="18" charset="0"/>
              </a:rPr>
              <a:t>3</a:t>
            </a:r>
          </a:p>
        </p:txBody>
      </p:sp>
      <p:sp>
        <p:nvSpPr>
          <p:cNvPr id="8202" name="Text Box 19"/>
          <p:cNvSpPr txBox="1">
            <a:spLocks noChangeArrowheads="1"/>
          </p:cNvSpPr>
          <p:nvPr/>
        </p:nvSpPr>
        <p:spPr bwMode="auto">
          <a:xfrm>
            <a:off x="3494610" y="1915776"/>
            <a:ext cx="676910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3200" b="1" dirty="0" smtClean="0">
                <a:latin typeface="Tahoma" panose="020B0604030504040204" pitchFamily="34" charset="0"/>
              </a:rPr>
              <a:t>только обрабатывать</a:t>
            </a:r>
            <a:endParaRPr lang="ru-RU" altLang="ru-RU" sz="3200" b="1" dirty="0">
              <a:latin typeface="Tahoma" panose="020B0604030504040204" pitchFamily="34" charset="0"/>
            </a:endParaRPr>
          </a:p>
        </p:txBody>
      </p:sp>
      <p:sp>
        <p:nvSpPr>
          <p:cNvPr id="88084" name="Text Box 20"/>
          <p:cNvSpPr txBox="1">
            <a:spLocks noChangeArrowheads="1"/>
          </p:cNvSpPr>
          <p:nvPr/>
        </p:nvSpPr>
        <p:spPr bwMode="auto">
          <a:xfrm>
            <a:off x="8002104" y="3683001"/>
            <a:ext cx="3311525" cy="650875"/>
          </a:xfrm>
          <a:prstGeom prst="rect">
            <a:avLst/>
          </a:prstGeom>
          <a:solidFill>
            <a:srgbClr val="FF0000"/>
          </a:solidFill>
          <a:ln w="9525">
            <a:miter lim="800000"/>
            <a:headEnd/>
            <a:tailEnd/>
          </a:ln>
          <a:effectLst/>
          <a:scene3d>
            <a:camera prst="legacyObliqueTopRight"/>
            <a:lightRig rig="legacyFlat3" dir="b"/>
          </a:scene3d>
          <a:sp3d extrusionH="887400" prstMaterial="legacyMatte">
            <a:bevelT w="13500" h="13500" prst="angle"/>
            <a:bevelB w="13500" h="13500" prst="angle"/>
            <a:extrusionClr>
              <a:srgbClr val="FF99FF"/>
            </a:extrusionClr>
            <a:contourClr>
              <a:srgbClr val="FF0000"/>
            </a:contourClr>
          </a:sp3d>
          <a:extLst>
            <a:ext uri="{AF507438-7753-43E0-B8FC-AC1667EBCBE1}">
              <a14:hiddenEffects xmlns:a14="http://schemas.microsoft.com/office/drawing/2010/main">
                <a:effectLst>
                  <a:outerShdw dist="107763" dir="135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>
            <a:spAutoFit/>
            <a:flatTx/>
          </a:bodyPr>
          <a:lstStyle>
            <a:lvl1pPr algn="l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3600" b="1">
                <a:solidFill>
                  <a:schemeClr val="bg1"/>
                </a:solidFill>
                <a:latin typeface="Times New Roman" panose="02020603050405020304" pitchFamily="18" charset="0"/>
              </a:rPr>
              <a:t>ПРАВИЛЬНО</a:t>
            </a:r>
            <a:endParaRPr lang="ru-RU" altLang="ru-RU" sz="3600">
              <a:solidFill>
                <a:schemeClr val="bg1"/>
              </a:solidFill>
              <a:latin typeface="Tahoma" panose="020B0604030504040204" pitchFamily="34" charset="0"/>
            </a:endParaRPr>
          </a:p>
        </p:txBody>
      </p:sp>
      <p:sp>
        <p:nvSpPr>
          <p:cNvPr id="88087" name="Text Box 23" descr="Голубая тисненая бумага"/>
          <p:cNvSpPr txBox="1">
            <a:spLocks noChangeArrowheads="1"/>
          </p:cNvSpPr>
          <p:nvPr/>
        </p:nvSpPr>
        <p:spPr bwMode="auto">
          <a:xfrm>
            <a:off x="9060657" y="1773239"/>
            <a:ext cx="1031875" cy="650875"/>
          </a:xfrm>
          <a:prstGeom prst="rect">
            <a:avLst/>
          </a:prstGeom>
          <a:solidFill>
            <a:srgbClr val="000066"/>
          </a:solidFill>
          <a:ln w="9525">
            <a:miter lim="800000"/>
            <a:headEnd/>
            <a:tailEnd/>
          </a:ln>
          <a:effectLst/>
          <a:scene3d>
            <a:camera prst="legacyObliqueTopRight"/>
            <a:lightRig rig="legacyFlat3" dir="b"/>
          </a:scene3d>
          <a:sp3d extrusionH="887400" prstMaterial="legacyMatte">
            <a:bevelT w="13500" h="13500" prst="angle"/>
            <a:bevelB w="13500" h="13500" prst="angle"/>
            <a:extrusionClr>
              <a:srgbClr val="CCECFF"/>
            </a:extrusionClr>
            <a:contourClr>
              <a:srgbClr val="000066"/>
            </a:contour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  <a:flatTx/>
          </a:bodyPr>
          <a:lstStyle>
            <a:lvl1pPr algn="l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ru-RU" sz="3600" b="1" dirty="0">
                <a:solidFill>
                  <a:schemeClr val="bg1"/>
                </a:solidFill>
                <a:latin typeface="Times New Roman" panose="02020603050405020304" pitchFamily="18" charset="0"/>
              </a:rPr>
              <a:t>NO</a:t>
            </a:r>
            <a:r>
              <a:rPr lang="ru-RU" altLang="ru-RU" sz="3600" b="1" dirty="0">
                <a:solidFill>
                  <a:schemeClr val="bg1"/>
                </a:solidFill>
                <a:latin typeface="Times New Roman" panose="02020603050405020304" pitchFamily="18" charset="0"/>
              </a:rPr>
              <a:t>!</a:t>
            </a:r>
            <a:endParaRPr lang="ru-RU" altLang="ru-RU" sz="3600" dirty="0">
              <a:solidFill>
                <a:schemeClr val="bg1"/>
              </a:solidFill>
              <a:latin typeface="Tahoma" panose="020B0604030504040204" pitchFamily="34" charset="0"/>
            </a:endParaRPr>
          </a:p>
        </p:txBody>
      </p:sp>
      <p:sp>
        <p:nvSpPr>
          <p:cNvPr id="15" name="Text Box 27"/>
          <p:cNvSpPr txBox="1">
            <a:spLocks noChangeArrowheads="1"/>
          </p:cNvSpPr>
          <p:nvPr/>
        </p:nvSpPr>
        <p:spPr bwMode="auto">
          <a:xfrm>
            <a:off x="1920082" y="266076"/>
            <a:ext cx="8172450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457200" indent="-457200" algn="l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0" indent="0">
              <a:buNone/>
            </a:pPr>
            <a:r>
              <a:rPr lang="ru-RU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4. С </a:t>
            </a:r>
            <a:r>
              <a:rPr lang="ru-RU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помощью компьютера текстовую информацию можно:</a:t>
            </a:r>
            <a:endParaRPr lang="ru-RU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6" name="Text Box 32"/>
          <p:cNvSpPr txBox="1">
            <a:spLocks noChangeArrowheads="1"/>
          </p:cNvSpPr>
          <p:nvPr/>
        </p:nvSpPr>
        <p:spPr bwMode="auto">
          <a:xfrm>
            <a:off x="3541956" y="4345588"/>
            <a:ext cx="7204216" cy="553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хранить, получать и обрабатывать</a:t>
            </a:r>
            <a:endParaRPr lang="ru-RU" altLang="ru-RU" sz="2400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7" name="Text Box 31"/>
          <p:cNvSpPr txBox="1">
            <a:spLocks noChangeArrowheads="1"/>
          </p:cNvSpPr>
          <p:nvPr/>
        </p:nvSpPr>
        <p:spPr bwMode="auto">
          <a:xfrm>
            <a:off x="3575050" y="3129003"/>
            <a:ext cx="3304110" cy="553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только хранить</a:t>
            </a:r>
            <a:endParaRPr lang="ru-RU" altLang="ru-RU" sz="2400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18" name="Picture 2" descr="http://oi67.tinypic.com/28gqkaa.jp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58355" y="5190429"/>
            <a:ext cx="1411968" cy="14119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2" descr="http://oi67.tinypic.com/28gqkaa.jp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881" y="251733"/>
            <a:ext cx="1411968" cy="14119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62737095"/>
      </p:ext>
    </p:extLst>
  </p:cSld>
  <p:clrMapOvr>
    <a:masterClrMapping/>
  </p:clrMapOvr>
  <p:transition spd="med"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806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80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80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8808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80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2" presetID="49" presetClass="exit" presetSubtype="0" accel="100000" fill="hold" grpId="1" nodeType="afterEffect">
                                  <p:stCondLst>
                                    <p:cond delay="5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" dur="500"/>
                                        <p:tgtEl>
                                          <p:spTgt spid="880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/>
                                        <p:tgtEl>
                                          <p:spTgt spid="880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/>
                                        <p:tgtEl>
                                          <p:spTgt spid="8808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6" dur="500"/>
                                        <p:tgtEl>
                                          <p:spTgt spid="880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80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8069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8807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 nodeType="clickPar">
                      <p:stCondLst>
                        <p:cond delay="0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49" presetClass="entr" presetSubtype="0" decel="10000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80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80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808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880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8" presetID="49" presetClass="exit" presetSubtype="0" accel="100000" fill="hold" grpId="3" nodeType="afterEffect">
                                  <p:stCondLst>
                                    <p:cond delay="500"/>
                                  </p:stCondLst>
                                  <p:childTnLst>
                                    <p:anim calcmode="lin" valueType="num">
                                      <p:cBhvr>
                                        <p:cTn id="29" dur="500"/>
                                        <p:tgtEl>
                                          <p:spTgt spid="880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/>
                                        <p:tgtEl>
                                          <p:spTgt spid="880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/>
                                        <p:tgtEl>
                                          <p:spTgt spid="8808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2" dur="500"/>
                                        <p:tgtEl>
                                          <p:spTgt spid="880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80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8070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8807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 nodeType="clickPar">
                      <p:stCondLst>
                        <p:cond delay="0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49" presetClass="entr" presetSubtype="0" decel="100000" fill="hold" grpId="4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880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880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8808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880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44" presetID="49" presetClass="exit" presetSubtype="0" accel="100000" fill="hold" grpId="5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5" dur="500"/>
                                        <p:tgtEl>
                                          <p:spTgt spid="880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/>
                                        <p:tgtEl>
                                          <p:spTgt spid="880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/>
                                        <p:tgtEl>
                                          <p:spTgt spid="8808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8" dur="500"/>
                                        <p:tgtEl>
                                          <p:spTgt spid="880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80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8071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8808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 nodeType="clickPar">
                      <p:stCondLst>
                        <p:cond delay="0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880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880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8808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880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8082"/>
                  </p:tgtEl>
                </p:cond>
              </p:nextCondLst>
            </p:seq>
          </p:childTnLst>
        </p:cTn>
      </p:par>
    </p:tnLst>
    <p:bldLst>
      <p:bldP spid="88084" grpId="0" animBg="1"/>
      <p:bldP spid="88087" grpId="0" animBg="1"/>
      <p:bldP spid="88087" grpId="1" animBg="1"/>
      <p:bldP spid="88087" grpId="2" animBg="1"/>
      <p:bldP spid="88087" grpId="3" animBg="1"/>
      <p:bldP spid="88087" grpId="4" animBg="1"/>
      <p:bldP spid="88087" grpId="5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2" descr="http://oi67.tinypic.com/28gqkaa.jp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36489" y="5469919"/>
            <a:ext cx="1327993" cy="13279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146" name="Text Box 27"/>
          <p:cNvSpPr txBox="1">
            <a:spLocks noChangeArrowheads="1"/>
          </p:cNvSpPr>
          <p:nvPr/>
        </p:nvSpPr>
        <p:spPr bwMode="auto">
          <a:xfrm>
            <a:off x="1992313" y="497378"/>
            <a:ext cx="8172450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457200" indent="-457200" algn="l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0" indent="0">
              <a:buNone/>
            </a:pPr>
            <a:r>
              <a:rPr lang="ru-RU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5. Какая </a:t>
            </a:r>
            <a:r>
              <a:rPr lang="ru-RU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операция не применяется для редактирования текста</a:t>
            </a:r>
            <a:endParaRPr lang="ru-RU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86044" name="AutoShape 28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208213" y="2386014"/>
            <a:ext cx="881062" cy="1042987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chemeClr val="bg2"/>
              </a:gs>
            </a:gsLst>
            <a:path path="rect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2400" b="1">
                <a:latin typeface="Times New Roman" panose="02020603050405020304" pitchFamily="18" charset="0"/>
              </a:rPr>
              <a:t>1</a:t>
            </a:r>
          </a:p>
        </p:txBody>
      </p:sp>
      <p:sp>
        <p:nvSpPr>
          <p:cNvPr id="86045" name="AutoShape 29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208213" y="3711576"/>
            <a:ext cx="881062" cy="1042987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chemeClr val="bg2"/>
              </a:gs>
            </a:gsLst>
            <a:path path="rect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2400" b="1" dirty="0">
                <a:latin typeface="Times New Roman" panose="02020603050405020304" pitchFamily="18" charset="0"/>
              </a:rPr>
              <a:t>2</a:t>
            </a:r>
          </a:p>
        </p:txBody>
      </p:sp>
      <p:sp>
        <p:nvSpPr>
          <p:cNvPr id="86046" name="AutoShape 30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208213" y="5037139"/>
            <a:ext cx="881062" cy="1042987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chemeClr val="bg2"/>
              </a:gs>
            </a:gsLst>
            <a:path path="rect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2400" b="1">
                <a:latin typeface="Times New Roman" panose="02020603050405020304" pitchFamily="18" charset="0"/>
              </a:rPr>
              <a:t>3</a:t>
            </a:r>
          </a:p>
        </p:txBody>
      </p:sp>
      <p:sp>
        <p:nvSpPr>
          <p:cNvPr id="6150" name="Text Box 31"/>
          <p:cNvSpPr txBox="1">
            <a:spLocks noChangeArrowheads="1"/>
          </p:cNvSpPr>
          <p:nvPr/>
        </p:nvSpPr>
        <p:spPr bwMode="auto">
          <a:xfrm>
            <a:off x="3287714" y="2615258"/>
            <a:ext cx="6657592" cy="553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вставка пропущенного символа</a:t>
            </a:r>
            <a:endParaRPr lang="ru-RU" altLang="ru-RU" sz="2400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6151" name="Text Box 32"/>
          <p:cNvSpPr txBox="1">
            <a:spLocks noChangeArrowheads="1"/>
          </p:cNvSpPr>
          <p:nvPr/>
        </p:nvSpPr>
        <p:spPr bwMode="auto">
          <a:xfrm>
            <a:off x="3287714" y="3994473"/>
            <a:ext cx="3005951" cy="553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печать текста</a:t>
            </a:r>
            <a:endParaRPr lang="ru-RU" altLang="ru-RU" sz="2400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6152" name="Text Box 33"/>
          <p:cNvSpPr txBox="1">
            <a:spLocks noChangeArrowheads="1"/>
          </p:cNvSpPr>
          <p:nvPr/>
        </p:nvSpPr>
        <p:spPr bwMode="auto">
          <a:xfrm>
            <a:off x="3287714" y="5373689"/>
            <a:ext cx="7733207" cy="553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замена неверно набранного символа</a:t>
            </a:r>
            <a:endParaRPr lang="ru-RU" altLang="ru-RU" sz="2400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86050" name="Text Box 34"/>
          <p:cNvSpPr txBox="1">
            <a:spLocks noChangeArrowheads="1"/>
          </p:cNvSpPr>
          <p:nvPr/>
        </p:nvSpPr>
        <p:spPr bwMode="auto">
          <a:xfrm>
            <a:off x="8428605" y="3994150"/>
            <a:ext cx="3167062" cy="650875"/>
          </a:xfrm>
          <a:prstGeom prst="rect">
            <a:avLst/>
          </a:prstGeom>
          <a:solidFill>
            <a:srgbClr val="FF0000"/>
          </a:solidFill>
          <a:ln w="9525">
            <a:miter lim="800000"/>
            <a:headEnd/>
            <a:tailEnd/>
          </a:ln>
          <a:effectLst/>
          <a:scene3d>
            <a:camera prst="legacyObliqueTopRight"/>
            <a:lightRig rig="legacyFlat3" dir="b"/>
          </a:scene3d>
          <a:sp3d extrusionH="887400" prstMaterial="legacyMatte">
            <a:bevelT w="13500" h="13500" prst="angle"/>
            <a:bevelB w="13500" h="13500" prst="angle"/>
            <a:extrusionClr>
              <a:srgbClr val="FF99FF"/>
            </a:extrusionClr>
            <a:contourClr>
              <a:srgbClr val="FF0000"/>
            </a:contourClr>
          </a:sp3d>
          <a:extLst>
            <a:ext uri="{AF507438-7753-43E0-B8FC-AC1667EBCBE1}">
              <a14:hiddenEffects xmlns:a14="http://schemas.microsoft.com/office/drawing/2010/main">
                <a:effectLst>
                  <a:outerShdw dist="107763" dir="135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>
            <a:spAutoFit/>
            <a:flatTx/>
          </a:bodyPr>
          <a:lstStyle>
            <a:lvl1pPr algn="l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3600" b="1">
                <a:solidFill>
                  <a:schemeClr val="bg1"/>
                </a:solidFill>
                <a:latin typeface="Times New Roman" panose="02020603050405020304" pitchFamily="18" charset="0"/>
              </a:rPr>
              <a:t>ПРАВИЛЬНО</a:t>
            </a:r>
          </a:p>
        </p:txBody>
      </p:sp>
      <p:sp>
        <p:nvSpPr>
          <p:cNvPr id="86051" name="Text Box 35" descr="Голубая тисненая бумага"/>
          <p:cNvSpPr txBox="1">
            <a:spLocks noChangeArrowheads="1"/>
          </p:cNvSpPr>
          <p:nvPr/>
        </p:nvSpPr>
        <p:spPr bwMode="auto">
          <a:xfrm>
            <a:off x="10302471" y="2329656"/>
            <a:ext cx="1241425" cy="650875"/>
          </a:xfrm>
          <a:prstGeom prst="rect">
            <a:avLst/>
          </a:prstGeom>
          <a:solidFill>
            <a:srgbClr val="003366"/>
          </a:solidFill>
          <a:ln w="9525">
            <a:miter lim="800000"/>
            <a:headEnd/>
            <a:tailEnd/>
          </a:ln>
          <a:effectLst/>
          <a:scene3d>
            <a:camera prst="legacyObliqueTopRight"/>
            <a:lightRig rig="legacyFlat3" dir="b"/>
          </a:scene3d>
          <a:sp3d extrusionH="887400" prstMaterial="legacyMatte">
            <a:bevelT w="13500" h="13500" prst="angle"/>
            <a:bevelB w="13500" h="13500" prst="angle"/>
            <a:extrusionClr>
              <a:srgbClr val="CCECFF"/>
            </a:extrusionClr>
            <a:contourClr>
              <a:srgbClr val="003366"/>
            </a:contour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  <a:flatTx/>
          </a:bodyPr>
          <a:lstStyle>
            <a:lvl1pPr algn="l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ru-RU" sz="3600" b="1" dirty="0">
                <a:solidFill>
                  <a:schemeClr val="bg1"/>
                </a:solidFill>
                <a:latin typeface="Times New Roman" panose="02020603050405020304" pitchFamily="18" charset="0"/>
              </a:rPr>
              <a:t>NO</a:t>
            </a:r>
            <a:r>
              <a:rPr lang="ru-RU" altLang="ru-RU" sz="3600" b="1" dirty="0">
                <a:solidFill>
                  <a:schemeClr val="bg1"/>
                </a:solidFill>
                <a:latin typeface="Times New Roman" panose="02020603050405020304" pitchFamily="18" charset="0"/>
              </a:rPr>
              <a:t>!</a:t>
            </a:r>
          </a:p>
        </p:txBody>
      </p:sp>
      <p:pic>
        <p:nvPicPr>
          <p:cNvPr id="14" name="Picture 2" descr="http://oi67.tinypic.com/28gqkaa.jp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881" y="251733"/>
            <a:ext cx="1411968" cy="14119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74546845"/>
      </p:ext>
    </p:extLst>
  </p:cSld>
  <p:clrMapOvr>
    <a:masterClrMapping/>
  </p:clrMapOvr>
  <p:transition spd="med"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604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60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60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860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6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2" presetID="49" presetClass="exit" presetSubtype="0" accel="100000" fill="hold" grpId="2" nodeType="afterEffect">
                                  <p:stCondLst>
                                    <p:cond delay="5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>
                                        <p:cTn id="13" dur="500"/>
                                        <p:tgtEl>
                                          <p:spTgt spid="860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/>
                                        <p:tgtEl>
                                          <p:spTgt spid="860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/>
                                        <p:tgtEl>
                                          <p:spTgt spid="860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6" dur="500"/>
                                        <p:tgtEl>
                                          <p:spTgt spid="860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6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6044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8604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 nodeType="clickPar">
                      <p:stCondLst>
                        <p:cond delay="0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49" presetClass="entr" presetSubtype="0" decel="10000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60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60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60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86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8" presetID="49" presetClass="exit" presetSubtype="0" accel="100000" fill="hold" grpId="3" nodeType="afterEffect">
                                  <p:stCondLst>
                                    <p:cond delay="5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>
                                        <p:cTn id="29" dur="500"/>
                                        <p:tgtEl>
                                          <p:spTgt spid="860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/>
                                        <p:tgtEl>
                                          <p:spTgt spid="860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/>
                                        <p:tgtEl>
                                          <p:spTgt spid="860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2" dur="500"/>
                                        <p:tgtEl>
                                          <p:spTgt spid="860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6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6046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8604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 nodeType="clickPar">
                      <p:stCondLst>
                        <p:cond delay="0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86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86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860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86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6045"/>
                  </p:tgtEl>
                </p:cond>
              </p:nextCondLst>
            </p:seq>
          </p:childTnLst>
        </p:cTn>
      </p:par>
    </p:tnLst>
    <p:bldLst>
      <p:bldP spid="86050" grpId="0" animBg="1"/>
      <p:bldP spid="86051" grpId="0" animBg="1"/>
      <p:bldP spid="86051" grpId="1" animBg="1"/>
      <p:bldP spid="86051" grpId="2" animBg="1"/>
      <p:bldP spid="86051" grpId="3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2" descr="http://oi67.tinypic.com/28gqkaa.jp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15192" y="5315405"/>
            <a:ext cx="1411968" cy="14119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170" name="Text Box 10"/>
          <p:cNvSpPr txBox="1">
            <a:spLocks noChangeArrowheads="1"/>
          </p:cNvSpPr>
          <p:nvPr/>
        </p:nvSpPr>
        <p:spPr bwMode="auto">
          <a:xfrm>
            <a:off x="2208213" y="476251"/>
            <a:ext cx="7416800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buNone/>
            </a:pPr>
            <a:r>
              <a:rPr lang="ru-RU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6. При </a:t>
            </a:r>
            <a:r>
              <a:rPr lang="ru-RU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наборе текста одно слово от другого отделяется:</a:t>
            </a:r>
          </a:p>
        </p:txBody>
      </p:sp>
      <p:sp>
        <p:nvSpPr>
          <p:cNvPr id="88075" name="AutoShape 11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1992313" y="4652964"/>
            <a:ext cx="881062" cy="1042987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chemeClr val="bg2"/>
              </a:gs>
            </a:gsLst>
            <a:path path="rect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2400" b="1">
                <a:latin typeface="Times New Roman" panose="02020603050405020304" pitchFamily="18" charset="0"/>
              </a:rPr>
              <a:t>3</a:t>
            </a:r>
          </a:p>
        </p:txBody>
      </p:sp>
      <p:sp>
        <p:nvSpPr>
          <p:cNvPr id="88076" name="AutoShape 12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1992313" y="3357564"/>
            <a:ext cx="881062" cy="1042987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chemeClr val="bg2"/>
              </a:gs>
            </a:gsLst>
            <a:path path="rect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2400" b="1">
                <a:latin typeface="Times New Roman" panose="02020603050405020304" pitchFamily="18" charset="0"/>
              </a:rPr>
              <a:t>2</a:t>
            </a:r>
          </a:p>
        </p:txBody>
      </p:sp>
      <p:sp>
        <p:nvSpPr>
          <p:cNvPr id="88077" name="AutoShape 13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1992313" y="1989139"/>
            <a:ext cx="881062" cy="1042987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chemeClr val="bg2"/>
              </a:gs>
            </a:gsLst>
            <a:path path="rect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2400" b="1">
                <a:latin typeface="Times New Roman" panose="02020603050405020304" pitchFamily="18" charset="0"/>
              </a:rPr>
              <a:t>1</a:t>
            </a:r>
          </a:p>
        </p:txBody>
      </p:sp>
      <p:sp>
        <p:nvSpPr>
          <p:cNvPr id="7174" name="Text Box 14"/>
          <p:cNvSpPr txBox="1">
            <a:spLocks noChangeArrowheads="1"/>
          </p:cNvSpPr>
          <p:nvPr/>
        </p:nvSpPr>
        <p:spPr bwMode="auto">
          <a:xfrm>
            <a:off x="3143251" y="3631783"/>
            <a:ext cx="5616575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2800" b="1" dirty="0">
                <a:latin typeface="Tahoma" panose="020B0604030504040204" pitchFamily="34" charset="0"/>
              </a:rPr>
              <a:t> </a:t>
            </a:r>
            <a:r>
              <a:rPr lang="ru-RU" altLang="ru-RU" sz="2800" b="1" dirty="0" smtClean="0">
                <a:latin typeface="Tahoma" panose="020B0604030504040204" pitchFamily="34" charset="0"/>
              </a:rPr>
              <a:t>запятой</a:t>
            </a:r>
            <a:endParaRPr lang="ru-RU" altLang="ru-RU" sz="2800" b="1" dirty="0">
              <a:latin typeface="Tahoma" panose="020B0604030504040204" pitchFamily="34" charset="0"/>
            </a:endParaRPr>
          </a:p>
        </p:txBody>
      </p:sp>
      <p:sp>
        <p:nvSpPr>
          <p:cNvPr id="7175" name="Text Box 15"/>
          <p:cNvSpPr txBox="1">
            <a:spLocks noChangeArrowheads="1"/>
          </p:cNvSpPr>
          <p:nvPr/>
        </p:nvSpPr>
        <p:spPr bwMode="auto">
          <a:xfrm>
            <a:off x="3216276" y="4914066"/>
            <a:ext cx="5976937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2800" b="1" dirty="0" smtClean="0">
                <a:latin typeface="Tahoma" panose="020B0604030504040204" pitchFamily="34" charset="0"/>
              </a:rPr>
              <a:t>пробелом</a:t>
            </a:r>
            <a:endParaRPr lang="ru-RU" altLang="ru-RU" sz="2800" b="1" dirty="0">
              <a:latin typeface="Tahoma" panose="020B0604030504040204" pitchFamily="34" charset="0"/>
            </a:endParaRPr>
          </a:p>
        </p:txBody>
      </p:sp>
      <p:sp>
        <p:nvSpPr>
          <p:cNvPr id="7176" name="Text Box 16"/>
          <p:cNvSpPr txBox="1">
            <a:spLocks noChangeArrowheads="1"/>
          </p:cNvSpPr>
          <p:nvPr/>
        </p:nvSpPr>
        <p:spPr bwMode="auto">
          <a:xfrm>
            <a:off x="3143251" y="2349501"/>
            <a:ext cx="1486304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2800" b="1" dirty="0" smtClean="0">
                <a:latin typeface="Tahoma" panose="020B0604030504040204" pitchFamily="34" charset="0"/>
              </a:rPr>
              <a:t>точкой</a:t>
            </a:r>
            <a:endParaRPr lang="ru-RU" altLang="ru-RU" sz="2800" b="1" dirty="0">
              <a:latin typeface="Tahoma" panose="020B0604030504040204" pitchFamily="34" charset="0"/>
            </a:endParaRPr>
          </a:p>
        </p:txBody>
      </p:sp>
      <p:sp>
        <p:nvSpPr>
          <p:cNvPr id="88085" name="Text Box 21"/>
          <p:cNvSpPr txBox="1">
            <a:spLocks noChangeArrowheads="1"/>
          </p:cNvSpPr>
          <p:nvPr/>
        </p:nvSpPr>
        <p:spPr bwMode="auto">
          <a:xfrm>
            <a:off x="7536656" y="5050592"/>
            <a:ext cx="3313113" cy="650875"/>
          </a:xfrm>
          <a:prstGeom prst="rect">
            <a:avLst/>
          </a:prstGeom>
          <a:solidFill>
            <a:srgbClr val="FF0000"/>
          </a:solidFill>
          <a:ln w="9525">
            <a:miter lim="800000"/>
            <a:headEnd/>
            <a:tailEnd/>
          </a:ln>
          <a:effectLst/>
          <a:scene3d>
            <a:camera prst="legacyObliqueTopRight"/>
            <a:lightRig rig="legacyFlat3" dir="b"/>
          </a:scene3d>
          <a:sp3d extrusionH="887400" prstMaterial="legacyMatte">
            <a:bevelT w="13500" h="13500" prst="angle"/>
            <a:bevelB w="13500" h="13500" prst="angle"/>
            <a:extrusionClr>
              <a:srgbClr val="FF99FF"/>
            </a:extrusionClr>
            <a:contourClr>
              <a:srgbClr val="FF0000"/>
            </a:contourClr>
          </a:sp3d>
          <a:extLst>
            <a:ext uri="{AF507438-7753-43E0-B8FC-AC1667EBCBE1}">
              <a14:hiddenEffects xmlns:a14="http://schemas.microsoft.com/office/drawing/2010/main">
                <a:effectLst>
                  <a:outerShdw dist="107763" dir="135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>
            <a:spAutoFit/>
            <a:flatTx/>
          </a:bodyPr>
          <a:lstStyle>
            <a:lvl1pPr algn="l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3600" b="1">
                <a:solidFill>
                  <a:schemeClr val="bg1"/>
                </a:solidFill>
                <a:latin typeface="Times New Roman" panose="02020603050405020304" pitchFamily="18" charset="0"/>
              </a:rPr>
              <a:t>ПРАВИЛЬНО</a:t>
            </a:r>
            <a:endParaRPr lang="ru-RU" altLang="ru-RU" sz="3200">
              <a:solidFill>
                <a:schemeClr val="bg1"/>
              </a:solidFill>
              <a:latin typeface="Tahoma" panose="020B0604030504040204" pitchFamily="34" charset="0"/>
            </a:endParaRPr>
          </a:p>
        </p:txBody>
      </p:sp>
      <p:sp>
        <p:nvSpPr>
          <p:cNvPr id="88086" name="Text Box 22" descr="Голубая тисненая бумага"/>
          <p:cNvSpPr txBox="1">
            <a:spLocks noChangeArrowheads="1"/>
          </p:cNvSpPr>
          <p:nvPr/>
        </p:nvSpPr>
        <p:spPr bwMode="auto">
          <a:xfrm>
            <a:off x="9385301" y="3029122"/>
            <a:ext cx="1031875" cy="650875"/>
          </a:xfrm>
          <a:prstGeom prst="rect">
            <a:avLst/>
          </a:prstGeom>
          <a:solidFill>
            <a:srgbClr val="000066"/>
          </a:solidFill>
          <a:ln w="9525">
            <a:miter lim="800000"/>
            <a:headEnd/>
            <a:tailEnd/>
          </a:ln>
          <a:effectLst/>
          <a:scene3d>
            <a:camera prst="legacyObliqueTopRight"/>
            <a:lightRig rig="legacyFlat3" dir="b"/>
          </a:scene3d>
          <a:sp3d extrusionH="887400" prstMaterial="legacyMatte">
            <a:bevelT w="13500" h="13500" prst="angle"/>
            <a:bevelB w="13500" h="13500" prst="angle"/>
            <a:extrusionClr>
              <a:srgbClr val="CCECFF"/>
            </a:extrusionClr>
            <a:contourClr>
              <a:srgbClr val="000066"/>
            </a:contour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  <a:flatTx/>
          </a:bodyPr>
          <a:lstStyle>
            <a:lvl1pPr algn="l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ru-RU" sz="3600" b="1" dirty="0">
                <a:solidFill>
                  <a:schemeClr val="bg1"/>
                </a:solidFill>
                <a:latin typeface="Times New Roman" panose="02020603050405020304" pitchFamily="18" charset="0"/>
              </a:rPr>
              <a:t>NO</a:t>
            </a:r>
            <a:r>
              <a:rPr lang="ru-RU" altLang="ru-RU" sz="3600" b="1" dirty="0">
                <a:solidFill>
                  <a:schemeClr val="bg1"/>
                </a:solidFill>
                <a:latin typeface="Times New Roman" panose="02020603050405020304" pitchFamily="18" charset="0"/>
              </a:rPr>
              <a:t>!</a:t>
            </a:r>
            <a:endParaRPr lang="ru-RU" altLang="ru-RU" sz="3600" dirty="0">
              <a:solidFill>
                <a:schemeClr val="bg1"/>
              </a:solidFill>
              <a:latin typeface="Tahoma" panose="020B0604030504040204" pitchFamily="34" charset="0"/>
            </a:endParaRPr>
          </a:p>
        </p:txBody>
      </p:sp>
      <p:pic>
        <p:nvPicPr>
          <p:cNvPr id="13" name="Picture 2" descr="http://oi67.tinypic.com/28gqkaa.jp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881" y="251733"/>
            <a:ext cx="1411968" cy="14119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04054461"/>
      </p:ext>
    </p:extLst>
  </p:cSld>
  <p:clrMapOvr>
    <a:masterClrMapping/>
  </p:clrMapOvr>
  <p:transition spd="med"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807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80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80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8808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80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8075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8807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 nodeType="clickPar">
                      <p:stCondLst>
                        <p:cond delay="0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880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80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808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80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1" presetID="49" presetClass="exit" presetSubtype="0" accel="10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2" dur="500"/>
                                        <p:tgtEl>
                                          <p:spTgt spid="880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/>
                                        <p:tgtEl>
                                          <p:spTgt spid="880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/>
                                        <p:tgtEl>
                                          <p:spTgt spid="8808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5" dur="500"/>
                                        <p:tgtEl>
                                          <p:spTgt spid="880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8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8077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8807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 nodeType="clickPar">
                      <p:stCondLst>
                        <p:cond delay="0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49" presetClass="entr" presetSubtype="0" decel="10000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880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880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8808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880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7" presetID="49" presetClass="exit" presetSubtype="0" accel="10000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8" dur="500"/>
                                        <p:tgtEl>
                                          <p:spTgt spid="880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/>
                                        <p:tgtEl>
                                          <p:spTgt spid="880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/>
                                        <p:tgtEl>
                                          <p:spTgt spid="8808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1" dur="500"/>
                                        <p:tgtEl>
                                          <p:spTgt spid="880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8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8076"/>
                  </p:tgtEl>
                </p:cond>
              </p:nextCondLst>
            </p:seq>
          </p:childTnLst>
        </p:cTn>
      </p:par>
    </p:tnLst>
    <p:bldLst>
      <p:bldP spid="88085" grpId="0" animBg="1"/>
      <p:bldP spid="88086" grpId="0" animBg="1"/>
      <p:bldP spid="88086" grpId="1" animBg="1"/>
      <p:bldP spid="88086" grpId="2" animBg="1"/>
      <p:bldP spid="88086" grpId="3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 Box 10"/>
          <p:cNvSpPr txBox="1">
            <a:spLocks noChangeArrowheads="1"/>
          </p:cNvSpPr>
          <p:nvPr/>
        </p:nvSpPr>
        <p:spPr bwMode="auto">
          <a:xfrm>
            <a:off x="1917668" y="323750"/>
            <a:ext cx="7632700" cy="1477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7. Копирование </a:t>
            </a:r>
            <a:r>
              <a:rPr lang="ru-RU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текстового фрагмента в текстовом редакторе предусматривает в первую очередь:</a:t>
            </a:r>
            <a:endParaRPr lang="ru-RU" altLang="ru-RU" sz="3200" b="1" dirty="0">
              <a:solidFill>
                <a:srgbClr val="FF000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90123" name="AutoShape 11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186344" y="4864684"/>
            <a:ext cx="881063" cy="1042987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chemeClr val="bg2"/>
              </a:gs>
            </a:gsLst>
            <a:path path="rect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2400" b="1">
                <a:latin typeface="Times New Roman" panose="02020603050405020304" pitchFamily="18" charset="0"/>
              </a:rPr>
              <a:t>3</a:t>
            </a:r>
          </a:p>
        </p:txBody>
      </p:sp>
      <p:sp>
        <p:nvSpPr>
          <p:cNvPr id="90124" name="AutoShape 12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186345" y="3426819"/>
            <a:ext cx="881063" cy="1042988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chemeClr val="bg2"/>
              </a:gs>
            </a:gsLst>
            <a:path path="rect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2400" b="1">
                <a:latin typeface="Times New Roman" panose="02020603050405020304" pitchFamily="18" charset="0"/>
              </a:rPr>
              <a:t>2</a:t>
            </a:r>
          </a:p>
        </p:txBody>
      </p:sp>
      <p:sp>
        <p:nvSpPr>
          <p:cNvPr id="90125" name="AutoShape 13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186345" y="2060576"/>
            <a:ext cx="881063" cy="1042988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chemeClr val="bg2"/>
              </a:gs>
            </a:gsLst>
            <a:path path="rect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2400" b="1">
                <a:latin typeface="Times New Roman" panose="02020603050405020304" pitchFamily="18" charset="0"/>
              </a:rPr>
              <a:t>1</a:t>
            </a:r>
          </a:p>
        </p:txBody>
      </p:sp>
      <p:sp>
        <p:nvSpPr>
          <p:cNvPr id="9222" name="Text Box 14"/>
          <p:cNvSpPr txBox="1">
            <a:spLocks noChangeArrowheads="1"/>
          </p:cNvSpPr>
          <p:nvPr/>
        </p:nvSpPr>
        <p:spPr bwMode="auto">
          <a:xfrm>
            <a:off x="3648075" y="4735085"/>
            <a:ext cx="6205052" cy="1477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algn="l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указание позиции, начиная с которой должен копироваться объект</a:t>
            </a:r>
            <a:r>
              <a:rPr lang="ru-RU" altLang="ru-RU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endParaRPr lang="ru-RU" altLang="ru-RU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9223" name="Text Box 15"/>
          <p:cNvSpPr txBox="1">
            <a:spLocks noChangeArrowheads="1"/>
          </p:cNvSpPr>
          <p:nvPr/>
        </p:nvSpPr>
        <p:spPr bwMode="auto">
          <a:xfrm>
            <a:off x="3648075" y="3642703"/>
            <a:ext cx="8084264" cy="553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выбор соответствующего пункта меню</a:t>
            </a:r>
            <a:endParaRPr lang="ru-RU" altLang="ru-RU" sz="2800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9224" name="Text Box 16"/>
          <p:cNvSpPr txBox="1">
            <a:spLocks noChangeArrowheads="1"/>
          </p:cNvSpPr>
          <p:nvPr/>
        </p:nvSpPr>
        <p:spPr bwMode="auto">
          <a:xfrm>
            <a:off x="3648075" y="2157189"/>
            <a:ext cx="7484741" cy="553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выделение копируемого фрагмента</a:t>
            </a:r>
            <a:endParaRPr lang="ru-RU" altLang="ru-RU" sz="2800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90131" name="Text Box 19" descr="Голубая тисненая бумага"/>
          <p:cNvSpPr txBox="1">
            <a:spLocks noChangeArrowheads="1"/>
          </p:cNvSpPr>
          <p:nvPr/>
        </p:nvSpPr>
        <p:spPr bwMode="auto">
          <a:xfrm>
            <a:off x="10028350" y="4735085"/>
            <a:ext cx="1096216" cy="646331"/>
          </a:xfrm>
          <a:prstGeom prst="rect">
            <a:avLst/>
          </a:prstGeom>
          <a:solidFill>
            <a:srgbClr val="000066"/>
          </a:solidFill>
          <a:ln w="9525">
            <a:miter lim="800000"/>
            <a:headEnd/>
            <a:tailEnd/>
          </a:ln>
          <a:effectLst/>
          <a:scene3d>
            <a:camera prst="legacyObliqueTopRight"/>
            <a:lightRig rig="legacyFlat3" dir="b"/>
          </a:scene3d>
          <a:sp3d extrusionH="887400" prstMaterial="legacyMatte">
            <a:bevelT w="13500" h="13500" prst="angle"/>
            <a:bevelB w="13500" h="13500" prst="angle"/>
            <a:extrusionClr>
              <a:srgbClr val="CCECFF"/>
            </a:extrusionClr>
            <a:contourClr>
              <a:srgbClr val="000066"/>
            </a:contour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  <a:flatTx/>
          </a:bodyPr>
          <a:lstStyle>
            <a:lvl1pPr algn="l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ru-RU" sz="3600" b="1" dirty="0" smtClean="0">
                <a:solidFill>
                  <a:schemeClr val="bg1"/>
                </a:solidFill>
                <a:latin typeface="Times New Roman" panose="02020603050405020304" pitchFamily="18" charset="0"/>
              </a:rPr>
              <a:t>N</a:t>
            </a:r>
            <a:r>
              <a:rPr lang="ru-RU" altLang="ru-RU" sz="3600" b="1" dirty="0" smtClean="0">
                <a:solidFill>
                  <a:schemeClr val="bg1"/>
                </a:solidFill>
                <a:latin typeface="Times New Roman" panose="02020603050405020304" pitchFamily="18" charset="0"/>
              </a:rPr>
              <a:t>О!</a:t>
            </a:r>
            <a:endParaRPr lang="ru-RU" altLang="ru-RU" sz="3600" dirty="0">
              <a:solidFill>
                <a:schemeClr val="bg1"/>
              </a:solidFill>
              <a:latin typeface="Tahoma" panose="020B0604030504040204" pitchFamily="34" charset="0"/>
            </a:endParaRPr>
          </a:p>
        </p:txBody>
      </p:sp>
      <p:sp>
        <p:nvSpPr>
          <p:cNvPr id="90133" name="Text Box 21"/>
          <p:cNvSpPr txBox="1">
            <a:spLocks noChangeArrowheads="1"/>
          </p:cNvSpPr>
          <p:nvPr/>
        </p:nvSpPr>
        <p:spPr bwMode="auto">
          <a:xfrm>
            <a:off x="8371794" y="3007443"/>
            <a:ext cx="3313113" cy="650875"/>
          </a:xfrm>
          <a:prstGeom prst="rect">
            <a:avLst/>
          </a:prstGeom>
          <a:solidFill>
            <a:srgbClr val="FF0000"/>
          </a:solidFill>
          <a:ln w="9525">
            <a:miter lim="800000"/>
            <a:headEnd/>
            <a:tailEnd/>
          </a:ln>
          <a:effectLst/>
          <a:scene3d>
            <a:camera prst="legacyObliqueTopRight"/>
            <a:lightRig rig="legacyFlat3" dir="b"/>
          </a:scene3d>
          <a:sp3d extrusionH="887400" prstMaterial="legacyMatte">
            <a:bevelT w="13500" h="13500" prst="angle"/>
            <a:bevelB w="13500" h="13500" prst="angle"/>
            <a:extrusionClr>
              <a:srgbClr val="FF99FF"/>
            </a:extrusionClr>
            <a:contourClr>
              <a:srgbClr val="FF0000"/>
            </a:contourClr>
          </a:sp3d>
          <a:extLst>
            <a:ext uri="{AF507438-7753-43E0-B8FC-AC1667EBCBE1}">
              <a14:hiddenEffects xmlns:a14="http://schemas.microsoft.com/office/drawing/2010/main">
                <a:effectLst>
                  <a:outerShdw dist="107763" dir="135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>
            <a:spAutoFit/>
            <a:flatTx/>
          </a:bodyPr>
          <a:lstStyle>
            <a:lvl1pPr algn="l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3600" b="1">
                <a:solidFill>
                  <a:schemeClr val="bg1"/>
                </a:solidFill>
                <a:latin typeface="Times New Roman" panose="02020603050405020304" pitchFamily="18" charset="0"/>
              </a:rPr>
              <a:t>ПРАВИЛЬНО</a:t>
            </a:r>
            <a:endParaRPr lang="ru-RU" altLang="ru-RU" sz="3600">
              <a:solidFill>
                <a:schemeClr val="bg1"/>
              </a:solidFill>
              <a:latin typeface="Tahoma" panose="020B0604030504040204" pitchFamily="34" charset="0"/>
            </a:endParaRPr>
          </a:p>
        </p:txBody>
      </p:sp>
      <p:pic>
        <p:nvPicPr>
          <p:cNvPr id="11" name="Picture 2" descr="http://oi67.tinypic.com/28gqkaa.jp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881" y="251733"/>
            <a:ext cx="1411968" cy="14119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" descr="http://oi67.tinypic.com/28gqkaa.jp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64" y="5381416"/>
            <a:ext cx="1411968" cy="14119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94686025"/>
      </p:ext>
    </p:extLst>
  </p:cSld>
  <p:clrMapOvr>
    <a:masterClrMapping/>
  </p:clrMapOvr>
  <p:transition spd="med"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01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01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01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901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0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2" presetID="49" presetClass="exit" presetSubtype="0" accel="10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" dur="500"/>
                                        <p:tgtEl>
                                          <p:spTgt spid="901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/>
                                        <p:tgtEl>
                                          <p:spTgt spid="901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/>
                                        <p:tgtEl>
                                          <p:spTgt spid="901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6" dur="500"/>
                                        <p:tgtEl>
                                          <p:spTgt spid="901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0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0123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901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 nodeType="clickPar">
                      <p:stCondLst>
                        <p:cond delay="0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49" presetClass="entr" presetSubtype="0" decel="10000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01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901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01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90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8" presetID="49" presetClass="exit" presetSubtype="0" accel="10000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9" dur="500"/>
                                        <p:tgtEl>
                                          <p:spTgt spid="901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/>
                                        <p:tgtEl>
                                          <p:spTgt spid="901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/>
                                        <p:tgtEl>
                                          <p:spTgt spid="901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2" dur="500"/>
                                        <p:tgtEl>
                                          <p:spTgt spid="901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0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0124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901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 nodeType="clickPar">
                      <p:stCondLst>
                        <p:cond delay="0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901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901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9013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90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0125"/>
                  </p:tgtEl>
                </p:cond>
              </p:nextCondLst>
            </p:seq>
          </p:childTnLst>
        </p:cTn>
      </p:par>
    </p:tnLst>
    <p:bldLst>
      <p:bldP spid="90131" grpId="0" animBg="1"/>
      <p:bldP spid="90131" grpId="1" animBg="1"/>
      <p:bldP spid="90131" grpId="2" animBg="1"/>
      <p:bldP spid="90131" grpId="3" animBg="1"/>
      <p:bldP spid="90133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Другая 2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FFFFFF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111</TotalTime>
  <Words>452</Words>
  <Application>Microsoft Office PowerPoint</Application>
  <PresentationFormat>Произвольный</PresentationFormat>
  <Paragraphs>136</Paragraphs>
  <Slides>14</Slides>
  <Notes>13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Элемент</dc:creator>
  <cp:lastModifiedBy>Элемент</cp:lastModifiedBy>
  <cp:revision>29</cp:revision>
  <dcterms:created xsi:type="dcterms:W3CDTF">2017-02-21T15:53:23Z</dcterms:created>
  <dcterms:modified xsi:type="dcterms:W3CDTF">2018-09-10T12:55:02Z</dcterms:modified>
</cp:coreProperties>
</file>