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5.png" ContentType="image/png"/>
  <Override PartName="/ppt/media/image3.jpeg" ContentType="image/jpeg"/>
  <Override PartName="/ppt/media/image4.png" ContentType="image/png"/>
  <Override PartName="/ppt/media/image8.jpeg" ContentType="image/jpeg"/>
  <Override PartName="/ppt/media/image6.png" ContentType="image/png"/>
  <Override PartName="/ppt/media/image7.png" ContentType="image/png"/>
  <Override PartName="/ppt/media/image9.png" ContentType="image/png"/>
  <Override PartName="/ppt/media/image10.jpeg" ContentType="image/jpeg"/>
  <Override PartName="/ppt/media/image11.png" ContentType="image/png"/>
  <Override PartName="/ppt/media/image12.png" ContentType="image/png"/>
  <Override PartName="/ppt/media/image13.png" ContentType="image/png"/>
  <Override PartName="/ppt/media/image14.jpeg" ContentType="image/jpeg"/>
  <Override PartName="/ppt/media/image15.png" ContentType="image/png"/>
  <Override PartName="/ppt/media/image16.png" ContentType="image/png"/>
  <Override PartName="/ppt/media/image17.png" ContentType="image/pn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5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>
            <a:off x="499320" y="5945040"/>
            <a:ext cx="4940280" cy="920880"/>
          </a:xfrm>
          <a:custGeom>
            <a:avLst/>
            <a:gdLst/>
            <a:ahLst/>
            <a:rect l="l" t="t" r="r" b="b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 hidden="1"/>
          <p:cNvSpPr/>
          <p:nvPr/>
        </p:nvSpPr>
        <p:spPr>
          <a:xfrm>
            <a:off x="485640" y="5938920"/>
            <a:ext cx="3690000" cy="933120"/>
          </a:xfrm>
          <a:custGeom>
            <a:avLst/>
            <a:gdLst/>
            <a:ahLst/>
            <a:rect l="l" t="t" r="r" b="b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CustomShape 3" hidden="1"/>
          <p:cNvSpPr/>
          <p:nvPr/>
        </p:nvSpPr>
        <p:spPr>
          <a:xfrm>
            <a:off x="-6120" y="5791320"/>
            <a:ext cx="3402000" cy="1080360"/>
          </a:xfrm>
          <a:prstGeom prst="rtTriangle">
            <a:avLst/>
          </a:prstGeom>
          <a:blipFill rotWithShape="0">
            <a:blip r:embed="rId2">
              <a:alphaModFix amt="50000"/>
            </a:blip>
            <a:tile/>
          </a:blipFill>
          <a:ln w="12600">
            <a:noFill/>
          </a:ln>
          <a:effectLst>
            <a:outerShdw blurRad="50800" dir="5400000" dist="381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Line 4"/>
          <p:cNvSpPr/>
          <p:nvPr/>
        </p:nvSpPr>
        <p:spPr>
          <a:xfrm>
            <a:off x="-9000" y="5787720"/>
            <a:ext cx="3405240" cy="1084320"/>
          </a:xfrm>
          <a:prstGeom prst="line">
            <a:avLst/>
          </a:prstGeom>
          <a:ln w="12240">
            <a:solidFill>
              <a:srgbClr val="7f2444"/>
            </a:solidFill>
            <a:miter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0" y="4664160"/>
            <a:ext cx="9150840" cy="360"/>
          </a:xfrm>
          <a:prstGeom prst="rtTriangle">
            <a:avLst/>
          </a:prstGeom>
          <a:gradFill rotWithShape="0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/>
          </a:gradFill>
          <a:ln w="12600">
            <a:noFill/>
          </a:ln>
          <a:effectLst>
            <a:outerShdw blurRad="50800" dir="5400000" dist="381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" name="PlaceHolder 6"/>
          <p:cNvSpPr>
            <a:spLocks noGrp="1"/>
          </p:cNvSpPr>
          <p:nvPr>
            <p:ph type="title"/>
          </p:nvPr>
        </p:nvSpPr>
        <p:spPr>
          <a:xfrm>
            <a:off x="685800" y="1752480"/>
            <a:ext cx="7772040" cy="1829520"/>
          </a:xfrm>
          <a:prstGeom prst="rect">
            <a:avLst/>
          </a:prstGeom>
        </p:spPr>
        <p:txBody>
          <a:bodyPr lIns="90000" rIns="90000" tIns="45000" bIns="45000" anchor="b">
            <a:normAutofit/>
          </a:bodyPr>
          <a:p>
            <a:pPr algn="r">
              <a:lnSpc>
                <a:spcPct val="100000"/>
              </a:lnSpc>
            </a:pPr>
            <a:r>
              <a:rPr b="1" lang="ru-RU" sz="4800" spc="-1" strike="noStrike">
                <a:solidFill>
                  <a:srgbClr val="b13f9a"/>
                </a:solidFill>
                <a:latin typeface="Lucida Sans Unicode"/>
              </a:rPr>
              <a:t>Образец заголовка</a:t>
            </a:r>
            <a:endParaRPr b="0" lang="ru-RU" sz="4800" spc="-1" strike="noStrike">
              <a:solidFill>
                <a:srgbClr val="000000"/>
              </a:solidFill>
              <a:latin typeface="Lucida Sans Unicode"/>
            </a:endParaRPr>
          </a:p>
        </p:txBody>
      </p:sp>
      <p:grpSp>
        <p:nvGrpSpPr>
          <p:cNvPr id="6" name="Group 7"/>
          <p:cNvGrpSpPr/>
          <p:nvPr/>
        </p:nvGrpSpPr>
        <p:grpSpPr>
          <a:xfrm>
            <a:off x="-3600" y="4952880"/>
            <a:ext cx="9147600" cy="1911960"/>
            <a:chOff x="-3600" y="4952880"/>
            <a:chExt cx="9147600" cy="1911960"/>
          </a:xfrm>
        </p:grpSpPr>
        <p:sp>
          <p:nvSpPr>
            <p:cNvPr id="7" name="CustomShape 8"/>
            <p:cNvSpPr/>
            <p:nvPr/>
          </p:nvSpPr>
          <p:spPr>
            <a:xfrm>
              <a:off x="1687680" y="4952880"/>
              <a:ext cx="7455960" cy="487800"/>
            </a:xfrm>
            <a:custGeom>
              <a:avLst/>
              <a:gdLst/>
              <a:ahLst/>
              <a:rect l="l" t="t" r="r" b="b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36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" name="CustomShape 9"/>
            <p:cNvSpPr/>
            <p:nvPr/>
          </p:nvSpPr>
          <p:spPr>
            <a:xfrm>
              <a:off x="35280" y="5237640"/>
              <a:ext cx="9108360" cy="788400"/>
            </a:xfrm>
            <a:custGeom>
              <a:avLst/>
              <a:gdLst/>
              <a:ahLst/>
              <a:rect l="l" t="t" r="r" b="b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36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" name="CustomShape 10"/>
            <p:cNvSpPr/>
            <p:nvPr/>
          </p:nvSpPr>
          <p:spPr>
            <a:xfrm>
              <a:off x="0" y="5001120"/>
              <a:ext cx="9143640" cy="1863720"/>
            </a:xfrm>
            <a:custGeom>
              <a:avLst/>
              <a:gdLst/>
              <a:ahLst/>
              <a:rect l="l" t="t" r="r" b="b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3">
                <a:alphaModFix amt="50000"/>
              </a:blip>
              <a:tile/>
            </a:blipFill>
            <a:ln w="12600">
              <a:noFill/>
            </a:ln>
            <a:effectLst>
              <a:outerShdw blurRad="50800" dir="5400000" dist="38100" rotWithShape="0">
                <a:srgbClr val="000000">
                  <a:alpha val="35000"/>
                </a:srgb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0" name="Line 11"/>
            <p:cNvSpPr/>
            <p:nvPr/>
          </p:nvSpPr>
          <p:spPr>
            <a:xfrm>
              <a:off x="-3600" y="4997520"/>
              <a:ext cx="9147600" cy="790200"/>
            </a:xfrm>
            <a:prstGeom prst="line">
              <a:avLst/>
            </a:prstGeom>
            <a:ln w="12240">
              <a:solidFill>
                <a:srgbClr val="7f2444"/>
              </a:solidFill>
              <a:miter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</p:grpSp>
      <p:sp>
        <p:nvSpPr>
          <p:cNvPr id="11" name="PlaceHolder 12"/>
          <p:cNvSpPr>
            <a:spLocks noGrp="1"/>
          </p:cNvSpPr>
          <p:nvPr>
            <p:ph type="dt"/>
          </p:nvPr>
        </p:nvSpPr>
        <p:spPr>
          <a:xfrm>
            <a:off x="6726960" y="6408000"/>
            <a:ext cx="1919880" cy="365400"/>
          </a:xfrm>
          <a:prstGeom prst="rect">
            <a:avLst/>
          </a:prstGeom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fld id="{DFFD3C48-DAEC-4130-87F8-59C8649BE8A1}" type="datetime">
              <a:rPr b="0" lang="ru-RU" sz="1000" spc="-1" strike="noStrike">
                <a:solidFill>
                  <a:srgbClr val="ffffff"/>
                </a:solidFill>
                <a:latin typeface="Lucida Sans Unicode"/>
              </a:rPr>
              <a:t>20.10.18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12" name="PlaceHolder 13"/>
          <p:cNvSpPr>
            <a:spLocks noGrp="1"/>
          </p:cNvSpPr>
          <p:nvPr>
            <p:ph type="ftr"/>
          </p:nvPr>
        </p:nvSpPr>
        <p:spPr>
          <a:xfrm>
            <a:off x="4380120" y="6408000"/>
            <a:ext cx="2350440" cy="364680"/>
          </a:xfrm>
          <a:prstGeom prst="rect">
            <a:avLst/>
          </a:prstGeom>
        </p:spPr>
        <p:txBody>
          <a:bodyPr lIns="90000" rIns="90000" tIns="45000" bIns="45000" anchor="b"/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3" name="PlaceHolder 14"/>
          <p:cNvSpPr>
            <a:spLocks noGrp="1"/>
          </p:cNvSpPr>
          <p:nvPr>
            <p:ph type="sldNum"/>
          </p:nvPr>
        </p:nvSpPr>
        <p:spPr>
          <a:xfrm>
            <a:off x="8647200" y="6408000"/>
            <a:ext cx="365400" cy="364680"/>
          </a:xfrm>
          <a:prstGeom prst="rect">
            <a:avLst/>
          </a:prstGeom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C5B4D6D8-54D9-4230-84DB-CF786EA7F722}" type="slidenum">
              <a:rPr b="0" lang="ru-RU" sz="1000" spc="-1" strike="noStrike">
                <a:solidFill>
                  <a:srgbClr val="ffffff"/>
                </a:solidFill>
                <a:latin typeface="Lucida Sans Unicode"/>
              </a:rPr>
              <a:t>&lt;номер&gt;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14" name="PlaceHolder 1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Для правки структуры щёлкните мышью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100" spc="-1" strike="noStrike">
                <a:solidFill>
                  <a:srgbClr val="000000"/>
                </a:solidFill>
                <a:latin typeface="Lucida Sans Unicode"/>
              </a:rPr>
              <a:t>Второй уровень структуры</a:t>
            </a:r>
            <a:endParaRPr b="0" lang="ru-RU" sz="2100" spc="-1" strike="noStrike">
              <a:solidFill>
                <a:srgbClr val="000000"/>
              </a:solidFill>
              <a:latin typeface="Lucida Sans Unicode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900" spc="-1" strike="noStrike">
                <a:solidFill>
                  <a:srgbClr val="000000"/>
                </a:solidFill>
                <a:latin typeface="Lucida Sans Unicode"/>
              </a:rPr>
              <a:t>Третий уровень структуры</a:t>
            </a:r>
            <a:endParaRPr b="0" lang="ru-RU" sz="1900" spc="-1" strike="noStrike">
              <a:solidFill>
                <a:srgbClr val="000000"/>
              </a:solidFill>
              <a:latin typeface="Lucida Sans Unicode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Lucida Sans Unicode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Lucida Sans Unicode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Lucida Sans Unicode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Lucida Sans Unicode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Lucida Sans Unicode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Lucida Sans Unicode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ustomShape 1"/>
          <p:cNvSpPr/>
          <p:nvPr/>
        </p:nvSpPr>
        <p:spPr>
          <a:xfrm>
            <a:off x="499320" y="5945040"/>
            <a:ext cx="4940280" cy="920880"/>
          </a:xfrm>
          <a:custGeom>
            <a:avLst/>
            <a:gdLst/>
            <a:ahLst/>
            <a:rect l="l" t="t" r="r" b="b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" name="CustomShape 2"/>
          <p:cNvSpPr/>
          <p:nvPr/>
        </p:nvSpPr>
        <p:spPr>
          <a:xfrm>
            <a:off x="485640" y="5938920"/>
            <a:ext cx="3690000" cy="933120"/>
          </a:xfrm>
          <a:custGeom>
            <a:avLst/>
            <a:gdLst/>
            <a:ahLst/>
            <a:rect l="l" t="t" r="r" b="b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" name="CustomShape 3"/>
          <p:cNvSpPr/>
          <p:nvPr/>
        </p:nvSpPr>
        <p:spPr>
          <a:xfrm>
            <a:off x="-6120" y="5791320"/>
            <a:ext cx="3402000" cy="1080360"/>
          </a:xfrm>
          <a:prstGeom prst="rtTriangle">
            <a:avLst/>
          </a:prstGeom>
          <a:blipFill rotWithShape="0">
            <a:blip r:embed="rId2">
              <a:alphaModFix amt="50000"/>
            </a:blip>
            <a:tile/>
          </a:blipFill>
          <a:ln w="12600">
            <a:noFill/>
          </a:ln>
          <a:effectLst>
            <a:outerShdw blurRad="50800" dir="5400000" dist="381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4" name="Line 4"/>
          <p:cNvSpPr/>
          <p:nvPr/>
        </p:nvSpPr>
        <p:spPr>
          <a:xfrm>
            <a:off x="-9000" y="5787720"/>
            <a:ext cx="3405240" cy="1084320"/>
          </a:xfrm>
          <a:prstGeom prst="line">
            <a:avLst/>
          </a:prstGeom>
          <a:ln w="12240">
            <a:solidFill>
              <a:srgbClr val="7f2444"/>
            </a:solidFill>
            <a:miter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5" name="PlaceHolder 5"/>
          <p:cNvSpPr>
            <a:spLocks noGrp="1"/>
          </p:cNvSpPr>
          <p:nvPr>
            <p:ph type="dt"/>
          </p:nvPr>
        </p:nvSpPr>
        <p:spPr>
          <a:xfrm>
            <a:off x="6726960" y="6408000"/>
            <a:ext cx="1919880" cy="365400"/>
          </a:xfrm>
          <a:prstGeom prst="rect">
            <a:avLst/>
          </a:prstGeom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fld id="{085E5ABF-72B3-4F58-A5E6-5812DB6F0FCC}" type="datetime">
              <a:rPr b="0" lang="ru-RU" sz="1000" spc="-1" strike="noStrike">
                <a:solidFill>
                  <a:srgbClr val="000000"/>
                </a:solidFill>
                <a:latin typeface="Lucida Sans Unicode"/>
              </a:rPr>
              <a:t>20.10.18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56" name="PlaceHolder 6"/>
          <p:cNvSpPr>
            <a:spLocks noGrp="1"/>
          </p:cNvSpPr>
          <p:nvPr>
            <p:ph type="ftr"/>
          </p:nvPr>
        </p:nvSpPr>
        <p:spPr>
          <a:xfrm>
            <a:off x="4380120" y="6408000"/>
            <a:ext cx="2350440" cy="364680"/>
          </a:xfrm>
          <a:prstGeom prst="rect">
            <a:avLst/>
          </a:prstGeom>
        </p:spPr>
        <p:txBody>
          <a:bodyPr lIns="90000" rIns="90000" tIns="45000" bIns="45000" anchor="b"/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57" name="PlaceHolder 7"/>
          <p:cNvSpPr>
            <a:spLocks noGrp="1"/>
          </p:cNvSpPr>
          <p:nvPr>
            <p:ph type="sldNum"/>
          </p:nvPr>
        </p:nvSpPr>
        <p:spPr>
          <a:xfrm>
            <a:off x="8647200" y="6408000"/>
            <a:ext cx="365400" cy="364680"/>
          </a:xfrm>
          <a:prstGeom prst="rect">
            <a:avLst/>
          </a:prstGeom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6D101643-AF6A-43DB-BD2E-B0C95559C0FC}" type="slidenum">
              <a:rPr b="0" lang="ru-RU" sz="1000" spc="-1" strike="noStrike">
                <a:solidFill>
                  <a:srgbClr val="000000"/>
                </a:solidFill>
                <a:latin typeface="Lucida Sans Unicode"/>
              </a:rPr>
              <a:t>&lt;номер&gt;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58" name="PlaceHolder 8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ru-RU" sz="1800" spc="-1" strike="noStrike">
                <a:solidFill>
                  <a:srgbClr val="000000"/>
                </a:solidFill>
                <a:latin typeface="Lucida Sans Unicode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59" name="PlaceHolder 9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Для правки структуры щёлкните мышью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100" spc="-1" strike="noStrike">
                <a:solidFill>
                  <a:srgbClr val="000000"/>
                </a:solidFill>
                <a:latin typeface="Lucida Sans Unicode"/>
              </a:rPr>
              <a:t>Второй уровень структуры</a:t>
            </a:r>
            <a:endParaRPr b="0" lang="ru-RU" sz="2100" spc="-1" strike="noStrike">
              <a:solidFill>
                <a:srgbClr val="000000"/>
              </a:solidFill>
              <a:latin typeface="Lucida Sans Unicode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900" spc="-1" strike="noStrike">
                <a:solidFill>
                  <a:srgbClr val="000000"/>
                </a:solidFill>
                <a:latin typeface="Lucida Sans Unicode"/>
              </a:rPr>
              <a:t>Третий уровень структуры</a:t>
            </a:r>
            <a:endParaRPr b="0" lang="ru-RU" sz="1900" spc="-1" strike="noStrike">
              <a:solidFill>
                <a:srgbClr val="000000"/>
              </a:solidFill>
              <a:latin typeface="Lucida Sans Unicode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Lucida Sans Unicode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Lucida Sans Unicode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Lucida Sans Unicode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Lucida Sans Unicode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Lucida Sans Unicode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Lucida Sans Unicode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1892160" y="-144000"/>
            <a:ext cx="7035840" cy="15836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Noto Serif Cond"/>
                <a:ea typeface="Tahoma"/>
              </a:rPr>
              <a:t>Муниципальное автономное</a:t>
            </a:r>
            <a:br/>
            <a:r>
              <a:rPr b="1" lang="ru-RU" sz="1800" spc="-1" strike="noStrike">
                <a:solidFill>
                  <a:srgbClr val="000000"/>
                </a:solidFill>
                <a:latin typeface="Noto Serif Cond"/>
                <a:ea typeface="Tahoma"/>
              </a:rPr>
              <a:t>дошкольное образовательное учреждение</a:t>
            </a:r>
            <a:br/>
            <a:r>
              <a:rPr b="1" lang="ru-RU" sz="1800" spc="-1" strike="noStrike">
                <a:solidFill>
                  <a:srgbClr val="000000"/>
                </a:solidFill>
                <a:latin typeface="Noto Serif Cond"/>
                <a:ea typeface="Tahoma"/>
              </a:rPr>
              <a:t>«Детский сад комбинированного вида №39 «Золотая рыбка» </a:t>
            </a:r>
            <a:br/>
            <a:r>
              <a:rPr b="1" lang="ru-RU" sz="1800" spc="-1" strike="noStrike">
                <a:solidFill>
                  <a:srgbClr val="000000"/>
                </a:solidFill>
                <a:latin typeface="Noto Serif Cond"/>
                <a:ea typeface="Tahoma"/>
              </a:rPr>
              <a:t>города Губкина Белгородской области</a:t>
            </a:r>
            <a:endParaRPr b="0" lang="ru-RU" sz="1800" spc="-1" strike="noStrike">
              <a:solidFill>
                <a:srgbClr val="000000"/>
              </a:solidFill>
              <a:latin typeface="Noto Serif Cond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1907640" y="2349000"/>
            <a:ext cx="6171840" cy="1371240"/>
          </a:xfrm>
          <a:prstGeom prst="rect">
            <a:avLst/>
          </a:prstGeom>
          <a:noFill/>
          <a:ln>
            <a:noFill/>
          </a:ln>
        </p:spPr>
        <p:txBody>
          <a:bodyPr lIns="45720" rIns="45720" tIns="45000" bIns="45000"/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b="1" lang="ru-RU" sz="2800" spc="-1" strike="noStrike">
                <a:solidFill>
                  <a:srgbClr val="000000"/>
                </a:solidFill>
                <a:latin typeface="Lucida Sans Unicode"/>
              </a:rPr>
              <a:t> </a:t>
            </a:r>
            <a:r>
              <a:rPr b="1" lang="ru-RU" sz="2800" spc="-1" strike="noStrike">
                <a:solidFill>
                  <a:srgbClr val="000000"/>
                </a:solidFill>
                <a:latin typeface="Noto Serif Cond"/>
                <a:ea typeface="Microsoft YaHei"/>
              </a:rPr>
              <a:t>ИСПОЛЬЗОВАНИЕ ТЕХНОЛОГИИ ПРОЕКТНОЙ ДЕЯТЕЛЬНОСТИ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Noto Serif Cond"/>
                <a:ea typeface="Times New Roman"/>
              </a:rPr>
              <a:t> </a:t>
            </a:r>
            <a:r>
              <a:rPr b="1" lang="ru-RU" sz="2800" spc="-1" strike="noStrike">
                <a:solidFill>
                  <a:srgbClr val="000000"/>
                </a:solidFill>
                <a:latin typeface="Noto Serif Cond"/>
              </a:rPr>
              <a:t>КАК СРЕДСТВА ОЗНАКОМЛЕНИЯ ДЕТЕЙ СТАРШЕГО ДОШКОЛЬНОГО ВОЗРАСТА С МАЛОЙ РОДИНОЙ</a:t>
            </a:r>
            <a:r>
              <a:rPr b="1" lang="ru-RU" sz="2800" spc="-1" strike="noStrike">
                <a:solidFill>
                  <a:srgbClr val="000000"/>
                </a:solidFill>
                <a:latin typeface="Noto Serif Cond"/>
              </a:rPr>
              <a:t> </a:t>
            </a:r>
            <a:endParaRPr b="0" lang="ru-RU" sz="2800" spc="-1" strike="noStrike">
              <a:latin typeface="Times New Roman"/>
            </a:endParaRPr>
          </a:p>
        </p:txBody>
      </p:sp>
      <p:sp>
        <p:nvSpPr>
          <p:cNvPr id="98" name="CustomShape 3"/>
          <p:cNvSpPr/>
          <p:nvPr/>
        </p:nvSpPr>
        <p:spPr>
          <a:xfrm>
            <a:off x="6156000" y="5733360"/>
            <a:ext cx="300924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Lucida Sans Unicode"/>
              </a:rPr>
              <a:t>Воспитатель: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Lucida Sans Unicode"/>
              </a:rPr>
              <a:t>Корнева Ю.Ю.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99" name="Picture 2" descr=""/>
          <p:cNvPicPr/>
          <p:nvPr/>
        </p:nvPicPr>
        <p:blipFill>
          <a:blip r:embed="rId1"/>
          <a:stretch/>
        </p:blipFill>
        <p:spPr>
          <a:xfrm>
            <a:off x="0" y="116640"/>
            <a:ext cx="2051280" cy="2106000"/>
          </a:xfrm>
          <a:prstGeom prst="rect">
            <a:avLst/>
          </a:prstGeom>
          <a:ln>
            <a:noFill/>
          </a:ln>
        </p:spPr>
      </p:pic>
    </p:spTree>
  </p:cSld>
  <p:transition spd="slow">
    <p:randomBar dir="vert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2" descr=""/>
          <p:cNvPicPr/>
          <p:nvPr/>
        </p:nvPicPr>
        <p:blipFill>
          <a:blip r:embed="rId1"/>
          <a:stretch/>
        </p:blipFill>
        <p:spPr>
          <a:xfrm>
            <a:off x="323640" y="90000"/>
            <a:ext cx="3744000" cy="3845160"/>
          </a:xfrm>
          <a:prstGeom prst="rect">
            <a:avLst/>
          </a:prstGeom>
          <a:ln>
            <a:noFill/>
          </a:ln>
        </p:spPr>
      </p:pic>
      <p:sp>
        <p:nvSpPr>
          <p:cNvPr id="124" name="CustomShape 1"/>
          <p:cNvSpPr/>
          <p:nvPr/>
        </p:nvSpPr>
        <p:spPr>
          <a:xfrm>
            <a:off x="3445560" y="3141000"/>
            <a:ext cx="5281920" cy="283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00000"/>
                </a:solidFill>
                <a:latin typeface="Times New Roman"/>
              </a:rPr>
              <a:t>СПАСИБО </a:t>
            </a:r>
            <a:endParaRPr b="0" lang="ru-RU" sz="6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00000"/>
                </a:solidFill>
                <a:latin typeface="Times New Roman"/>
              </a:rPr>
              <a:t>ЗА</a:t>
            </a:r>
            <a:endParaRPr b="0" lang="ru-RU" sz="6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lang="ru-RU" sz="6000" spc="-1" strike="noStrike">
                <a:solidFill>
                  <a:srgbClr val="000000"/>
                </a:solidFill>
                <a:latin typeface="Times New Roman"/>
              </a:rPr>
              <a:t>ВНИМАНИЕ!</a:t>
            </a:r>
            <a:endParaRPr b="0" lang="ru-RU" sz="6000" spc="-1" strike="noStrike">
              <a:latin typeface="Arial"/>
            </a:endParaRPr>
          </a:p>
        </p:txBody>
      </p:sp>
    </p:spTree>
  </p:cSld>
  <p:transition spd="slow">
    <p:randomBar dir="vert"/>
  </p:transition>
  <p:timing>
    <p:tnLst>
      <p:par>
        <p:cTn id="19" dur="indefinite" restart="never" nodeType="tmRoot">
          <p:childTnLst>
            <p:seq>
              <p:cTn id="2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3" descr=""/>
          <p:cNvPicPr/>
          <p:nvPr/>
        </p:nvPicPr>
        <p:blipFill>
          <a:blip r:embed="rId1"/>
          <a:stretch/>
        </p:blipFill>
        <p:spPr>
          <a:xfrm>
            <a:off x="231840" y="116640"/>
            <a:ext cx="2053800" cy="2109600"/>
          </a:xfrm>
          <a:prstGeom prst="rect">
            <a:avLst/>
          </a:prstGeom>
          <a:ln>
            <a:noFill/>
          </a:ln>
        </p:spPr>
      </p:pic>
      <p:sp>
        <p:nvSpPr>
          <p:cNvPr id="101" name="CustomShape 1"/>
          <p:cNvSpPr/>
          <p:nvPr/>
        </p:nvSpPr>
        <p:spPr>
          <a:xfrm>
            <a:off x="1619640" y="116640"/>
            <a:ext cx="7454520" cy="3503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2" name="CustomShape 2"/>
          <p:cNvSpPr/>
          <p:nvPr/>
        </p:nvSpPr>
        <p:spPr>
          <a:xfrm>
            <a:off x="2160000" y="432000"/>
            <a:ext cx="6120720" cy="4844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Noto Serif Cond"/>
              </a:rPr>
              <a:t>В своей работе с детьми я применяю проектную деятельность как одну из современных технологий организации работы в ДОУ. Основной целью проектного метода в ДОУ является становление свободной, творческой личности, которая может поставить цель и добиться ее реализации.</a:t>
            </a:r>
            <a:endParaRPr b="0" lang="ru-RU" sz="2400" spc="-1" strike="noStrike">
              <a:solidFill>
                <a:srgbClr val="000000"/>
              </a:solidFill>
              <a:latin typeface="Noto Serif Cond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Noto Serif Cond"/>
                <a:ea typeface="Times New Roman"/>
              </a:rPr>
              <a:t>О</a:t>
            </a:r>
            <a:r>
              <a:rPr b="1" lang="ru-RU" sz="2400" spc="-1" strike="noStrike">
                <a:solidFill>
                  <a:srgbClr val="000000"/>
                </a:solidFill>
                <a:latin typeface="Noto Serif Cond"/>
              </a:rPr>
              <a:t>дной из задач воспитания личности ребенка является ознакомление с малой Родиной и </a:t>
            </a:r>
            <a:r>
              <a:rPr b="1" lang="ru-RU" sz="2400" spc="-1" strike="noStrike">
                <a:solidFill>
                  <a:srgbClr val="000000"/>
                </a:solidFill>
                <a:latin typeface="Noto Serif Cond"/>
                <a:ea typeface="Times New Roman"/>
              </a:rPr>
              <a:t>я</a:t>
            </a:r>
            <a:r>
              <a:rPr b="1" lang="ru-RU" sz="2400" spc="-1" strike="noStrike">
                <a:solidFill>
                  <a:srgbClr val="000000"/>
                </a:solidFill>
                <a:latin typeface="Noto Serif Cond"/>
                <a:ea typeface="Times New Roman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latin typeface="Noto Serif Cond"/>
              </a:rPr>
              <a:t>сделал</a:t>
            </a:r>
            <a:r>
              <a:rPr b="1" lang="ru-RU" sz="2400" spc="-1" strike="noStrike">
                <a:solidFill>
                  <a:srgbClr val="000000"/>
                </a:solidFill>
                <a:latin typeface="Noto Serif Cond"/>
                <a:ea typeface="Times New Roman"/>
              </a:rPr>
              <a:t>а</a:t>
            </a:r>
            <a:r>
              <a:rPr b="1" lang="ru-RU" sz="2400" spc="-1" strike="noStrike">
                <a:solidFill>
                  <a:srgbClr val="000000"/>
                </a:solidFill>
                <a:latin typeface="Noto Serif Cond"/>
              </a:rPr>
              <a:t> акцент на приобщение детей к культурному наследию народа.</a:t>
            </a:r>
            <a:endParaRPr b="0" lang="ru-RU" sz="2400" spc="-1" strike="noStrike">
              <a:solidFill>
                <a:srgbClr val="000000"/>
              </a:solidFill>
              <a:latin typeface="Noto Serif Cond"/>
              <a:ea typeface="Times New Roman"/>
            </a:endParaRPr>
          </a:p>
        </p:txBody>
      </p:sp>
    </p:spTree>
  </p:cSld>
  <p:transition spd="slow">
    <p:randomBar dir="vert"/>
  </p:transition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2" descr=""/>
          <p:cNvPicPr/>
          <p:nvPr/>
        </p:nvPicPr>
        <p:blipFill>
          <a:blip r:embed="rId1"/>
          <a:stretch/>
        </p:blipFill>
        <p:spPr>
          <a:xfrm>
            <a:off x="107640" y="0"/>
            <a:ext cx="2053800" cy="2109600"/>
          </a:xfrm>
          <a:prstGeom prst="rect">
            <a:avLst/>
          </a:prstGeom>
          <a:ln>
            <a:noFill/>
          </a:ln>
        </p:spPr>
      </p:pic>
      <p:sp>
        <p:nvSpPr>
          <p:cNvPr id="104" name="CustomShape 1"/>
          <p:cNvSpPr/>
          <p:nvPr/>
        </p:nvSpPr>
        <p:spPr>
          <a:xfrm>
            <a:off x="843840" y="2158920"/>
            <a:ext cx="8064360" cy="2649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Lucida Sans Unicode"/>
              </a:rPr>
              <a:t>Цель: формирование в каждом потомке духовно-нравственного начала, используя для этого приобщение воспитанников к местной культуре и традициям, знакомство с родной природой, достопримечательностями.</a:t>
            </a:r>
            <a:endParaRPr b="0" lang="ru-RU" sz="2800" spc="-1" strike="noStrike">
              <a:latin typeface="Arial"/>
            </a:endParaRPr>
          </a:p>
        </p:txBody>
      </p:sp>
    </p:spTree>
  </p:cSld>
  <p:transition spd="slow">
    <p:randomBar dir="vert"/>
  </p:transition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2" descr=""/>
          <p:cNvPicPr/>
          <p:nvPr/>
        </p:nvPicPr>
        <p:blipFill>
          <a:blip r:embed="rId1"/>
          <a:stretch/>
        </p:blipFill>
        <p:spPr>
          <a:xfrm>
            <a:off x="107640" y="116640"/>
            <a:ext cx="2053800" cy="2109600"/>
          </a:xfrm>
          <a:prstGeom prst="rect">
            <a:avLst/>
          </a:prstGeom>
          <a:ln>
            <a:noFill/>
          </a:ln>
        </p:spPr>
      </p:pic>
      <p:sp>
        <p:nvSpPr>
          <p:cNvPr id="106" name="CustomShape 1"/>
          <p:cNvSpPr/>
          <p:nvPr/>
        </p:nvSpPr>
        <p:spPr>
          <a:xfrm>
            <a:off x="2280960" y="175320"/>
            <a:ext cx="6480360" cy="1735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Noto Serif Cond"/>
              </a:rPr>
              <a:t>В процессе реализации проекта  проводится следующая работа: </a:t>
            </a:r>
            <a:endParaRPr b="0" lang="ru-RU" sz="3600" spc="-1" strike="noStrike">
              <a:latin typeface="Noto Serif Cond"/>
            </a:endParaRPr>
          </a:p>
        </p:txBody>
      </p:sp>
      <p:sp>
        <p:nvSpPr>
          <p:cNvPr id="107" name="CustomShape 2"/>
          <p:cNvSpPr/>
          <p:nvPr/>
        </p:nvSpPr>
        <p:spPr>
          <a:xfrm>
            <a:off x="827640" y="2211840"/>
            <a:ext cx="8136720" cy="487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Noto Sans Cond"/>
              </a:rPr>
              <a:t>Организация уголка Белогорья в группе посредством привлечения родителей к сбору краеведческого и познавательного материала.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</p:txBody>
      </p:sp>
      <p:pic>
        <p:nvPicPr>
          <p:cNvPr id="108" name="Picture 2" descr=""/>
          <p:cNvPicPr/>
          <p:nvPr/>
        </p:nvPicPr>
        <p:blipFill>
          <a:blip r:embed="rId2"/>
          <a:stretch/>
        </p:blipFill>
        <p:spPr>
          <a:xfrm>
            <a:off x="3951000" y="3717000"/>
            <a:ext cx="2781000" cy="2520000"/>
          </a:xfrm>
          <a:prstGeom prst="rect">
            <a:avLst/>
          </a:prstGeom>
          <a:ln>
            <a:noFill/>
          </a:ln>
        </p:spPr>
      </p:pic>
    </p:spTree>
  </p:cSld>
  <p:transition spd="slow">
    <p:randomBar dir="vert"/>
  </p:transition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2233800" y="132480"/>
            <a:ext cx="6730560" cy="2465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Организация и проведение групповых развлечений и праздников: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- конкурс чтецов «Мой край родной»,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- «Алло, мы ищем таланты!»,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- «Брейн-ринг»,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- «КВН в коротких штанишках»</a:t>
            </a:r>
            <a:endParaRPr b="0" lang="ru-RU" sz="2600" spc="-1" strike="noStrike">
              <a:latin typeface="Arial"/>
            </a:endParaRPr>
          </a:p>
        </p:txBody>
      </p:sp>
      <p:pic>
        <p:nvPicPr>
          <p:cNvPr id="110" name="Picture 2" descr=""/>
          <p:cNvPicPr/>
          <p:nvPr/>
        </p:nvPicPr>
        <p:blipFill>
          <a:blip r:embed="rId1"/>
          <a:stretch/>
        </p:blipFill>
        <p:spPr>
          <a:xfrm>
            <a:off x="179640" y="116640"/>
            <a:ext cx="2053800" cy="2109600"/>
          </a:xfrm>
          <a:prstGeom prst="rect">
            <a:avLst/>
          </a:prstGeom>
          <a:ln>
            <a:noFill/>
          </a:ln>
        </p:spPr>
      </p:pic>
      <p:pic>
        <p:nvPicPr>
          <p:cNvPr id="111" name="Picture 3" descr=""/>
          <p:cNvPicPr/>
          <p:nvPr/>
        </p:nvPicPr>
        <p:blipFill>
          <a:blip r:embed="rId2"/>
          <a:stretch/>
        </p:blipFill>
        <p:spPr>
          <a:xfrm>
            <a:off x="1691640" y="2571120"/>
            <a:ext cx="5668560" cy="3665880"/>
          </a:xfrm>
          <a:prstGeom prst="rect">
            <a:avLst/>
          </a:prstGeom>
          <a:ln>
            <a:noFill/>
          </a:ln>
        </p:spPr>
      </p:pic>
    </p:spTree>
  </p:cSld>
  <p:transition spd="slow">
    <p:randomBar dir="vert"/>
  </p:transition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2" descr=""/>
          <p:cNvPicPr/>
          <p:nvPr/>
        </p:nvPicPr>
        <p:blipFill>
          <a:blip r:embed="rId1"/>
          <a:stretch/>
        </p:blipFill>
        <p:spPr>
          <a:xfrm>
            <a:off x="3060000" y="358560"/>
            <a:ext cx="5328360" cy="3214080"/>
          </a:xfrm>
          <a:prstGeom prst="rect">
            <a:avLst/>
          </a:prstGeom>
          <a:ln>
            <a:noFill/>
          </a:ln>
        </p:spPr>
      </p:pic>
      <p:pic>
        <p:nvPicPr>
          <p:cNvPr id="113" name="Picture 3" descr=""/>
          <p:cNvPicPr/>
          <p:nvPr/>
        </p:nvPicPr>
        <p:blipFill>
          <a:blip r:embed="rId2"/>
          <a:stretch/>
        </p:blipFill>
        <p:spPr>
          <a:xfrm>
            <a:off x="251640" y="332640"/>
            <a:ext cx="2053800" cy="2109600"/>
          </a:xfrm>
          <a:prstGeom prst="rect">
            <a:avLst/>
          </a:prstGeom>
          <a:ln>
            <a:noFill/>
          </a:ln>
        </p:spPr>
      </p:pic>
      <p:sp>
        <p:nvSpPr>
          <p:cNvPr id="114" name="CustomShape 1"/>
          <p:cNvSpPr/>
          <p:nvPr/>
        </p:nvSpPr>
        <p:spPr>
          <a:xfrm>
            <a:off x="1800000" y="3456000"/>
            <a:ext cx="7416720" cy="325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Организация выставки «Лоскутное одеяло».</a:t>
            </a:r>
            <a:endParaRPr b="0" lang="ru-RU" sz="2600" spc="-1" strike="noStrike">
              <a:latin typeface="Noto Serif Cond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Чтобы до конца осознать традиции и самобытность своих земляков не будем забывать о народном костюме. Народный костюм - это «чудо чудное, диво дивное». </a:t>
            </a:r>
            <a:endParaRPr b="0" lang="ru-RU" sz="2600" spc="-1" strike="noStrike">
              <a:latin typeface="Noto Serif Cond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Это не просто одежда, а сказка .</a:t>
            </a:r>
            <a:endParaRPr b="0" lang="ru-RU" sz="2600" spc="-1" strike="noStrike">
              <a:latin typeface="Noto Serif Cond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Он сегодня является гордостью</a:t>
            </a:r>
            <a:endParaRPr b="0" lang="ru-RU" sz="2600" spc="-1" strike="noStrike">
              <a:latin typeface="Noto Serif Cond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 </a:t>
            </a: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национальной культуры.</a:t>
            </a:r>
            <a:endParaRPr b="0" lang="ru-RU" sz="2600" spc="-1" strike="noStrike">
              <a:latin typeface="Noto Serif Cond"/>
            </a:endParaRPr>
          </a:p>
        </p:txBody>
      </p:sp>
    </p:spTree>
  </p:cSld>
  <p:transition spd="slow">
    <p:randomBar dir="vert"/>
  </p:transition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2" descr=""/>
          <p:cNvPicPr/>
          <p:nvPr/>
        </p:nvPicPr>
        <p:blipFill>
          <a:blip r:embed="rId1"/>
          <a:stretch/>
        </p:blipFill>
        <p:spPr>
          <a:xfrm>
            <a:off x="107640" y="263520"/>
            <a:ext cx="2053800" cy="2109600"/>
          </a:xfrm>
          <a:prstGeom prst="rect">
            <a:avLst/>
          </a:prstGeom>
          <a:ln>
            <a:noFill/>
          </a:ln>
        </p:spPr>
      </p:pic>
      <p:sp>
        <p:nvSpPr>
          <p:cNvPr id="116" name="CustomShape 1"/>
          <p:cNvSpPr/>
          <p:nvPr/>
        </p:nvSpPr>
        <p:spPr>
          <a:xfrm>
            <a:off x="2381040" y="1463760"/>
            <a:ext cx="6586200" cy="1278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  <a:spcBef>
                <a:spcPts val="1134"/>
              </a:spcBef>
              <a:spcAft>
                <a:spcPts val="1134"/>
              </a:spcAft>
            </a:pP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В уголке Белгородоведения дети могут в условиях свободного доступа пополнять знания о родном крае, городе, стране.</a:t>
            </a:r>
            <a:endParaRPr b="0" lang="ru-RU" sz="2600" spc="-1" strike="noStrike">
              <a:latin typeface="Noto Serif Cond"/>
              <a:ea typeface="Microsoft YaHei"/>
            </a:endParaRPr>
          </a:p>
        </p:txBody>
      </p:sp>
      <p:sp>
        <p:nvSpPr>
          <p:cNvPr id="117" name="CustomShape 2"/>
          <p:cNvSpPr/>
          <p:nvPr/>
        </p:nvSpPr>
        <p:spPr>
          <a:xfrm>
            <a:off x="2316960" y="2664000"/>
            <a:ext cx="6650280" cy="2070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Noto Serif Cond"/>
              </a:rPr>
              <a:t>В ближайшее время планируется организация выставки фото- и видеоматериалов о Белгородчине, посетить которую смогут не только дети, но и родители</a:t>
            </a:r>
            <a:r>
              <a:rPr b="1" lang="ru-RU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ru-RU" sz="2400" spc="-1" strike="noStrike">
              <a:latin typeface="Arial"/>
            </a:endParaRPr>
          </a:p>
        </p:txBody>
      </p:sp>
    </p:spTree>
  </p:cSld>
  <p:transition spd="slow">
    <p:randomBar dir="vert"/>
  </p:transition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2" descr=""/>
          <p:cNvPicPr/>
          <p:nvPr/>
        </p:nvPicPr>
        <p:blipFill>
          <a:blip r:embed="rId1"/>
          <a:stretch/>
        </p:blipFill>
        <p:spPr>
          <a:xfrm>
            <a:off x="2267640" y="2830680"/>
            <a:ext cx="6480360" cy="3582000"/>
          </a:xfrm>
          <a:prstGeom prst="rect">
            <a:avLst/>
          </a:prstGeom>
          <a:ln>
            <a:noFill/>
          </a:ln>
        </p:spPr>
      </p:pic>
      <p:pic>
        <p:nvPicPr>
          <p:cNvPr id="119" name="Picture 3" descr=""/>
          <p:cNvPicPr/>
          <p:nvPr/>
        </p:nvPicPr>
        <p:blipFill>
          <a:blip r:embed="rId2"/>
          <a:stretch/>
        </p:blipFill>
        <p:spPr>
          <a:xfrm>
            <a:off x="395640" y="263520"/>
            <a:ext cx="2053800" cy="2109600"/>
          </a:xfrm>
          <a:prstGeom prst="rect">
            <a:avLst/>
          </a:prstGeom>
          <a:ln>
            <a:noFill/>
          </a:ln>
        </p:spPr>
      </p:pic>
      <p:sp>
        <p:nvSpPr>
          <p:cNvPr id="120" name="CustomShape 1"/>
          <p:cNvSpPr/>
          <p:nvPr/>
        </p:nvSpPr>
        <p:spPr>
          <a:xfrm>
            <a:off x="2843640" y="228600"/>
            <a:ext cx="5688360" cy="228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Noto Serif Cond"/>
              </a:rPr>
              <a:t>Совместно с родителями,  наши воспитанники посетили два интерактивных занятия в краеведческом музее: </a:t>
            </a:r>
            <a:endParaRPr b="0" lang="ru-RU" sz="2400" spc="-1" strike="noStrike">
              <a:latin typeface="Noto Serif Cond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Noto Serif Cond"/>
              </a:rPr>
              <a:t>«История наряда Белгородского», «Помним, гордимся и чтим!». </a:t>
            </a:r>
            <a:endParaRPr b="0" lang="ru-RU" sz="2400" spc="-1" strike="noStrike">
              <a:latin typeface="Noto Serif Cond"/>
            </a:endParaRPr>
          </a:p>
        </p:txBody>
      </p:sp>
    </p:spTree>
  </p:cSld>
  <p:transition spd="slow">
    <p:randomBar dir="vert"/>
  </p:transition>
  <p:timing>
    <p:tnLst>
      <p:par>
        <p:cTn id="15" dur="indefinite" restart="never" nodeType="tmRoot">
          <p:childTnLst>
            <p:seq>
              <p:cTn id="1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2" descr=""/>
          <p:cNvPicPr/>
          <p:nvPr/>
        </p:nvPicPr>
        <p:blipFill>
          <a:blip r:embed="rId1"/>
          <a:stretch/>
        </p:blipFill>
        <p:spPr>
          <a:xfrm>
            <a:off x="338400" y="188640"/>
            <a:ext cx="1926720" cy="1978560"/>
          </a:xfrm>
          <a:prstGeom prst="rect">
            <a:avLst/>
          </a:prstGeom>
          <a:ln>
            <a:noFill/>
          </a:ln>
        </p:spPr>
      </p:pic>
      <p:sp>
        <p:nvSpPr>
          <p:cNvPr id="122" name="CustomShape 1"/>
          <p:cNvSpPr/>
          <p:nvPr/>
        </p:nvSpPr>
        <p:spPr>
          <a:xfrm>
            <a:off x="1302120" y="1628640"/>
            <a:ext cx="7704360" cy="4964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16000" indent="-216000" algn="ctr">
              <a:lnSpc>
                <a:spcPct val="100000"/>
              </a:lnSpc>
              <a:buClr>
                <a:srgbClr val="000000"/>
              </a:buClr>
              <a:buFont typeface="StarSymbol"/>
              <a:buAutoNum type="arabicParenR"/>
            </a:pPr>
            <a:r>
              <a:rPr b="1" lang="ru-RU" sz="3200" spc="-1" strike="noStrike">
                <a:solidFill>
                  <a:srgbClr val="000000"/>
                </a:solidFill>
                <a:latin typeface="Noto Serif Cond"/>
              </a:rPr>
              <a:t>Это только начало, но и то, что успели сделать, может свидетельствовать о том, насколько благотворно отражается в детях приобщение их к культуре Белогорья. Воспитанники с нетерпением ждут новых праздников, экскурсий, конкурсов, а родители стали нашими верными союзниками</a:t>
            </a:r>
            <a:endParaRPr b="0" lang="ru-RU" sz="3200" spc="-1" strike="noStrike">
              <a:latin typeface="Noto Serif Cond"/>
            </a:endParaRPr>
          </a:p>
          <a:p>
            <a:pPr marL="216000" indent="-216000" algn="ctr">
              <a:lnSpc>
                <a:spcPct val="100000"/>
              </a:lnSpc>
              <a:buClr>
                <a:srgbClr val="000000"/>
              </a:buClr>
              <a:buFont typeface="StarSymbol"/>
              <a:buAutoNum type="arabicParenR"/>
            </a:pPr>
            <a:r>
              <a:rPr b="1" lang="ru-RU" sz="3200" spc="-1" strike="noStrike">
                <a:solidFill>
                  <a:srgbClr val="000000"/>
                </a:solidFill>
                <a:latin typeface="Noto Serif Cond"/>
              </a:rPr>
              <a:t> </a:t>
            </a:r>
            <a:r>
              <a:rPr b="1" lang="ru-RU" sz="3200" spc="-1" strike="noStrike">
                <a:solidFill>
                  <a:srgbClr val="000000"/>
                </a:solidFill>
                <a:latin typeface="Noto Serif Cond"/>
              </a:rPr>
              <a:t>в реализации проекта.</a:t>
            </a:r>
            <a:endParaRPr b="0" lang="ru-RU" sz="3200" spc="-1" strike="noStrike">
              <a:latin typeface="Noto Serif Cond"/>
            </a:endParaRPr>
          </a:p>
        </p:txBody>
      </p:sp>
    </p:spTree>
  </p:cSld>
  <p:transition spd="slow">
    <p:randomBar dir="vert"/>
  </p:transition>
  <p:timing>
    <p:tnLst>
      <p:par>
        <p:cTn id="17" dur="indefinite" restart="never" nodeType="tmRoot">
          <p:childTnLst>
            <p:seq>
              <p:cTn id="1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106</TotalTime>
  <Application>LibreOffice/6.0.5.2$Windows_x86 LibreOffice_project/54c8cbb85f300ac59db32fe8a675ff7683cd5a16</Application>
  <Words>341</Words>
  <Paragraphs>35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2017-11-24T09:40:44Z</dcterms:created>
  <dc:creator>user</dc:creator>
  <dc:description/>
  <dc:language>ru-RU</dc:language>
  <cp:lastModifiedBy/>
  <dcterms:modified xsi:type="dcterms:W3CDTF">2018-10-20T11:30:41Z</dcterms:modified>
  <cp:revision>12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10</vt:i4>
  </property>
</Properties>
</file>