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345" r:id="rId2"/>
    <p:sldId id="258" r:id="rId3"/>
    <p:sldId id="319" r:id="rId4"/>
    <p:sldId id="320" r:id="rId5"/>
    <p:sldId id="321" r:id="rId6"/>
    <p:sldId id="322" r:id="rId7"/>
    <p:sldId id="323" r:id="rId8"/>
    <p:sldId id="324" r:id="rId9"/>
    <p:sldId id="325" r:id="rId10"/>
    <p:sldId id="326" r:id="rId11"/>
    <p:sldId id="327" r:id="rId12"/>
    <p:sldId id="328" r:id="rId13"/>
    <p:sldId id="329" r:id="rId14"/>
    <p:sldId id="330" r:id="rId15"/>
    <p:sldId id="331" r:id="rId16"/>
    <p:sldId id="332" r:id="rId17"/>
    <p:sldId id="334" r:id="rId18"/>
    <p:sldId id="339" r:id="rId19"/>
    <p:sldId id="340" r:id="rId20"/>
    <p:sldId id="341" r:id="rId21"/>
    <p:sldId id="343" r:id="rId22"/>
    <p:sldId id="347" r:id="rId23"/>
    <p:sldId id="28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2F04"/>
    <a:srgbClr val="212911"/>
    <a:srgbClr val="351413"/>
    <a:srgbClr val="1A210D"/>
    <a:srgbClr val="460046"/>
    <a:srgbClr val="800080"/>
    <a:srgbClr val="AE5DFF"/>
    <a:srgbClr val="D4D3DF"/>
    <a:srgbClr val="DBD3E5"/>
    <a:srgbClr val="FDE8D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85" autoAdjust="0"/>
    <p:restoredTop sz="94660"/>
  </p:normalViewPr>
  <p:slideViewPr>
    <p:cSldViewPr>
      <p:cViewPr varScale="1">
        <p:scale>
          <a:sx n="64" d="100"/>
          <a:sy n="64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63BEF-93B8-46E2-9E17-1E082CCA5161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6637E2-DC3F-4D12-BC14-6992AC1D16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85432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415503-F96C-444A-9BF1-735A2AC34F68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/>
              <a:t>Нажмите на слайд. Ответ</a:t>
            </a:r>
            <a:r>
              <a:rPr lang="ru-RU" baseline="0" dirty="0" smtClean="0"/>
              <a:t> – </a:t>
            </a:r>
            <a:r>
              <a:rPr lang="ru-RU" baseline="0" dirty="0" err="1" smtClean="0"/>
              <a:t>Тра́улер</a:t>
            </a:r>
            <a:r>
              <a:rPr lang="ru-RU" baseline="0" dirty="0" smtClean="0"/>
              <a:t> — промысловое судно, предназначенное для лова тралом рыбы и нерыбных объектов и их первичной обработки.</a:t>
            </a:r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/>
              <a:t>Нажмите на слайд. Ответ</a:t>
            </a:r>
            <a:r>
              <a:rPr lang="ru-RU" baseline="0" dirty="0" smtClean="0"/>
              <a:t> – чайка.</a:t>
            </a:r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/>
              <a:t>Нажмите на слайд. Ответ – Сеня Малина. Настоящее имя Сени Малины - Семен Михайлович Кривоногов. Родился он в Уйме в 1856 году. Дополнительный вопрос: Кто автор сказок о Сене Малине? Нажмите на слайд</a:t>
            </a:r>
            <a:r>
              <a:rPr lang="ru-RU" baseline="0" dirty="0" smtClean="0"/>
              <a:t> – Степан Григорьевич </a:t>
            </a:r>
            <a:r>
              <a:rPr lang="ru-RU" baseline="0" dirty="0" err="1" smtClean="0"/>
              <a:t>Писахов</a:t>
            </a:r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/>
              <a:t>Нажмите на слайд. Ответ - Попов Михаил Константинович . Дополнительный вопрос – нажмите на слайд. Ответ - Онежская деревня </a:t>
            </a:r>
            <a:r>
              <a:rPr lang="ru-RU" dirty="0" err="1" smtClean="0"/>
              <a:t>Пертома</a:t>
            </a:r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/>
              <a:t>Нажмите на слайд.</a:t>
            </a:r>
            <a:r>
              <a:rPr lang="ru-RU" baseline="0" dirty="0" smtClean="0"/>
              <a:t> Ответ – </a:t>
            </a:r>
            <a:r>
              <a:rPr lang="ru-RU" baseline="0" dirty="0" err="1" smtClean="0"/>
              <a:t>Бакарица</a:t>
            </a:r>
            <a:r>
              <a:rPr lang="ru-RU" baseline="0" dirty="0" smtClean="0"/>
              <a:t>.</a:t>
            </a:r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Нажмите на слайд. Ответ – тополь, Дима посадил веточку тополя. (Галс 6 «На чем растут тетрадки»)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/>
              <a:t>1 – треска, 2 – селёдка,</a:t>
            </a:r>
            <a:r>
              <a:rPr lang="ru-RU" baseline="0" dirty="0" smtClean="0"/>
              <a:t> 3 – зубатка, 4 – камбала, 5 – навага, 6 – корюшка.</a:t>
            </a:r>
            <a:r>
              <a:rPr lang="ru-RU" dirty="0" smtClean="0"/>
              <a:t> 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/>
              <a:t>Нажмите на слайд, ответ - якорь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18</a:t>
            </a:fld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/>
              <a:t>Нажмите на слайд. Ответ – ребячий</a:t>
            </a:r>
            <a:r>
              <a:rPr lang="ru-RU" baseline="0" dirty="0" smtClean="0"/>
              <a:t> Дворец. Сейчас – Дворец детского и юношеского творчества.</a:t>
            </a:r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/>
              <a:t>Нажмите на слайд.</a:t>
            </a:r>
            <a:r>
              <a:rPr lang="ru-RU" baseline="0" dirty="0" smtClean="0"/>
              <a:t> Ответ – Петр первый. Нажмите на слайд. Ответ на дополнительный вопрос – серебряный рубль.</a:t>
            </a:r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/>
              <a:t>Нажмите на слайд, откроется полное название « Путешествие по Двине, или Повесть о том, как гардемарин </a:t>
            </a:r>
            <a:r>
              <a:rPr lang="ru-RU" dirty="0" err="1" smtClean="0"/>
              <a:t>Федотка</a:t>
            </a:r>
            <a:r>
              <a:rPr lang="ru-RU" dirty="0" smtClean="0"/>
              <a:t> и юнга </a:t>
            </a:r>
            <a:r>
              <a:rPr lang="ru-RU" dirty="0" err="1" smtClean="0"/>
              <a:t>Петяша</a:t>
            </a:r>
            <a:r>
              <a:rPr lang="ru-RU" dirty="0" smtClean="0"/>
              <a:t> в Африку ходили». Нажимая на стрелку,</a:t>
            </a:r>
            <a:r>
              <a:rPr lang="ru-RU" baseline="0" dirty="0" smtClean="0"/>
              <a:t> вы возвращаетесь обратно на игровое поле.</a:t>
            </a:r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Нажмите на слайд. Ответ – Михаил Васильевич Ломоносов. (Галс 10 «Про </a:t>
            </a:r>
            <a:r>
              <a:rPr lang="ru-RU" dirty="0" err="1" smtClean="0"/>
              <a:t>Михайлу</a:t>
            </a:r>
            <a:r>
              <a:rPr lang="ru-RU" dirty="0" smtClean="0"/>
              <a:t> Ломоносова)</a:t>
            </a:r>
          </a:p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21</a:t>
            </a:fld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Нажмите на слайд. Ответ – они попали на корабль, где старпомом был папа Тани и Димы (галс 13. Впереди…Африка).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637E2-DC3F-4D12-BC14-6992AC1D160A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/>
              <a:t>Нажмите на слайд и появится ответ – Дима и Таня. 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/>
              <a:t>Нажмите на слайд, появится ответ – белёк. Можно задать дополнительный вопрос. «В честь кого назван так кораблик?» нажмите второй раз на слайд появится ответ – фото белька.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/>
              <a:t>Нажмите</a:t>
            </a:r>
            <a:r>
              <a:rPr lang="ru-RU" baseline="0" dirty="0" smtClean="0"/>
              <a:t> на слайд. Ответ </a:t>
            </a:r>
            <a:r>
              <a:rPr lang="ru-RU" baseline="0" dirty="0" err="1" smtClean="0"/>
              <a:t>гукор</a:t>
            </a:r>
            <a:r>
              <a:rPr lang="ru-RU" baseline="0" dirty="0" smtClean="0"/>
              <a:t> - парусное двухмачтовое судно с широким носом и круглой кормой.</a:t>
            </a:r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/>
              <a:t>Галс: движение судна относительно ветра.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/>
              <a:t>Нажмите на слайд.</a:t>
            </a:r>
            <a:r>
              <a:rPr lang="ru-RU" baseline="0" dirty="0" smtClean="0"/>
              <a:t> Ответ – Ванюшка.</a:t>
            </a:r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Нажмите на слайд. Ответ: </a:t>
            </a:r>
            <a:r>
              <a:rPr lang="ru-RU" dirty="0" err="1" smtClean="0"/>
              <a:t>розовый</a:t>
            </a:r>
            <a:r>
              <a:rPr lang="ru-RU" dirty="0" smtClean="0"/>
              <a:t> пупсик</a:t>
            </a:r>
            <a:r>
              <a:rPr lang="ru-RU" baseline="0" dirty="0" smtClean="0"/>
              <a:t> – </a:t>
            </a:r>
            <a:r>
              <a:rPr lang="ru-RU" dirty="0" err="1" smtClean="0"/>
              <a:t>Петяша</a:t>
            </a:r>
            <a:r>
              <a:rPr lang="ru-RU" dirty="0" smtClean="0"/>
              <a:t> (игрушка Тани. Галс 1 «Ура – папа приехал!»), глиняный человечек – </a:t>
            </a:r>
            <a:r>
              <a:rPr lang="ru-RU" dirty="0" err="1" smtClean="0"/>
              <a:t>Фетодка</a:t>
            </a:r>
            <a:r>
              <a:rPr lang="ru-RU" dirty="0" smtClean="0"/>
              <a:t> смастерил Ванюшка. Галс 2 «На судоверфи - </a:t>
            </a:r>
            <a:r>
              <a:rPr lang="ru-RU" dirty="0" err="1" smtClean="0"/>
              <a:t>Вавчуга</a:t>
            </a:r>
            <a:r>
              <a:rPr lang="ru-RU" dirty="0" smtClean="0"/>
              <a:t>»).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Нажмите на слайд. Ответ – Архангельский </a:t>
            </a:r>
            <a:r>
              <a:rPr lang="ru-RU" dirty="0" err="1" smtClean="0"/>
              <a:t>целлюлозно</a:t>
            </a:r>
            <a:r>
              <a:rPr lang="ru-RU" dirty="0" smtClean="0"/>
              <a:t> – бумажный комбинат, г. </a:t>
            </a:r>
            <a:r>
              <a:rPr lang="ru-RU" dirty="0" err="1" smtClean="0"/>
              <a:t>Новодвинск</a:t>
            </a:r>
            <a:r>
              <a:rPr lang="ru-RU" dirty="0" smtClean="0"/>
              <a:t>. ? (Галс 3 «Ой – Змей Горыныч!»)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32C04-C30A-4CC7-ACC3-8D07A76C134E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6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4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4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image" Target="../media/image37.jpeg"/><Relationship Id="rId3" Type="http://schemas.openxmlformats.org/officeDocument/2006/relationships/image" Target="../media/image3.jpeg"/><Relationship Id="rId7" Type="http://schemas.openxmlformats.org/officeDocument/2006/relationships/image" Target="../media/image31.png"/><Relationship Id="rId12" Type="http://schemas.openxmlformats.org/officeDocument/2006/relationships/image" Target="../media/image3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35.jpeg"/><Relationship Id="rId5" Type="http://schemas.openxmlformats.org/officeDocument/2006/relationships/slide" Target="slide2.xml"/><Relationship Id="rId10" Type="http://schemas.openxmlformats.org/officeDocument/2006/relationships/image" Target="../media/image34.gif"/><Relationship Id="rId4" Type="http://schemas.openxmlformats.org/officeDocument/2006/relationships/image" Target="../media/image1.jpeg"/><Relationship Id="rId9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1.xml"/><Relationship Id="rId18" Type="http://schemas.openxmlformats.org/officeDocument/2006/relationships/slide" Target="slide16.xml"/><Relationship Id="rId26" Type="http://schemas.openxmlformats.org/officeDocument/2006/relationships/image" Target="../media/image5.jpeg"/><Relationship Id="rId3" Type="http://schemas.openxmlformats.org/officeDocument/2006/relationships/image" Target="../media/image3.jpeg"/><Relationship Id="rId21" Type="http://schemas.openxmlformats.org/officeDocument/2006/relationships/slide" Target="slide19.xml"/><Relationship Id="rId7" Type="http://schemas.openxmlformats.org/officeDocument/2006/relationships/slide" Target="slide5.xml"/><Relationship Id="rId12" Type="http://schemas.openxmlformats.org/officeDocument/2006/relationships/slide" Target="slide10.xml"/><Relationship Id="rId17" Type="http://schemas.openxmlformats.org/officeDocument/2006/relationships/slide" Target="slide15.xml"/><Relationship Id="rId25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6" Type="http://schemas.openxmlformats.org/officeDocument/2006/relationships/slide" Target="slide14.xml"/><Relationship Id="rId20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11" Type="http://schemas.openxmlformats.org/officeDocument/2006/relationships/slide" Target="slide9.xml"/><Relationship Id="rId24" Type="http://schemas.openxmlformats.org/officeDocument/2006/relationships/slide" Target="slide22.xml"/><Relationship Id="rId5" Type="http://schemas.openxmlformats.org/officeDocument/2006/relationships/slide" Target="slide3.xml"/><Relationship Id="rId15" Type="http://schemas.openxmlformats.org/officeDocument/2006/relationships/slide" Target="slide13.xml"/><Relationship Id="rId23" Type="http://schemas.openxmlformats.org/officeDocument/2006/relationships/slide" Target="slide21.xml"/><Relationship Id="rId28" Type="http://schemas.openxmlformats.org/officeDocument/2006/relationships/image" Target="../media/image7.jpeg"/><Relationship Id="rId10" Type="http://schemas.openxmlformats.org/officeDocument/2006/relationships/slide" Target="slide8.xml"/><Relationship Id="rId19" Type="http://schemas.openxmlformats.org/officeDocument/2006/relationships/slide" Target="slide17.xml"/><Relationship Id="rId4" Type="http://schemas.openxmlformats.org/officeDocument/2006/relationships/image" Target="../media/image1.jpeg"/><Relationship Id="rId9" Type="http://schemas.openxmlformats.org/officeDocument/2006/relationships/slide" Target="slide7.xml"/><Relationship Id="rId14" Type="http://schemas.openxmlformats.org/officeDocument/2006/relationships/slide" Target="slide12.xml"/><Relationship Id="rId22" Type="http://schemas.openxmlformats.org/officeDocument/2006/relationships/slide" Target="slide20.xml"/><Relationship Id="rId27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24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24.jpe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png"/><Relationship Id="rId5" Type="http://schemas.openxmlformats.org/officeDocument/2006/relationships/image" Target="../media/image1.jpeg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6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 descr="https://www.motto.net.ua/pic/201209/2560x1440/motto.net.ua-217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1357298"/>
            <a:ext cx="7343772" cy="1928826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spc="50" dirty="0" smtClean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Итоговая интерактивная игра</a:t>
            </a:r>
            <a:br>
              <a:rPr lang="ru-RU" sz="3600" b="1" spc="50" dirty="0" smtClean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spc="50" dirty="0" smtClean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«Приключения на Двине</a:t>
            </a:r>
            <a:r>
              <a:rPr lang="ru-RU" sz="2000" b="1" spc="50" dirty="0" smtClean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</a:t>
            </a:r>
            <a:br>
              <a:rPr lang="ru-RU" sz="2000" b="1" spc="50" dirty="0" smtClean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spc="50" dirty="0" smtClean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произведению  М.Попова</a:t>
            </a:r>
            <a:endParaRPr lang="ru-RU" sz="2000" dirty="0">
              <a:ln w="11430"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4876" y="4500570"/>
            <a:ext cx="4286280" cy="142876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/>
                <a:latin typeface="Times New Roman" pitchFamily="18" charset="0"/>
              </a:rPr>
              <a:t>Автор: </a:t>
            </a:r>
            <a:r>
              <a:rPr lang="ru-RU" sz="2000" b="1" i="1" dirty="0" err="1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/>
                <a:latin typeface="Times New Roman" pitchFamily="18" charset="0"/>
              </a:rPr>
              <a:t>Гордичук</a:t>
            </a:r>
            <a:r>
              <a:rPr lang="ru-RU" sz="2000" b="1" i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/>
                <a:latin typeface="Times New Roman" pitchFamily="18" charset="0"/>
              </a:rPr>
              <a:t> Александра Николаевна</a:t>
            </a:r>
          </a:p>
          <a:p>
            <a:r>
              <a:rPr lang="ru-RU" sz="2000" b="1" i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/>
                <a:latin typeface="Times New Roman" pitchFamily="18" charset="0"/>
              </a:rPr>
              <a:t>педагог дополнительного образования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0100" y="142852"/>
            <a:ext cx="7358114" cy="52322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Муниципальное образовательное учреждение дополнительного образования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 «Дом детского творчества»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868" y="6357958"/>
            <a:ext cx="2071702" cy="30777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г. </a:t>
            </a:r>
            <a:r>
              <a:rPr lang="ru-RU" sz="1400" b="1" dirty="0" err="1" smtClean="0">
                <a:solidFill>
                  <a:srgbClr val="002060"/>
                </a:solidFill>
              </a:rPr>
              <a:t>Новодвинск</a:t>
            </a:r>
            <a:r>
              <a:rPr lang="ru-RU" sz="1400" b="1" dirty="0" smtClean="0">
                <a:solidFill>
                  <a:srgbClr val="002060"/>
                </a:solidFill>
              </a:rPr>
              <a:t> 2018</a:t>
            </a:r>
          </a:p>
        </p:txBody>
      </p:sp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78889">
            <a:off x="590585" y="3085820"/>
            <a:ext cx="2326071" cy="3268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s://www.motto.net.ua/pic/201209/2560x1440/motto.net.ua-217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" y="0"/>
            <a:ext cx="9144021" cy="6858000"/>
          </a:xfrm>
          <a:prstGeom prst="rect">
            <a:avLst/>
          </a:prstGeom>
          <a:noFill/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ightArrow">
            <a:avLst/>
          </a:prstGeom>
          <a:ln w="76200">
            <a:solidFill>
              <a:srgbClr val="002060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8072462" y="285728"/>
            <a:ext cx="648072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212911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spc="50" dirty="0">
              <a:ln w="11430">
                <a:solidFill>
                  <a:srgbClr val="212911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8144" y="1071546"/>
            <a:ext cx="4296996" cy="452315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285720" y="214290"/>
            <a:ext cx="7429552" cy="646331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Что изображено на рисунке? Как называется город? (Галс 3 «Ой – Змей Горыныч!»)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86380" y="5929330"/>
            <a:ext cx="2143140" cy="369332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 город </a:t>
            </a:r>
            <a:r>
              <a:rPr lang="ru-RU" b="1" dirty="0" err="1" smtClean="0">
                <a:solidFill>
                  <a:srgbClr val="002060"/>
                </a:solidFill>
              </a:rPr>
              <a:t>Новодвинск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7158" y="5429264"/>
            <a:ext cx="5214974" cy="369332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Архангельский целлюлозно-бумажный комбинат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s://www.motto.net.ua/pic/201209/2560x1440/motto.net.ua-217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" y="0"/>
            <a:ext cx="9144021" cy="6858000"/>
          </a:xfrm>
          <a:prstGeom prst="rect">
            <a:avLst/>
          </a:prstGeom>
          <a:noFill/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ightArrow">
            <a:avLst/>
          </a:prstGeom>
          <a:ln w="76200">
            <a:solidFill>
              <a:srgbClr val="002060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8001024" y="428604"/>
            <a:ext cx="648072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212911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spc="50" dirty="0">
              <a:ln w="11430">
                <a:solidFill>
                  <a:srgbClr val="212911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10" y="285728"/>
            <a:ext cx="4500594" cy="369332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Что такое траулер? (Галс 5 «Караул, тону!»)</a:t>
            </a:r>
            <a:endParaRPr lang="ru-RU" b="1" dirty="0">
              <a:solidFill>
                <a:srgbClr val="002060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571472" y="857232"/>
            <a:ext cx="6429420" cy="5780204"/>
            <a:chOff x="285720" y="785794"/>
            <a:chExt cx="6429420" cy="5780204"/>
          </a:xfrm>
        </p:grpSpPr>
        <p:pic>
          <p:nvPicPr>
            <p:cNvPr id="26626" name="Picture 2" descr="http://www.korabli.eu/images/novosti/morskie-novosti/novostnaya-galereya/full/trauler-melkart-2.jp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85720" y="785794"/>
              <a:ext cx="6429420" cy="3796601"/>
            </a:xfrm>
            <a:prstGeom prst="rect">
              <a:avLst/>
            </a:prstGeom>
            <a:noFill/>
          </p:spPr>
        </p:pic>
        <p:pic>
          <p:nvPicPr>
            <p:cNvPr id="26628" name="Picture 4" descr="https://cdn.asiancorrespondent.com/wp-content/uploads/2012/09/Margiris_Subsidies_hero.jp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85720" y="4071942"/>
              <a:ext cx="4433878" cy="2494056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s://www.motto.net.ua/pic/201209/2560x1440/motto.net.ua-217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" y="0"/>
            <a:ext cx="9144021" cy="6858000"/>
          </a:xfrm>
          <a:prstGeom prst="rect">
            <a:avLst/>
          </a:prstGeom>
          <a:noFill/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ightArrow">
            <a:avLst/>
          </a:prstGeom>
          <a:ln w="76200">
            <a:solidFill>
              <a:srgbClr val="002060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7500958" y="357166"/>
            <a:ext cx="648072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212911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b="1" spc="50" dirty="0">
              <a:ln w="11430">
                <a:solidFill>
                  <a:srgbClr val="212911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786" y="928669"/>
            <a:ext cx="5929354" cy="5539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642910" y="285728"/>
            <a:ext cx="5643602" cy="369332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Кто опрокинул </a:t>
            </a:r>
            <a:r>
              <a:rPr lang="ru-RU" b="1" dirty="0" err="1" smtClean="0">
                <a:solidFill>
                  <a:srgbClr val="002060"/>
                </a:solidFill>
              </a:rPr>
              <a:t>Петяшу</a:t>
            </a:r>
            <a:r>
              <a:rPr lang="ru-RU" b="1" dirty="0" smtClean="0">
                <a:solidFill>
                  <a:srgbClr val="002060"/>
                </a:solidFill>
              </a:rPr>
              <a:t> в воду? (Галс 5 «Караул, тону!»)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28992" y="1500174"/>
            <a:ext cx="3500462" cy="357190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" descr="https://www.motto.net.ua/pic/201209/2560x1440/motto.net.ua-217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" y="0"/>
            <a:ext cx="9144021" cy="6858000"/>
          </a:xfrm>
          <a:prstGeom prst="rect">
            <a:avLst/>
          </a:prstGeom>
          <a:noFill/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ightArrow">
            <a:avLst/>
          </a:prstGeom>
          <a:ln w="76200">
            <a:solidFill>
              <a:srgbClr val="002060"/>
            </a:solidFill>
          </a:ln>
        </p:spPr>
      </p:pic>
      <p:sp>
        <p:nvSpPr>
          <p:cNvPr id="18" name="TextBox 17"/>
          <p:cNvSpPr txBox="1"/>
          <p:nvPr/>
        </p:nvSpPr>
        <p:spPr>
          <a:xfrm>
            <a:off x="8215338" y="285728"/>
            <a:ext cx="648072" cy="584775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5720" y="214290"/>
            <a:ext cx="6286544" cy="369332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Кто жил в деревни Уйма? (Галс 4 «Мимо Уймы – в Африку»)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7"/>
          <a:srcRect l="11494" t="3969" r="5174" b="16656"/>
          <a:stretch>
            <a:fillRect/>
          </a:stretch>
        </p:blipFill>
        <p:spPr bwMode="auto">
          <a:xfrm>
            <a:off x="571472" y="1000108"/>
            <a:ext cx="3936234" cy="542928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24" name="TextBox 23"/>
          <p:cNvSpPr txBox="1"/>
          <p:nvPr/>
        </p:nvSpPr>
        <p:spPr>
          <a:xfrm>
            <a:off x="5000628" y="1071546"/>
            <a:ext cx="3143272" cy="707886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Сеня Малина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71604" y="6286520"/>
            <a:ext cx="6286544" cy="369332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Дополнительный вопрос: Кто автор сказок о Сене Малине?</a:t>
            </a:r>
            <a:endParaRPr lang="ru-RU" b="1" dirty="0">
              <a:solidFill>
                <a:srgbClr val="002060"/>
              </a:solidFill>
            </a:endParaRPr>
          </a:p>
        </p:txBody>
      </p:sp>
      <p:grpSp>
        <p:nvGrpSpPr>
          <p:cNvPr id="27" name="Группа 26"/>
          <p:cNvGrpSpPr/>
          <p:nvPr/>
        </p:nvGrpSpPr>
        <p:grpSpPr>
          <a:xfrm>
            <a:off x="5500694" y="2500306"/>
            <a:ext cx="2571768" cy="3258322"/>
            <a:chOff x="5500694" y="2285992"/>
            <a:chExt cx="2571768" cy="3258322"/>
          </a:xfrm>
        </p:grpSpPr>
        <p:pic>
          <p:nvPicPr>
            <p:cNvPr id="22531" name="Picture 3" descr="http://3.bp.blogspot.com/-DjrVi9msfzI/VEq9VxKJHSI/AAAAAAAAN6s/i0i8oWBxyVs/s1600/%D0%A0%D0%B8%D1%81%D1%83%D0%BD%D0%BE%D0%BA12.jp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flipH="1">
              <a:off x="5500694" y="2285992"/>
              <a:ext cx="2570688" cy="3258322"/>
            </a:xfrm>
            <a:prstGeom prst="rect">
              <a:avLst/>
            </a:prstGeom>
            <a:noFill/>
          </p:spPr>
        </p:pic>
        <p:sp>
          <p:nvSpPr>
            <p:cNvPr id="26" name="TextBox 25"/>
            <p:cNvSpPr txBox="1"/>
            <p:nvPr/>
          </p:nvSpPr>
          <p:spPr>
            <a:xfrm>
              <a:off x="5500694" y="5214950"/>
              <a:ext cx="2571768" cy="307777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400" dirty="0" smtClean="0"/>
                <a:t>Степан Григорьевич </a:t>
              </a:r>
              <a:r>
                <a:rPr lang="ru-RU" sz="1400" dirty="0" err="1" smtClean="0"/>
                <a:t>Писахов</a:t>
              </a:r>
              <a:endParaRPr lang="ru-RU" sz="1400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https://www.motto.net.ua/pic/201209/2560x1440/motto.net.ua-217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" y="0"/>
            <a:ext cx="9144021" cy="6858000"/>
          </a:xfrm>
          <a:prstGeom prst="rect">
            <a:avLst/>
          </a:prstGeom>
          <a:noFill/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ightArrow">
            <a:avLst/>
          </a:prstGeom>
          <a:ln w="76200">
            <a:solidFill>
              <a:srgbClr val="002060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8143900" y="142852"/>
            <a:ext cx="648072" cy="584775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://writers.aonb.ru/assets/union/foto/popovm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928670"/>
            <a:ext cx="2928958" cy="437157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571472" y="357166"/>
            <a:ext cx="1071570" cy="369332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Кто это?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71868" y="1214422"/>
            <a:ext cx="5187382" cy="52322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Попов Михаил Константинович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5720" y="5857892"/>
            <a:ext cx="7643866" cy="646331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Дополнительный вопрос: Где жил писатель первые семь лет своей жизни?</a:t>
            </a:r>
            <a:endParaRPr lang="ru-RU" b="1" dirty="0">
              <a:solidFill>
                <a:srgbClr val="002060"/>
              </a:solidFill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3428992" y="2214554"/>
            <a:ext cx="5607781" cy="2357454"/>
            <a:chOff x="3428992" y="2214554"/>
            <a:chExt cx="5607781" cy="2357454"/>
          </a:xfrm>
        </p:grpSpPr>
        <p:pic>
          <p:nvPicPr>
            <p:cNvPr id="20484" name="Picture 4" descr="https://1.bp.blogspot.com/-UeR3_gTsC1E/V_ITjilF6aI/AAAAAAAAAWI/N4Os2TJjI98AqieOtTP5NKcQXUEBc695ACLcB/s1600/rodina%2B%25D0%25BF%25D0%25BE%25D0%25BF%25D0%25BE%25D0%25B2%25D0%25B0.jp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428992" y="2214554"/>
              <a:ext cx="5607781" cy="2357454"/>
            </a:xfrm>
            <a:prstGeom prst="rect">
              <a:avLst/>
            </a:prstGeom>
            <a:noFill/>
          </p:spPr>
        </p:pic>
        <p:sp>
          <p:nvSpPr>
            <p:cNvPr id="18" name="Прямоугольник 17"/>
            <p:cNvSpPr/>
            <p:nvPr/>
          </p:nvSpPr>
          <p:spPr>
            <a:xfrm>
              <a:off x="5572132" y="4143380"/>
              <a:ext cx="3322704" cy="400110"/>
            </a:xfrm>
            <a:prstGeom prst="rect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</a:rPr>
                <a:t>Онежская деревня </a:t>
              </a:r>
              <a:r>
                <a:rPr lang="ru-RU" sz="2000" b="1" dirty="0" err="1" smtClean="0">
                  <a:solidFill>
                    <a:srgbClr val="002060"/>
                  </a:solidFill>
                </a:rPr>
                <a:t>Пертома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s://www.motto.net.ua/pic/201209/2560x1440/motto.net.ua-217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" y="0"/>
            <a:ext cx="9144021" cy="6858000"/>
          </a:xfrm>
          <a:prstGeom prst="rect">
            <a:avLst/>
          </a:prstGeom>
          <a:noFill/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ightArrow">
            <a:avLst/>
          </a:prstGeom>
          <a:ln w="76200">
            <a:solidFill>
              <a:srgbClr val="002060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7572396" y="357166"/>
            <a:ext cx="648072" cy="584775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7"/>
          <a:srcRect l="5425" b="50390"/>
          <a:stretch>
            <a:fillRect/>
          </a:stretch>
        </p:blipFill>
        <p:spPr bwMode="auto">
          <a:xfrm>
            <a:off x="1000100" y="1285860"/>
            <a:ext cx="6177432" cy="442915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285720" y="214290"/>
            <a:ext cx="6286544" cy="646331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Как называется грузовой порт, где мимо проплывали </a:t>
            </a:r>
            <a:r>
              <a:rPr lang="ru-RU" b="1" dirty="0" err="1" smtClean="0">
                <a:solidFill>
                  <a:srgbClr val="002060"/>
                </a:solidFill>
              </a:rPr>
              <a:t>Петяша</a:t>
            </a:r>
            <a:r>
              <a:rPr lang="ru-RU" b="1" dirty="0" smtClean="0">
                <a:solidFill>
                  <a:srgbClr val="002060"/>
                </a:solidFill>
              </a:rPr>
              <a:t> и </a:t>
            </a:r>
            <a:r>
              <a:rPr lang="ru-RU" b="1" dirty="0" err="1" smtClean="0">
                <a:solidFill>
                  <a:srgbClr val="002060"/>
                </a:solidFill>
              </a:rPr>
              <a:t>Федотка</a:t>
            </a:r>
            <a:r>
              <a:rPr lang="ru-RU" b="1" dirty="0" smtClean="0">
                <a:solidFill>
                  <a:srgbClr val="002060"/>
                </a:solidFill>
              </a:rPr>
              <a:t>? (Галс 6 «На чем растут тетрадки»)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286512" y="5214950"/>
            <a:ext cx="1685333" cy="52322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 err="1" smtClean="0">
                <a:solidFill>
                  <a:srgbClr val="002060"/>
                </a:solidFill>
              </a:rPr>
              <a:t>Бакарица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s://www.motto.net.ua/pic/201209/2560x1440/motto.net.ua-217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" y="0"/>
            <a:ext cx="9144021" cy="6858000"/>
          </a:xfrm>
          <a:prstGeom prst="rect">
            <a:avLst/>
          </a:prstGeom>
          <a:noFill/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ightArrow">
            <a:avLst/>
          </a:prstGeom>
          <a:ln w="76200">
            <a:solidFill>
              <a:srgbClr val="002060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8072462" y="214290"/>
            <a:ext cx="648072" cy="584775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214290"/>
            <a:ext cx="7500990" cy="646331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rgbClr val="002060"/>
                </a:solidFill>
              </a:rPr>
              <a:t>Петяша</a:t>
            </a:r>
            <a:r>
              <a:rPr lang="ru-RU" b="1" dirty="0" smtClean="0">
                <a:solidFill>
                  <a:srgbClr val="002060"/>
                </a:solidFill>
              </a:rPr>
              <a:t> рассказал </a:t>
            </a:r>
            <a:r>
              <a:rPr lang="ru-RU" b="1" dirty="0" err="1" smtClean="0">
                <a:solidFill>
                  <a:srgbClr val="002060"/>
                </a:solidFill>
              </a:rPr>
              <a:t>Федотке</a:t>
            </a:r>
            <a:r>
              <a:rPr lang="ru-RU" b="1" dirty="0" smtClean="0">
                <a:solidFill>
                  <a:srgbClr val="002060"/>
                </a:solidFill>
              </a:rPr>
              <a:t>, что его друг Дима посадил деревце. Какое деревце посадил Дима? (Галс 6 «На чем растут тетрадки»)</a:t>
            </a:r>
            <a:endParaRPr lang="ru-RU" b="1" dirty="0">
              <a:solidFill>
                <a:srgbClr val="002060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857224" y="1214422"/>
            <a:ext cx="6515518" cy="5000660"/>
            <a:chOff x="357158" y="1214422"/>
            <a:chExt cx="6515518" cy="5000660"/>
          </a:xfrm>
        </p:grpSpPr>
        <p:pic>
          <p:nvPicPr>
            <p:cNvPr id="16386" name="Picture 2" descr="http://www.plantarium.ru/dat/plants/3/319/35319_1027113b.jp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57158" y="1214422"/>
              <a:ext cx="6515518" cy="5000660"/>
            </a:xfrm>
            <a:prstGeom prst="rect">
              <a:avLst/>
            </a:prstGeom>
            <a:noFill/>
          </p:spPr>
        </p:pic>
        <p:sp>
          <p:nvSpPr>
            <p:cNvPr id="13" name="Прямоугольник 12"/>
            <p:cNvSpPr/>
            <p:nvPr/>
          </p:nvSpPr>
          <p:spPr>
            <a:xfrm>
              <a:off x="357158" y="5643578"/>
              <a:ext cx="1271182" cy="523220"/>
            </a:xfrm>
            <a:prstGeom prst="rect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ru-RU" sz="2800" b="1" dirty="0" smtClean="0">
                  <a:solidFill>
                    <a:srgbClr val="002060"/>
                  </a:solidFill>
                </a:rPr>
                <a:t>Тополь</a:t>
              </a:r>
              <a:endParaRPr lang="ru-RU" sz="2800" b="1" dirty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www.motto.net.ua/pic/201209/2560x1440/motto.net.ua-217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" y="0"/>
            <a:ext cx="9144021" cy="6858000"/>
          </a:xfrm>
          <a:prstGeom prst="rect">
            <a:avLst/>
          </a:prstGeom>
          <a:noFill/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1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ightArrow">
            <a:avLst/>
          </a:prstGeom>
          <a:ln w="76200">
            <a:solidFill>
              <a:srgbClr val="002060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8072462" y="285728"/>
            <a:ext cx="648072" cy="584775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b="1" spc="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19" y="1071546"/>
            <a:ext cx="4714909" cy="272968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285720" y="214290"/>
            <a:ext cx="7500990" cy="646331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Послушайте отрывок из книги. Узнайте на фото рыб, которых называли друзья. (Галс 7 «</a:t>
            </a:r>
            <a:r>
              <a:rPr lang="ru-RU" b="1" dirty="0" err="1" smtClean="0">
                <a:solidFill>
                  <a:srgbClr val="002060"/>
                </a:solidFill>
              </a:rPr>
              <a:t>Петяша</a:t>
            </a:r>
            <a:r>
              <a:rPr lang="ru-RU" b="1" dirty="0" smtClean="0">
                <a:solidFill>
                  <a:srgbClr val="002060"/>
                </a:solidFill>
              </a:rPr>
              <a:t> спасает друга»)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4339" name="Picture 3" descr="https://nashzeleniymir.ru/wp-content/uploads/2016/10/%D0%A2%D1%80%D0%B5%D1%81%D0%BA%D0%B0-%D1%84%D0%BE%D1%82%D0%BE-768x384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14942" y="1000108"/>
            <a:ext cx="2600292" cy="130014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4341" name="Picture 5" descr="http://www.crifish.com.ua/wp-content/uploads/2013/09/morskaya-kambala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57686" y="3429000"/>
            <a:ext cx="2214578" cy="151421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4343" name="Picture 7" descr="http://oxotskoe.arktikfish.com/images/riba/seld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286512" y="2357430"/>
            <a:ext cx="2643206" cy="174653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4345" name="Picture 9" descr="http://img-fotki.yandex.ru/get/6427/137106206.282/0_add4a_c4bbf3c2_orig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4282" y="3857628"/>
            <a:ext cx="2463408" cy="164307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4347" name="Picture 11" descr="http://fishing-vl.ru/wp-content/uploads/2017/03/2017-03-05-12-19-42-e1488714168931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928794" y="5000636"/>
            <a:ext cx="2857521" cy="160707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4349" name="Picture 13" descr="http://pskovlake.ru/wp-content/uploads/2013/06/Osmerus-eperlanus-1024x703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000760" y="4643446"/>
            <a:ext cx="2786082" cy="107533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7572396" y="1000108"/>
            <a:ext cx="500066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215074" y="2428868"/>
            <a:ext cx="500066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285984" y="3857628"/>
            <a:ext cx="500066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929190" y="3214686"/>
            <a:ext cx="500066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4214810" y="5072074"/>
            <a:ext cx="500066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5857884" y="5500702"/>
            <a:ext cx="500066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s://www.motto.net.ua/pic/201209/2560x1440/motto.net.ua-217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" y="0"/>
            <a:ext cx="9144021" cy="6858000"/>
          </a:xfrm>
          <a:prstGeom prst="rect">
            <a:avLst/>
          </a:prstGeom>
          <a:noFill/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001024" y="5857892"/>
            <a:ext cx="770731" cy="671196"/>
          </a:xfrm>
          <a:prstGeom prst="rightArrow">
            <a:avLst/>
          </a:prstGeom>
          <a:ln w="76200">
            <a:solidFill>
              <a:srgbClr val="002060"/>
            </a:solidFill>
          </a:ln>
        </p:spPr>
      </p:pic>
      <p:sp>
        <p:nvSpPr>
          <p:cNvPr id="18" name="TextBox 17"/>
          <p:cNvSpPr txBox="1"/>
          <p:nvPr/>
        </p:nvSpPr>
        <p:spPr>
          <a:xfrm>
            <a:off x="8143900" y="214290"/>
            <a:ext cx="648072" cy="584775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214290"/>
            <a:ext cx="7500990" cy="646331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 помощью чего </a:t>
            </a:r>
            <a:r>
              <a:rPr lang="ru-RU" b="1" dirty="0" err="1" smtClean="0">
                <a:solidFill>
                  <a:srgbClr val="002060"/>
                </a:solidFill>
              </a:rPr>
              <a:t>Петяша</a:t>
            </a:r>
            <a:r>
              <a:rPr lang="ru-RU" b="1" dirty="0" smtClean="0">
                <a:solidFill>
                  <a:srgbClr val="002060"/>
                </a:solidFill>
              </a:rPr>
              <a:t> спустился под воду, чтобы спасти друга?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(Галс 7 «</a:t>
            </a:r>
            <a:r>
              <a:rPr lang="ru-RU" b="1" dirty="0" err="1" smtClean="0">
                <a:solidFill>
                  <a:srgbClr val="002060"/>
                </a:solidFill>
              </a:rPr>
              <a:t>Петяша</a:t>
            </a:r>
            <a:r>
              <a:rPr lang="ru-RU" b="1" dirty="0" smtClean="0">
                <a:solidFill>
                  <a:srgbClr val="002060"/>
                </a:solidFill>
              </a:rPr>
              <a:t> спасает друга»)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2290" name="Picture 2" descr="http://img.webme.com/pic/a/alma-tranum/anker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42976" y="1214422"/>
            <a:ext cx="4143404" cy="497208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s://www.motto.net.ua/pic/201209/2560x1440/motto.net.ua-217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" y="0"/>
            <a:ext cx="9144021" cy="6858000"/>
          </a:xfrm>
          <a:prstGeom prst="rect">
            <a:avLst/>
          </a:prstGeom>
          <a:noFill/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ightArrow">
            <a:avLst/>
          </a:prstGeom>
          <a:ln w="76200">
            <a:solidFill>
              <a:srgbClr val="002060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8072462" y="285728"/>
            <a:ext cx="648072" cy="584775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20" y="214290"/>
            <a:ext cx="4929222" cy="92333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Мимо какого здания проплывают друзья? Как называет это здание </a:t>
            </a:r>
            <a:r>
              <a:rPr lang="ru-RU" b="1" dirty="0" err="1" smtClean="0">
                <a:solidFill>
                  <a:srgbClr val="002060"/>
                </a:solidFill>
              </a:rPr>
              <a:t>Петяша</a:t>
            </a:r>
            <a:r>
              <a:rPr lang="ru-RU" b="1" dirty="0" smtClean="0">
                <a:solidFill>
                  <a:srgbClr val="002060"/>
                </a:solidFill>
              </a:rPr>
              <a:t>?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(Галс 8 «Как очистить Двину?»)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10" y="1428736"/>
            <a:ext cx="7350961" cy="435771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714348" y="5429264"/>
            <a:ext cx="1857388" cy="369332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Ребячий Дворец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4" descr="https://www.motto.net.ua/pic/201209/2560x1440/motto.net.ua-217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" y="0"/>
            <a:ext cx="9144021" cy="6858000"/>
          </a:xfrm>
          <a:prstGeom prst="rect">
            <a:avLst/>
          </a:prstGeom>
          <a:noFill/>
        </p:spPr>
      </p:pic>
      <p:sp>
        <p:nvSpPr>
          <p:cNvPr id="33" name="Прямоугольник 32"/>
          <p:cNvSpPr/>
          <p:nvPr/>
        </p:nvSpPr>
        <p:spPr>
          <a:xfrm>
            <a:off x="357158" y="2214554"/>
            <a:ext cx="6643734" cy="428628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19" name="AutoShape 4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57224" y="2571744"/>
            <a:ext cx="785818" cy="717354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3121" name="AutoShape 49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000232" y="2571744"/>
            <a:ext cx="714380" cy="717354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3122" name="AutoShape 5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214678" y="2571744"/>
            <a:ext cx="714380" cy="717354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3123" name="AutoShape 5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4500562" y="2571744"/>
            <a:ext cx="714380" cy="717354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3124" name="AutoShape 52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786446" y="2571744"/>
            <a:ext cx="714380" cy="717354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3125" name="AutoShape 53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857224" y="3571876"/>
            <a:ext cx="785818" cy="717354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3126" name="AutoShape 54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000232" y="3571876"/>
            <a:ext cx="714380" cy="717354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3127" name="AutoShape 55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214678" y="3571876"/>
            <a:ext cx="714380" cy="717354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3128" name="AutoShape 56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500562" y="3571876"/>
            <a:ext cx="714380" cy="717354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3129" name="AutoShape 57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786446" y="3571876"/>
            <a:ext cx="714380" cy="717354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3130" name="AutoShape 58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857224" y="4572008"/>
            <a:ext cx="785818" cy="71438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3131" name="AutoShape 59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2000232" y="4572008"/>
            <a:ext cx="714380" cy="71438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3132" name="AutoShape 60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3214678" y="4572008"/>
            <a:ext cx="785818" cy="71438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3133" name="AutoShape 6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00562" y="4572008"/>
            <a:ext cx="785818" cy="71438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3139" name="AutoShape 67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786446" y="4572008"/>
            <a:ext cx="785818" cy="71438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3140" name="AutoShape 68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857224" y="5572140"/>
            <a:ext cx="788866" cy="71438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3142" name="AutoShape 70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2071670" y="5572140"/>
            <a:ext cx="788866" cy="71438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3143" name="AutoShape 7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3286116" y="5572140"/>
            <a:ext cx="788866" cy="71438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3144" name="AutoShape 72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4572000" y="5572140"/>
            <a:ext cx="785818" cy="717354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3145" name="AutoShape 73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5857884" y="5572140"/>
            <a:ext cx="714380" cy="717354"/>
          </a:xfrm>
          <a:prstGeom prst="bevel">
            <a:avLst>
              <a:gd name="adj" fmla="val 0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5</a:t>
            </a:r>
            <a:endParaRPr lang="ru-RU" sz="2800" b="1" dirty="0"/>
          </a:p>
        </p:txBody>
      </p:sp>
      <p:pic>
        <p:nvPicPr>
          <p:cNvPr id="38" name="Рисунок 37" descr="Рисунок40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25" cstate="screen"/>
          <a:srcRect/>
          <a:stretch>
            <a:fillRect/>
          </a:stretch>
        </p:blipFill>
        <p:spPr>
          <a:xfrm>
            <a:off x="7740352" y="6381328"/>
            <a:ext cx="1152128" cy="300800"/>
          </a:xfrm>
          <a:prstGeom prst="rect">
            <a:avLst/>
          </a:prstGeom>
        </p:spPr>
      </p:pic>
      <p:pic>
        <p:nvPicPr>
          <p:cNvPr id="45058" name="Picture 2" descr="http://www.kinolom.ru/thumbnail/1c0df8cca79c02f83fa1d2d0b06f5b7e_details.jpg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 rot="21152058">
            <a:off x="7178483" y="255151"/>
            <a:ext cx="1412423" cy="206213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45060" name="Picture 4" descr="http://aria-art.ru/0/A/Aksakov%20S.%20Alen%27kij%20cvetochek%20%28B.%20Diodorov%29/2.jpg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 rot="21012703">
            <a:off x="7299759" y="4107189"/>
            <a:ext cx="1422620" cy="195692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35" name="Picture 4" descr="http://aria-art.ru/0/A/Aksakov%20S.%20Alen%27kij%20cvetochek%20%28B.%20Diodorov%29/2.jpg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 rot="385290">
            <a:off x="7520510" y="2421783"/>
            <a:ext cx="1246002" cy="169703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39" name="Заголовок 1"/>
          <p:cNvSpPr txBox="1">
            <a:spLocks/>
          </p:cNvSpPr>
          <p:nvPr/>
        </p:nvSpPr>
        <p:spPr>
          <a:xfrm>
            <a:off x="428596" y="285728"/>
            <a:ext cx="6286544" cy="157163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50" normalizeH="0" baseline="0" noProof="0" dirty="0" smtClean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интерактивная игра</a:t>
            </a:r>
            <a:br>
              <a:rPr kumimoji="0" lang="ru-RU" sz="3600" b="1" i="0" u="none" strike="noStrike" kern="1200" cap="none" spc="50" normalizeH="0" baseline="0" noProof="0" dirty="0" smtClean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3600" b="1" i="0" u="none" strike="noStrike" kern="1200" cap="none" spc="50" normalizeH="0" baseline="0" noProof="0" dirty="0" smtClean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«Приключения на Двине</a:t>
            </a:r>
            <a:r>
              <a:rPr kumimoji="0" lang="ru-RU" sz="2000" b="1" i="0" u="none" strike="noStrike" kern="1200" cap="none" spc="50" normalizeH="0" baseline="0" noProof="0" dirty="0" smtClean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» </a:t>
            </a:r>
            <a:br>
              <a:rPr kumimoji="0" lang="ru-RU" sz="2000" b="1" i="0" u="none" strike="noStrike" kern="1200" cap="none" spc="50" normalizeH="0" baseline="0" noProof="0" dirty="0" smtClean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000" b="1" i="0" u="none" strike="noStrike" kern="1200" cap="none" spc="50" normalizeH="0" baseline="0" noProof="0" dirty="0" smtClean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 произведению  М.Попова</a:t>
            </a:r>
            <a:endParaRPr kumimoji="0" lang="ru-RU" sz="2000" b="0" i="0" u="none" strike="noStrike" kern="1200" cap="none" spc="0" normalizeH="0" baseline="0" noProof="0" dirty="0">
              <a:ln w="11430">
                <a:solidFill>
                  <a:srgbClr val="002060"/>
                </a:solidFill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0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2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3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4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5"/>
                  </p:tgtEl>
                </p:cond>
              </p:nextCondLst>
            </p:seq>
          </p:childTnLst>
        </p:cTn>
      </p:par>
    </p:tnLst>
    <p:bldLst>
      <p:bldP spid="3119" grpId="0" animBg="1"/>
      <p:bldP spid="3121" grpId="0" animBg="1"/>
      <p:bldP spid="3122" grpId="0" animBg="1"/>
      <p:bldP spid="3123" grpId="0" animBg="1"/>
      <p:bldP spid="3124" grpId="0" animBg="1"/>
      <p:bldP spid="3125" grpId="0" animBg="1"/>
      <p:bldP spid="3126" grpId="0" animBg="1"/>
      <p:bldP spid="3127" grpId="0" animBg="1"/>
      <p:bldP spid="3128" grpId="0" animBg="1"/>
      <p:bldP spid="3129" grpId="0" animBg="1"/>
      <p:bldP spid="3130" grpId="0" animBg="1"/>
      <p:bldP spid="3131" grpId="0" animBg="1"/>
      <p:bldP spid="3132" grpId="0" animBg="1"/>
      <p:bldP spid="3133" grpId="0" animBg="1"/>
      <p:bldP spid="3139" grpId="0" animBg="1"/>
      <p:bldP spid="3140" grpId="0" animBg="1"/>
      <p:bldP spid="3142" grpId="0" animBg="1"/>
      <p:bldP spid="3143" grpId="0" animBg="1"/>
      <p:bldP spid="3144" grpId="0" animBg="1"/>
      <p:bldP spid="31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www.motto.net.ua/pic/201209/2560x1440/motto.net.ua-217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" y="0"/>
            <a:ext cx="9144021" cy="6858000"/>
          </a:xfrm>
          <a:prstGeom prst="rect">
            <a:avLst/>
          </a:prstGeom>
          <a:noFill/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ightArrow">
            <a:avLst/>
          </a:prstGeom>
          <a:ln w="76200">
            <a:solidFill>
              <a:srgbClr val="002060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8143900" y="214290"/>
            <a:ext cx="648072" cy="584775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472" y="928670"/>
            <a:ext cx="3429024" cy="471490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285720" y="214290"/>
            <a:ext cx="7500990" cy="369332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Кто изображен на рисунке, с кем встретился </a:t>
            </a:r>
            <a:r>
              <a:rPr lang="ru-RU" b="1" dirty="0" err="1" smtClean="0">
                <a:solidFill>
                  <a:srgbClr val="002060"/>
                </a:solidFill>
              </a:rPr>
              <a:t>Федотка</a:t>
            </a:r>
            <a:r>
              <a:rPr lang="ru-RU" b="1" dirty="0" smtClean="0">
                <a:solidFill>
                  <a:srgbClr val="002060"/>
                </a:solidFill>
              </a:rPr>
              <a:t> в </a:t>
            </a:r>
            <a:r>
              <a:rPr lang="ru-RU" b="1" dirty="0" err="1" smtClean="0">
                <a:solidFill>
                  <a:srgbClr val="002060"/>
                </a:solidFill>
              </a:rPr>
              <a:t>Вавчуге</a:t>
            </a:r>
            <a:r>
              <a:rPr lang="ru-RU" b="1" dirty="0" smtClean="0">
                <a:solidFill>
                  <a:srgbClr val="002060"/>
                </a:solidFill>
              </a:rPr>
              <a:t>? (Галс 9)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71538" y="6143644"/>
            <a:ext cx="6572296" cy="369332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Дополнительный вопрос: Что пожаловал император </a:t>
            </a:r>
            <a:r>
              <a:rPr lang="ru-RU" b="1" dirty="0" err="1" smtClean="0">
                <a:solidFill>
                  <a:srgbClr val="002060"/>
                </a:solidFill>
              </a:rPr>
              <a:t>Федотке</a:t>
            </a:r>
            <a:r>
              <a:rPr lang="ru-RU" b="1" dirty="0" smtClean="0">
                <a:solidFill>
                  <a:srgbClr val="002060"/>
                </a:solidFill>
              </a:rPr>
              <a:t>?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0" y="1214422"/>
            <a:ext cx="2928958" cy="461665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Петр </a:t>
            </a:r>
            <a:r>
              <a:rPr lang="en-US" sz="2400" b="1" dirty="0" smtClean="0">
                <a:solidFill>
                  <a:srgbClr val="002060"/>
                </a:solidFill>
              </a:rPr>
              <a:t>I  - </a:t>
            </a:r>
            <a:r>
              <a:rPr lang="ru-RU" sz="2400" b="1" dirty="0" smtClean="0">
                <a:solidFill>
                  <a:srgbClr val="002060"/>
                </a:solidFill>
              </a:rPr>
              <a:t>император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8195" name="Picture 3" descr="http://img-fotki.yandex.ru/get/9259/310023662.1bff/0_4468d1_aadd6f42_XL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29124" y="3929066"/>
            <a:ext cx="3743338" cy="172877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s://www.motto.net.ua/pic/201209/2560x1440/motto.net.ua-217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" y="0"/>
            <a:ext cx="9144021" cy="6858000"/>
          </a:xfrm>
          <a:prstGeom prst="rect">
            <a:avLst/>
          </a:prstGeom>
          <a:noFill/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929586" y="6143644"/>
            <a:ext cx="1034901" cy="476832"/>
          </a:xfrm>
          <a:prstGeom prst="rightArrow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8072462" y="214290"/>
            <a:ext cx="648072" cy="584775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3" descr="http://novorab.ru/Content/uploadfiles/image/%D0%98%D0%A1%D0%A2%D0%9E%D0%A0%D0%98%D0%AF/%D0%9B%D0%9E%D0%9C%D0%9E%D0%9D%D0%9E%D0%A1%D0%9E%D0%9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4876" y="1000108"/>
            <a:ext cx="3657364" cy="4897505"/>
          </a:xfrm>
          <a:prstGeom prst="rect">
            <a:avLst/>
          </a:prstGeom>
          <a:noFill/>
        </p:spPr>
      </p:pic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58" y="1071546"/>
            <a:ext cx="4214842" cy="13716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285720" y="214290"/>
            <a:ext cx="7500990" cy="369332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Чьи слова произнес </a:t>
            </a:r>
            <a:r>
              <a:rPr lang="ru-RU" b="1" dirty="0" err="1" smtClean="0">
                <a:solidFill>
                  <a:srgbClr val="002060"/>
                </a:solidFill>
              </a:rPr>
              <a:t>Петяша</a:t>
            </a:r>
            <a:r>
              <a:rPr lang="ru-RU" b="1" dirty="0" smtClean="0">
                <a:solidFill>
                  <a:srgbClr val="002060"/>
                </a:solidFill>
              </a:rPr>
              <a:t>, когда друзья сели на мель? 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884368" y="5701760"/>
            <a:ext cx="770731" cy="671196"/>
          </a:xfrm>
          <a:prstGeom prst="rightArrow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</p:pic>
      <p:pic>
        <p:nvPicPr>
          <p:cNvPr id="12" name="Picture 4" descr="https://www.motto.net.ua/pic/201209/2560x1440/motto.net.ua-2173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1" y="0"/>
            <a:ext cx="9144021" cy="6858000"/>
          </a:xfrm>
          <a:prstGeom prst="rect">
            <a:avLst/>
          </a:prstGeom>
          <a:noFill/>
        </p:spPr>
      </p:pic>
      <p:grpSp>
        <p:nvGrpSpPr>
          <p:cNvPr id="17" name="Группа 16"/>
          <p:cNvGrpSpPr/>
          <p:nvPr/>
        </p:nvGrpSpPr>
        <p:grpSpPr>
          <a:xfrm>
            <a:off x="214282" y="857232"/>
            <a:ext cx="7654559" cy="5643602"/>
            <a:chOff x="214282" y="857232"/>
            <a:chExt cx="7654559" cy="5643602"/>
          </a:xfrm>
        </p:grpSpPr>
        <p:pic>
          <p:nvPicPr>
            <p:cNvPr id="2049" name="Picture 1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14282" y="857232"/>
              <a:ext cx="4711398" cy="2857520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</p:spPr>
        </p:pic>
        <p:pic>
          <p:nvPicPr>
            <p:cNvPr id="13" name="Picture 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643306" y="3571876"/>
              <a:ext cx="4225535" cy="2928958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ffectLst/>
          </p:spPr>
        </p:pic>
      </p:grpSp>
      <p:sp>
        <p:nvSpPr>
          <p:cNvPr id="14" name="TextBox 13"/>
          <p:cNvSpPr txBox="1"/>
          <p:nvPr/>
        </p:nvSpPr>
        <p:spPr>
          <a:xfrm>
            <a:off x="8072462" y="214290"/>
            <a:ext cx="648072" cy="584775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929586" y="6143644"/>
            <a:ext cx="1034901" cy="476832"/>
          </a:xfrm>
          <a:prstGeom prst="rightArrow">
            <a:avLst/>
          </a:prstGeom>
          <a:ln w="76200">
            <a:solidFill>
              <a:srgbClr val="002060"/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285720" y="214290"/>
            <a:ext cx="7500990" cy="369332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Чем закончилась история о приключениях </a:t>
            </a:r>
            <a:r>
              <a:rPr lang="ru-RU" b="1" dirty="0" err="1" smtClean="0">
                <a:solidFill>
                  <a:srgbClr val="002060"/>
                </a:solidFill>
              </a:rPr>
              <a:t>Петяши</a:t>
            </a:r>
            <a:r>
              <a:rPr lang="ru-RU" b="1" dirty="0" smtClean="0">
                <a:solidFill>
                  <a:srgbClr val="002060"/>
                </a:solidFill>
              </a:rPr>
              <a:t> и </a:t>
            </a:r>
            <a:r>
              <a:rPr lang="ru-RU" b="1" dirty="0" err="1" smtClean="0">
                <a:solidFill>
                  <a:srgbClr val="002060"/>
                </a:solidFill>
              </a:rPr>
              <a:t>Федотки</a:t>
            </a:r>
            <a:r>
              <a:rPr lang="ru-RU" b="1" dirty="0" smtClean="0">
                <a:solidFill>
                  <a:srgbClr val="002060"/>
                </a:solidFill>
              </a:rPr>
              <a:t> на Двине? 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33162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9" name="AutoShape 7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431800" cy="358775"/>
          </a:xfrm>
          <a:prstGeom prst="actionButtonBeginning">
            <a:avLst/>
          </a:prstGeom>
          <a:gradFill rotWithShape="1"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E7EC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" name="Picture 4" descr="https://www.motto.net.ua/pic/201209/2560x1440/motto.net.ua-2173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21" cy="6858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85720" y="714356"/>
            <a:ext cx="8429684" cy="2215991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000" b="1" u="sng" dirty="0" smtClean="0">
                <a:solidFill>
                  <a:srgbClr val="002060"/>
                </a:solidFill>
              </a:rPr>
              <a:t>В данной презентации использованы источники:</a:t>
            </a:r>
          </a:p>
          <a:p>
            <a:pPr marL="457200" indent="-457200" algn="just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</a:rPr>
              <a:t>Попов, Михаил Константинович Приключения на Двине, или Повесть о том, как гардемарин </a:t>
            </a:r>
            <a:r>
              <a:rPr lang="ru-RU" sz="2000" b="1" dirty="0" err="1" smtClean="0">
                <a:solidFill>
                  <a:srgbClr val="002060"/>
                </a:solidFill>
              </a:rPr>
              <a:t>Федотка</a:t>
            </a:r>
            <a:r>
              <a:rPr lang="ru-RU" sz="2000" b="1" dirty="0" smtClean="0">
                <a:solidFill>
                  <a:srgbClr val="002060"/>
                </a:solidFill>
              </a:rPr>
              <a:t> и юнга </a:t>
            </a:r>
            <a:r>
              <a:rPr lang="ru-RU" sz="2000" b="1" dirty="0" err="1" smtClean="0">
                <a:solidFill>
                  <a:srgbClr val="002060"/>
                </a:solidFill>
              </a:rPr>
              <a:t>Петяша</a:t>
            </a:r>
            <a:r>
              <a:rPr lang="ru-RU" sz="2000" b="1" dirty="0" smtClean="0">
                <a:solidFill>
                  <a:srgbClr val="002060"/>
                </a:solidFill>
              </a:rPr>
              <a:t> в Африку ходили : </a:t>
            </a:r>
            <a:r>
              <a:rPr lang="en-US" sz="2000" b="1" dirty="0" smtClean="0">
                <a:solidFill>
                  <a:srgbClr val="002060"/>
                </a:solidFill>
              </a:rPr>
              <a:t>[</a:t>
            </a:r>
            <a:r>
              <a:rPr lang="ru-RU" sz="2000" b="1" dirty="0" smtClean="0">
                <a:solidFill>
                  <a:srgbClr val="002060"/>
                </a:solidFill>
              </a:rPr>
              <a:t>для дошкольников и младших школьников : 6+</a:t>
            </a:r>
            <a:r>
              <a:rPr lang="en-US" sz="2000" b="1" dirty="0" smtClean="0">
                <a:solidFill>
                  <a:srgbClr val="002060"/>
                </a:solidFill>
              </a:rPr>
              <a:t>]</a:t>
            </a:r>
            <a:r>
              <a:rPr lang="ru-RU" sz="2000" b="1" dirty="0" smtClean="0">
                <a:solidFill>
                  <a:srgbClr val="002060"/>
                </a:solidFill>
              </a:rPr>
              <a:t> / Михаил Попов; </a:t>
            </a:r>
            <a:r>
              <a:rPr lang="ru-RU" sz="2000" b="1" dirty="0" err="1" smtClean="0">
                <a:solidFill>
                  <a:srgbClr val="002060"/>
                </a:solidFill>
              </a:rPr>
              <a:t>худож</a:t>
            </a:r>
            <a:r>
              <a:rPr lang="ru-RU" sz="2000" b="1" dirty="0" smtClean="0">
                <a:solidFill>
                  <a:srgbClr val="002060"/>
                </a:solidFill>
              </a:rPr>
              <a:t>. Сергей Дмитриев. – Архангельск: ОАО «ИПП «Правда Севера», 2014. – 40 с. : ил.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3143248"/>
            <a:ext cx="3500462" cy="327462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s://www.motto.net.ua/pic/201209/2560x1440/motto.net.ua-217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" y="0"/>
            <a:ext cx="9144021" cy="6858000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8072462" y="357166"/>
            <a:ext cx="648072" cy="58477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4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7" y="6166195"/>
            <a:ext cx="521647" cy="454280"/>
          </a:xfrm>
          <a:prstGeom prst="rightArrow">
            <a:avLst/>
          </a:prstGeom>
          <a:ln w="76200">
            <a:solidFill>
              <a:srgbClr val="002060"/>
            </a:solidFill>
          </a:ln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472" y="1214422"/>
            <a:ext cx="710297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1285852" y="214290"/>
            <a:ext cx="5857916" cy="40011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Как звучит полное название этого произведения?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71604" y="2214554"/>
            <a:ext cx="5214974" cy="3000396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https://www.motto.net.ua/pic/201209/2560x1440/motto.net.ua-217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" y="0"/>
            <a:ext cx="9144021" cy="6858000"/>
          </a:xfrm>
          <a:prstGeom prst="rect">
            <a:avLst/>
          </a:prstGeom>
          <a:noFill/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4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ightArrow">
            <a:avLst/>
          </a:prstGeom>
          <a:ln w="76200">
            <a:solidFill>
              <a:srgbClr val="002060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1" name="Picture 1"/>
          <p:cNvPicPr>
            <a:picLocks noChangeAspect="1" noChangeArrowheads="1"/>
          </p:cNvPicPr>
          <p:nvPr/>
        </p:nvPicPr>
        <p:blipFill>
          <a:blip r:embed="rId7"/>
          <a:srcRect r="1496" b="46421"/>
          <a:stretch>
            <a:fillRect/>
          </a:stretch>
        </p:blipFill>
        <p:spPr bwMode="auto">
          <a:xfrm>
            <a:off x="428596" y="2357430"/>
            <a:ext cx="5214974" cy="414130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1500166" y="357166"/>
            <a:ext cx="5429288" cy="369332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Как звали детей? Галс 1 «Ура – папа приехал!»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43372" y="1500174"/>
            <a:ext cx="4357718" cy="1015663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Дима и Таня</a:t>
            </a:r>
            <a:endParaRPr lang="ru-RU" sz="6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s://www.motto.net.ua/pic/201209/2560x1440/motto.net.ua-217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" y="0"/>
            <a:ext cx="9144021" cy="6858000"/>
          </a:xfrm>
          <a:prstGeom prst="rect">
            <a:avLst/>
          </a:prstGeom>
          <a:noFill/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4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ightArrow">
            <a:avLst/>
          </a:prstGeom>
          <a:ln w="76200">
            <a:solidFill>
              <a:srgbClr val="002060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285728"/>
            <a:ext cx="7572428" cy="646331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Как Дима, Таня и папа назвали кораблик? (Галс 1 «Ура – папа приехал!»)</a:t>
            </a: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000364" y="1428736"/>
            <a:ext cx="3071834" cy="1015663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«Белёк»</a:t>
            </a:r>
            <a:endParaRPr lang="ru-RU" sz="6000" b="1" dirty="0">
              <a:solidFill>
                <a:srgbClr val="002060"/>
              </a:solidFill>
            </a:endParaRPr>
          </a:p>
        </p:txBody>
      </p:sp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2714620"/>
            <a:ext cx="4228072" cy="335758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38914" name="Picture 2" descr="https://cs9.pikabu.ru/post_img/2017/05/30/5/1496125063190116853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72066" y="2714620"/>
            <a:ext cx="2735015" cy="268031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s://www.motto.net.ua/pic/201209/2560x1440/motto.net.ua-217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" y="0"/>
            <a:ext cx="9144021" cy="6858000"/>
          </a:xfrm>
          <a:prstGeom prst="rect">
            <a:avLst/>
          </a:prstGeom>
          <a:noFill/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4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ightArrow">
            <a:avLst/>
          </a:prstGeom>
          <a:ln w="76200">
            <a:solidFill>
              <a:srgbClr val="002060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7643834" y="285728"/>
            <a:ext cx="648072" cy="58477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14414" y="285728"/>
            <a:ext cx="5857916" cy="369332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Что такое – </a:t>
            </a:r>
            <a:r>
              <a:rPr lang="ru-RU" b="1" dirty="0" err="1" smtClean="0">
                <a:solidFill>
                  <a:srgbClr val="002060"/>
                </a:solidFill>
              </a:rPr>
              <a:t>гукор</a:t>
            </a:r>
            <a:r>
              <a:rPr lang="ru-RU" b="1" dirty="0" smtClean="0">
                <a:solidFill>
                  <a:srgbClr val="002060"/>
                </a:solidFill>
              </a:rPr>
              <a:t>? (Галс 2 «На судоверфи - </a:t>
            </a:r>
            <a:r>
              <a:rPr lang="ru-RU" b="1" dirty="0" err="1" smtClean="0">
                <a:solidFill>
                  <a:srgbClr val="002060"/>
                </a:solidFill>
              </a:rPr>
              <a:t>Вавчуга</a:t>
            </a:r>
            <a:r>
              <a:rPr lang="ru-RU" b="1" dirty="0" smtClean="0">
                <a:solidFill>
                  <a:srgbClr val="002060"/>
                </a:solidFill>
              </a:rPr>
              <a:t>»)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1071538" y="857232"/>
            <a:ext cx="6143668" cy="5357850"/>
            <a:chOff x="1071538" y="857232"/>
            <a:chExt cx="6143668" cy="5357850"/>
          </a:xfrm>
        </p:grpSpPr>
        <p:pic>
          <p:nvPicPr>
            <p:cNvPr id="36866" name="Picture 2" descr="https://img-fotki.yandex.ru/get/43572/374871492.24/0_1a8ebf_cc7ac7a9_ori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071538" y="857232"/>
              <a:ext cx="6114523" cy="5357850"/>
            </a:xfrm>
            <a:prstGeom prst="rect">
              <a:avLst/>
            </a:prstGeom>
            <a:noFill/>
          </p:spPr>
        </p:pic>
        <p:sp>
          <p:nvSpPr>
            <p:cNvPr id="7" name="TextBox 6"/>
            <p:cNvSpPr txBox="1"/>
            <p:nvPr/>
          </p:nvSpPr>
          <p:spPr>
            <a:xfrm>
              <a:off x="1142976" y="5857892"/>
              <a:ext cx="6072230" cy="307777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400" b="1" dirty="0" err="1" smtClean="0">
                  <a:solidFill>
                    <a:srgbClr val="002060"/>
                  </a:solidFill>
                </a:rPr>
                <a:t>гукор</a:t>
              </a:r>
              <a:r>
                <a:rPr lang="ru-RU" sz="1400" b="1" dirty="0" smtClean="0">
                  <a:solidFill>
                    <a:srgbClr val="002060"/>
                  </a:solidFill>
                </a:rPr>
                <a:t> - парусное двухмачтовое судно с широким носом и круглой кормой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s://www.motto.net.ua/pic/201209/2560x1440/motto.net.ua-217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" y="0"/>
            <a:ext cx="9144021" cy="6858000"/>
          </a:xfrm>
          <a:prstGeom prst="rect">
            <a:avLst/>
          </a:prstGeom>
          <a:noFill/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4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ightArrow">
            <a:avLst/>
          </a:prstGeom>
          <a:ln w="76200">
            <a:solidFill>
              <a:srgbClr val="002060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7929586" y="285728"/>
            <a:ext cx="648072" cy="58477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28662" y="428604"/>
            <a:ext cx="6429420" cy="369332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Что такое – галс? Почему автор называет главы в книге – галс? </a:t>
            </a:r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71538" y="1357298"/>
            <a:ext cx="6286544" cy="457203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000232" y="1357298"/>
            <a:ext cx="446564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Галс - движение судна относительно ветра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s://www.motto.net.ua/pic/201209/2560x1440/motto.net.ua-217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" y="0"/>
            <a:ext cx="9144021" cy="6858000"/>
          </a:xfrm>
          <a:prstGeom prst="rect">
            <a:avLst/>
          </a:prstGeom>
          <a:noFill/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ightArrow">
            <a:avLst/>
          </a:prstGeom>
          <a:ln w="76200">
            <a:solidFill>
              <a:srgbClr val="FF0000"/>
            </a:solidFill>
          </a:ln>
        </p:spPr>
      </p:pic>
      <p:sp>
        <p:nvSpPr>
          <p:cNvPr id="18" name="TextBox 17"/>
          <p:cNvSpPr txBox="1"/>
          <p:nvPr/>
        </p:nvSpPr>
        <p:spPr>
          <a:xfrm>
            <a:off x="7572396" y="428604"/>
            <a:ext cx="648072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212911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spc="50" dirty="0">
              <a:ln w="11430">
                <a:solidFill>
                  <a:srgbClr val="212911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0" y="357166"/>
            <a:ext cx="6215106" cy="646331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Как звали мальчика, который смастерил </a:t>
            </a:r>
            <a:r>
              <a:rPr lang="ru-RU" b="1" dirty="0" err="1" smtClean="0">
                <a:solidFill>
                  <a:srgbClr val="002060"/>
                </a:solidFill>
              </a:rPr>
              <a:t>гукорец</a:t>
            </a:r>
            <a:r>
              <a:rPr lang="ru-RU" b="1" dirty="0" smtClean="0">
                <a:solidFill>
                  <a:srgbClr val="002060"/>
                </a:solidFill>
              </a:rPr>
              <a:t> «Орел»? (Галс 2 «На судоверфи - </a:t>
            </a:r>
            <a:r>
              <a:rPr lang="ru-RU" b="1" dirty="0" err="1" smtClean="0">
                <a:solidFill>
                  <a:srgbClr val="002060"/>
                </a:solidFill>
              </a:rPr>
              <a:t>Вавчуга</a:t>
            </a:r>
            <a:r>
              <a:rPr lang="ru-RU" b="1" dirty="0" smtClean="0">
                <a:solidFill>
                  <a:srgbClr val="002060"/>
                </a:solidFill>
              </a:rPr>
              <a:t>»)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29058" y="1571612"/>
            <a:ext cx="3500462" cy="1015663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Ванюшка</a:t>
            </a:r>
            <a:endParaRPr lang="ru-RU" sz="6000" b="1" dirty="0">
              <a:solidFill>
                <a:srgbClr val="002060"/>
              </a:solidFill>
            </a:endParaRPr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10" y="1500174"/>
            <a:ext cx="2143140" cy="489860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00430" y="3071810"/>
            <a:ext cx="3143272" cy="322822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s://www.motto.net.ua/pic/201209/2560x1440/motto.net.ua-217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" y="0"/>
            <a:ext cx="9144021" cy="6858000"/>
          </a:xfrm>
          <a:prstGeom prst="rect">
            <a:avLst/>
          </a:prstGeom>
          <a:noFill/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ightArrow">
            <a:avLst/>
          </a:prstGeom>
          <a:ln w="76200">
            <a:solidFill>
              <a:srgbClr val="002060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212911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spc="50" dirty="0">
              <a:ln w="11430">
                <a:solidFill>
                  <a:srgbClr val="212911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2910" y="357166"/>
            <a:ext cx="7429552" cy="1200329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Послушайте отрывок: « И – о чудо! – две фигурки, </a:t>
            </a:r>
            <a:r>
              <a:rPr lang="ru-RU" b="1" dirty="0" err="1" smtClean="0">
                <a:solidFill>
                  <a:srgbClr val="002060"/>
                </a:solidFill>
              </a:rPr>
              <a:t>розовый</a:t>
            </a:r>
            <a:r>
              <a:rPr lang="ru-RU" b="1" dirty="0" smtClean="0">
                <a:solidFill>
                  <a:srgbClr val="002060"/>
                </a:solidFill>
              </a:rPr>
              <a:t> пупсик и глиняный человечек внезапно ожили. Заморгали они глазенками, уставившись друг на друга, рты раскрыли.» О ком идет речь и как их звали? (Галс 3 «Ой – Змей Горыныч!»)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34" y="2071678"/>
            <a:ext cx="6072230" cy="4250561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4643438" y="2000240"/>
            <a:ext cx="4357718" cy="707886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err="1" smtClean="0">
                <a:solidFill>
                  <a:srgbClr val="002060"/>
                </a:solidFill>
              </a:rPr>
              <a:t>Петяша</a:t>
            </a:r>
            <a:r>
              <a:rPr lang="ru-RU" sz="4000" b="1" dirty="0" smtClean="0">
                <a:solidFill>
                  <a:srgbClr val="002060"/>
                </a:solidFill>
              </a:rPr>
              <a:t> и </a:t>
            </a:r>
            <a:r>
              <a:rPr lang="ru-RU" sz="4000" b="1" dirty="0" err="1" smtClean="0">
                <a:solidFill>
                  <a:srgbClr val="002060"/>
                </a:solidFill>
              </a:rPr>
              <a:t>Федотка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1925</TotalTime>
  <Words>1004</Words>
  <Application>Microsoft Office PowerPoint</Application>
  <PresentationFormat>Экран (4:3)</PresentationFormat>
  <Paragraphs>138</Paragraphs>
  <Slides>23</Slides>
  <Notes>21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Итоговая интерактивная игра «Приключения на Двине»  по произведению  М.Попова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Наталья Юрьевна</cp:lastModifiedBy>
  <cp:revision>114</cp:revision>
  <dcterms:created xsi:type="dcterms:W3CDTF">2014-01-06T16:00:12Z</dcterms:created>
  <dcterms:modified xsi:type="dcterms:W3CDTF">2018-10-19T08:45:42Z</dcterms:modified>
</cp:coreProperties>
</file>