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9" r:id="rId1"/>
  </p:sldMasterIdLst>
  <p:notesMasterIdLst>
    <p:notesMasterId r:id="rId20"/>
  </p:notesMasterIdLst>
  <p:sldIdLst>
    <p:sldId id="256" r:id="rId2"/>
    <p:sldId id="385" r:id="rId3"/>
    <p:sldId id="384" r:id="rId4"/>
    <p:sldId id="355" r:id="rId5"/>
    <p:sldId id="387" r:id="rId6"/>
    <p:sldId id="386" r:id="rId7"/>
    <p:sldId id="388" r:id="rId8"/>
    <p:sldId id="396" r:id="rId9"/>
    <p:sldId id="389" r:id="rId10"/>
    <p:sldId id="390" r:id="rId11"/>
    <p:sldId id="391" r:id="rId12"/>
    <p:sldId id="393" r:id="rId13"/>
    <p:sldId id="394" r:id="rId14"/>
    <p:sldId id="356" r:id="rId15"/>
    <p:sldId id="395" r:id="rId16"/>
    <p:sldId id="358" r:id="rId17"/>
    <p:sldId id="357" r:id="rId18"/>
    <p:sldId id="359" r:id="rId19"/>
  </p:sldIdLst>
  <p:sldSz cx="12192000" cy="6858000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DB544"/>
    <a:srgbClr val="919A16"/>
    <a:srgbClr val="F113B7"/>
    <a:srgbClr val="F9550B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3110" autoAdjust="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9DFB46F3-762A-4384-A293-912C2CDD9381}" type="datetimeFigureOut">
              <a:rPr lang="ru-RU"/>
              <a:pPr>
                <a:defRPr/>
              </a:pPr>
              <a:t>20.12.2024</a:t>
            </a:fld>
            <a:endParaRPr lang="ru-RU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460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60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45B716A0-6BDC-45C5-A01A-C1A8726F47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088906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0AED6D40-71D3-40AE-9E14-C51097E6C83E}" type="datetimeFigureOut">
              <a:rPr lang="ru-RU" smtClean="0"/>
              <a:pPr>
                <a:defRPr/>
              </a:pPr>
              <a:t>20.12.2024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506BBC9B-ED8E-4751-B7F7-E4E5FF239EA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003043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02A45EB-0701-452C-9DC0-77605710701F}" type="datetimeFigureOut">
              <a:rPr lang="ru-RU" smtClean="0"/>
              <a:pPr>
                <a:defRPr/>
              </a:pPr>
              <a:t>20.12.2024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4FD38C-D3A2-424B-A8A2-B17878954EF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53435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BCDF1FC-A062-4CE1-892C-37F129951346}" type="datetimeFigureOut">
              <a:rPr lang="ru-RU" smtClean="0"/>
              <a:pPr>
                <a:defRPr/>
              </a:pPr>
              <a:t>20.12.2024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C4C3363-A773-41A7-8A9E-90C8CEE5E55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95407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6E4B492-4E7B-47EE-B4D3-989A41938C62}" type="datetimeFigureOut">
              <a:rPr lang="ru-RU" smtClean="0"/>
              <a:pPr>
                <a:defRPr/>
              </a:pPr>
              <a:t>20.12.2024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D3B6965-AC92-42E9-80B5-AAB19E3682E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75473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7A1EDB6-538E-4DB0-A8D1-459E4D5EE7D5}" type="datetimeFigureOut">
              <a:rPr lang="ru-RU" smtClean="0"/>
              <a:pPr>
                <a:defRPr/>
              </a:pPr>
              <a:t>20.12.2024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03FA9C0-2FDF-4C57-A0E3-5ED68B5BC85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46466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0322C10-AF31-4A87-8F4E-E3DCA4126CD5}" type="datetimeFigureOut">
              <a:rPr lang="ru-RU" smtClean="0"/>
              <a:pPr>
                <a:defRPr/>
              </a:pPr>
              <a:t>20.12.2024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5EC9A4-081D-44AC-80E5-3A77A8B7DA4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01515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61062B0-AA77-4496-BB02-25DBAD67AE2A}" type="datetimeFigureOut">
              <a:rPr lang="ru-RU" smtClean="0"/>
              <a:pPr>
                <a:defRPr/>
              </a:pPr>
              <a:t>20.12.2024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74C37C-F20F-4AE3-8D94-063D032FDA7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75489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2F215E0-F813-4EFC-A82F-3170CD101918}" type="datetimeFigureOut">
              <a:rPr lang="ru-RU" smtClean="0"/>
              <a:pPr>
                <a:defRPr/>
              </a:pPr>
              <a:t>20.12.2024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2E32F0C-CEA2-4531-A58D-E378A7E162A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96769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DADF7EF-34DF-4C6A-852C-4ADCBE7E5FA2}" type="datetimeFigureOut">
              <a:rPr lang="ru-RU" smtClean="0"/>
              <a:pPr>
                <a:defRPr/>
              </a:pPr>
              <a:t>20.12.2024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45512DC-9DB3-41F7-BB36-64CE66AD605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26084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AB14627-E044-4C66-81FC-E3996F48DED8}" type="datetimeFigureOut">
              <a:rPr lang="ru-RU" smtClean="0"/>
              <a:pPr>
                <a:defRPr/>
              </a:pPr>
              <a:t>20.12.2024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D86F679-68C6-4D6E-A465-EE4046ED923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25535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E40037D-DD95-4171-BC9B-3B596ADB763C}" type="datetimeFigureOut">
              <a:rPr lang="ru-RU" smtClean="0"/>
              <a:pPr>
                <a:defRPr/>
              </a:pPr>
              <a:t>20.12.2024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E3F6C92-45E0-4577-B632-52E70A435AC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17037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1863EA8B-D5B9-473F-8911-55208E0097C0}" type="datetimeFigureOut">
              <a:rPr lang="ru-RU" smtClean="0"/>
              <a:pPr>
                <a:defRPr/>
              </a:pPr>
              <a:t>20.12.2024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CDCA084D-421B-4802-A78A-479A2179FBD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12914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0" r:id="rId1"/>
    <p:sldLayoutId id="2147483761" r:id="rId2"/>
    <p:sldLayoutId id="2147483762" r:id="rId3"/>
    <p:sldLayoutId id="2147483763" r:id="rId4"/>
    <p:sldLayoutId id="2147483764" r:id="rId5"/>
    <p:sldLayoutId id="2147483765" r:id="rId6"/>
    <p:sldLayoutId id="2147483766" r:id="rId7"/>
    <p:sldLayoutId id="2147483767" r:id="rId8"/>
    <p:sldLayoutId id="2147483768" r:id="rId9"/>
    <p:sldLayoutId id="2147483769" r:id="rId10"/>
    <p:sldLayoutId id="214748377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3.png"/><Relationship Id="rId4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image" Target="../media/image3.pn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media" Target="../media/media2.mp3"/><Relationship Id="rId2" Type="http://schemas.microsoft.com/office/2007/relationships/media" Target="../media/media3.mp3"/><Relationship Id="rId1" Type="http://schemas.openxmlformats.org/officeDocument/2006/relationships/audio" Target="NULL" TargetMode="External"/><Relationship Id="rId6" Type="http://schemas.openxmlformats.org/officeDocument/2006/relationships/image" Target="../media/image3.png"/><Relationship Id="rId5" Type="http://schemas.openxmlformats.org/officeDocument/2006/relationships/image" Target="../media/image25.jpeg"/><Relationship Id="rId4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5" Type="http://schemas.openxmlformats.org/officeDocument/2006/relationships/image" Target="../media/image3.png"/><Relationship Id="rId4" Type="http://schemas.openxmlformats.org/officeDocument/2006/relationships/image" Target="../media/image26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3.mp3"/><Relationship Id="rId1" Type="http://schemas.openxmlformats.org/officeDocument/2006/relationships/audio" Target="NULL" TargetMode="Externa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1690688" y="6149975"/>
            <a:ext cx="86756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Тверь</a:t>
            </a:r>
          </a:p>
        </p:txBody>
      </p:sp>
      <p:pic>
        <p:nvPicPr>
          <p:cNvPr id="14340" name="Прямая соединительная линия 8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6300" y="725488"/>
            <a:ext cx="7747000" cy="11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50" name="Text Box 16"/>
          <p:cNvSpPr txBox="1">
            <a:spLocks noChangeArrowheads="1"/>
          </p:cNvSpPr>
          <p:nvPr/>
        </p:nvSpPr>
        <p:spPr bwMode="auto">
          <a:xfrm>
            <a:off x="7616527" y="5356642"/>
            <a:ext cx="40428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ru-RU" sz="2000" dirty="0" smtClean="0">
                <a:latin typeface="Times New Roman" pitchFamily="18" charset="0"/>
              </a:rPr>
              <a:t>Судакова Н.А.,</a:t>
            </a:r>
            <a:endParaRPr lang="ru-RU" sz="2000" dirty="0">
              <a:latin typeface="Times New Roman" pitchFamily="18" charset="0"/>
            </a:endParaRPr>
          </a:p>
          <a:p>
            <a:pPr algn="r"/>
            <a:r>
              <a:rPr lang="ru-RU" sz="2000" dirty="0" smtClean="0">
                <a:latin typeface="Times New Roman" pitchFamily="18" charset="0"/>
              </a:rPr>
              <a:t>педагог-психолог</a:t>
            </a:r>
            <a:endParaRPr lang="ru-RU" sz="2000" dirty="0">
              <a:latin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626818" y="5979080"/>
            <a:ext cx="8034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>
                <a:latin typeface="Times New Roman" pitchFamily="18" charset="0"/>
              </a:rPr>
              <a:t>Тверь </a:t>
            </a:r>
            <a:endParaRPr lang="ru-RU" dirty="0">
              <a:latin typeface="Times New Roman" pitchFamily="18" charset="0"/>
            </a:endParaRPr>
          </a:p>
        </p:txBody>
      </p:sp>
      <p:sp>
        <p:nvSpPr>
          <p:cNvPr id="16" name="Text Box 12"/>
          <p:cNvSpPr txBox="1">
            <a:spLocks noChangeArrowheads="1"/>
          </p:cNvSpPr>
          <p:nvPr/>
        </p:nvSpPr>
        <p:spPr bwMode="auto">
          <a:xfrm>
            <a:off x="-23841" y="946150"/>
            <a:ext cx="1238250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b="1" dirty="0">
                <a:latin typeface="Times New Roman" pitchFamily="18" charset="0"/>
              </a:rPr>
              <a:t>  </a:t>
            </a:r>
            <a:r>
              <a:rPr lang="ru-RU" altLang="ru-RU" b="1" dirty="0" smtClean="0">
                <a:latin typeface="Times New Roman" pitchFamily="18" charset="0"/>
              </a:rPr>
              <a:t>ПСИХОЛОГИЧЕСКАЯ СЛУЖБА</a:t>
            </a:r>
            <a:endParaRPr lang="ru-RU" altLang="ru-RU" dirty="0">
              <a:latin typeface="Times New Roman" pitchFamily="18" charset="0"/>
            </a:endParaRPr>
          </a:p>
          <a:p>
            <a:endParaRPr lang="ru-RU" sz="2400" dirty="0"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4282066" y="529327"/>
            <a:ext cx="3014351" cy="9233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</a:rPr>
              <a:t>СТРЕСС</a:t>
            </a:r>
            <a:endParaRPr lang="ru-RU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chemeClr val="tx1">
                  <a:lumMod val="50000"/>
                  <a:lumOff val="50000"/>
                </a:schemeClr>
              </a:solidFill>
              <a:effectLst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75411" y="1721708"/>
            <a:ext cx="508000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 err="1" smtClean="0">
                <a:solidFill>
                  <a:srgbClr val="2DB544"/>
                </a:solidFill>
                <a:latin typeface="Times New Roman" pitchFamily="18" charset="0"/>
                <a:cs typeface="Times New Roman" pitchFamily="18" charset="0"/>
              </a:rPr>
              <a:t>эустресс</a:t>
            </a:r>
            <a:r>
              <a:rPr lang="ru-RU" sz="2800" b="1" dirty="0" smtClean="0">
                <a:solidFill>
                  <a:srgbClr val="2DB544"/>
                </a:solidFill>
                <a:latin typeface="Times New Roman" pitchFamily="18" charset="0"/>
                <a:cs typeface="Times New Roman" pitchFamily="18" charset="0"/>
              </a:rPr>
              <a:t> (от </a:t>
            </a:r>
            <a:r>
              <a:rPr lang="ru-RU" sz="2800" b="1" dirty="0" err="1" smtClean="0">
                <a:solidFill>
                  <a:srgbClr val="2DB544"/>
                </a:solidFill>
                <a:latin typeface="Times New Roman" pitchFamily="18" charset="0"/>
                <a:cs typeface="Times New Roman" pitchFamily="18" charset="0"/>
              </a:rPr>
              <a:t>др.-греч</a:t>
            </a:r>
            <a:r>
              <a:rPr lang="ru-RU" sz="2800" b="1" dirty="0" smtClean="0">
                <a:solidFill>
                  <a:srgbClr val="2DB544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b="1" dirty="0" err="1" smtClean="0">
                <a:solidFill>
                  <a:srgbClr val="2DB544"/>
                </a:solidFill>
                <a:latin typeface="Times New Roman" pitchFamily="18" charset="0"/>
                <a:cs typeface="Times New Roman" pitchFamily="18" charset="0"/>
              </a:rPr>
              <a:t>εὖ </a:t>
            </a:r>
            <a:r>
              <a:rPr lang="ru-RU" sz="2800" b="1" dirty="0" smtClean="0">
                <a:solidFill>
                  <a:srgbClr val="2DB544"/>
                </a:solidFill>
                <a:latin typeface="Times New Roman" pitchFamily="18" charset="0"/>
                <a:cs typeface="Times New Roman" pitchFamily="18" charset="0"/>
              </a:rPr>
              <a:t>- «хорошо» и англ. </a:t>
            </a:r>
            <a:r>
              <a:rPr lang="ru-RU" sz="2800" b="1" dirty="0" err="1" smtClean="0">
                <a:solidFill>
                  <a:srgbClr val="2DB544"/>
                </a:solidFill>
                <a:latin typeface="Times New Roman" pitchFamily="18" charset="0"/>
                <a:cs typeface="Times New Roman" pitchFamily="18" charset="0"/>
              </a:rPr>
              <a:t>stress</a:t>
            </a:r>
            <a:r>
              <a:rPr lang="ru-RU" sz="2800" b="1" dirty="0" smtClean="0">
                <a:solidFill>
                  <a:srgbClr val="2DB544"/>
                </a:solidFill>
                <a:latin typeface="Times New Roman" pitchFamily="18" charset="0"/>
                <a:cs typeface="Times New Roman" pitchFamily="18" charset="0"/>
              </a:rPr>
              <a:t> - напряжение, давление)</a:t>
            </a:r>
          </a:p>
          <a:p>
            <a:pPr algn="just"/>
            <a:r>
              <a:rPr lang="ru-RU" sz="2800" dirty="0" smtClean="0">
                <a:solidFill>
                  <a:srgbClr val="2DB544"/>
                </a:solidFill>
                <a:latin typeface="Times New Roman" pitchFamily="18" charset="0"/>
                <a:cs typeface="Times New Roman" pitchFamily="18" charset="0"/>
              </a:rPr>
              <a:t>активизируются интеллектуальные способности, обостряется внимание</a:t>
            </a:r>
          </a:p>
          <a:p>
            <a:pPr algn="just"/>
            <a:r>
              <a:rPr lang="ru-RU" sz="2800" dirty="0" smtClean="0">
                <a:solidFill>
                  <a:srgbClr val="2DB544"/>
                </a:solidFill>
                <a:latin typeface="Times New Roman" pitchFamily="18" charset="0"/>
                <a:cs typeface="Times New Roman" pitchFamily="18" charset="0"/>
              </a:rPr>
              <a:t>и повышается жизненный тонус</a:t>
            </a:r>
            <a:endParaRPr lang="ru-RU" sz="2800" dirty="0">
              <a:solidFill>
                <a:srgbClr val="2DB544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834743" y="1721708"/>
            <a:ext cx="5791200" cy="33855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дистресс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(от </a:t>
            </a:r>
            <a:r>
              <a:rPr lang="ru-RU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др.-греч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«</a:t>
            </a:r>
            <a:r>
              <a:rPr lang="ru-RU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ди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» - «расстройство» и англ. </a:t>
            </a:r>
            <a:r>
              <a:rPr lang="ru-RU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stress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- напряжение, давление)</a:t>
            </a: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затрудняет эффективное выполнение деятельности, возникает чрезмерная суетливость или заторможенность</a:t>
            </a:r>
          </a:p>
          <a:p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5863771" y="5092160"/>
            <a:ext cx="57621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симптомы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дистресса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: навязчивые воспоминания, эмоциональный барьер, безысходность, крайняя возбудимость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7739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8243" y="430721"/>
            <a:ext cx="10764157" cy="740230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Тест на усталость и текущий уровень стресса при помощи оптической иллюзии «Вращающийся змей»</a:t>
            </a: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231834" y="1765251"/>
            <a:ext cx="8519885" cy="4130449"/>
          </a:xfrm>
        </p:spPr>
        <p:txBody>
          <a:bodyPr>
            <a:normAutofit lnSpcReduction="10000"/>
          </a:bodyPr>
          <a:lstStyle/>
          <a:p>
            <a:pPr lvl="0" algn="just"/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рисунок абсолютно неподвижен - вам не о чем беспокоиться, психическое здоровье в полном порядке. Такой результат возможен у человека спокойного и отдохнувшего</a:t>
            </a:r>
          </a:p>
          <a:p>
            <a:pPr lvl="0" algn="just"/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рисунок движется медленно - вам необходим отдых, как физический, так и моральный </a:t>
            </a:r>
          </a:p>
          <a:p>
            <a:pPr lvl="0" algn="just"/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активное движение рисунка может служить симптомом накопленной усталости, высокого уровня стресса, ухудшение здоровья</a:t>
            </a:r>
          </a:p>
          <a:p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8" name="Рисунок 7" descr="http://telegra.ph/file/12d310aa04dd3af49b005.jpg"/>
          <p:cNvPicPr/>
          <p:nvPr/>
        </p:nvPicPr>
        <p:blipFill>
          <a:blip r:embed="rId2" cstate="print"/>
          <a:srcRect l="34730" r="25620"/>
          <a:stretch>
            <a:fillRect/>
          </a:stretch>
        </p:blipFill>
        <p:spPr bwMode="auto">
          <a:xfrm>
            <a:off x="9743008" y="1438274"/>
            <a:ext cx="1727200" cy="2781853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8751719" y="4550817"/>
            <a:ext cx="332257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Акиоши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Китаока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профессор психологии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688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Содержимое 11" descr="hello_html_m26a5a47a.jpg"/>
          <p:cNvPicPr>
            <a:picLocks noGrp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07524" y="378941"/>
            <a:ext cx="9020434" cy="6120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24b0d8ed4ae4cb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409832" y="561202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0835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25589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50725" y="1431419"/>
            <a:ext cx="6958596" cy="74023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</a:t>
            </a: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могу «приручить» стресс</a:t>
            </a:r>
            <a:r>
              <a:rPr lang="ru-RU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Picture 2" descr="https://kartinkin.net/uploads/posts/2022-02/1645784609_9-kartinkin-net-p-stress-kartinki-dlya-prezentatsii-9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46142" y="2434356"/>
            <a:ext cx="5691923" cy="2417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http://online-partner.irina-freid.ru/attachments/Image/1.jpg?template=generic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154" y="1305161"/>
            <a:ext cx="2312421" cy="1307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de144d31b1f3b3f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988541" y="566969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2236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207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47" y="415392"/>
            <a:ext cx="12191999" cy="674688"/>
          </a:xfrm>
        </p:spPr>
        <p:txBody>
          <a:bodyPr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Какими способами можно помочь себе</a:t>
            </a:r>
            <a:r>
              <a:rPr lang="ru-RU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справиться со стрессом?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9643" y="1705366"/>
            <a:ext cx="11739608" cy="3332163"/>
          </a:xfrm>
        </p:spPr>
        <p:txBody>
          <a:bodyPr>
            <a:normAutofit fontScale="25000" lnSpcReduction="20000"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ru-RU" sz="1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ru-RU" sz="1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Засмейтесь</a:t>
            </a:r>
            <a:endParaRPr lang="ru-RU" sz="1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ru-RU" sz="1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Дышите медленно и </a:t>
            </a:r>
            <a:r>
              <a:rPr lang="ru-RU" sz="1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глубоко</a:t>
            </a:r>
            <a:endParaRPr lang="ru-RU" sz="1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ru-RU" sz="1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sz="1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Выговоритесь</a:t>
            </a:r>
            <a:endParaRPr lang="ru-RU" sz="1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ru-RU" sz="1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ru-RU" sz="1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Ароматерапия</a:t>
            </a:r>
            <a:r>
              <a:rPr lang="en-US" sz="1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1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запахи лаванды, мелиссы, апельсина, мандарина</a:t>
            </a:r>
            <a:r>
              <a:rPr lang="en-US" sz="1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112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ru-RU" sz="1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ru-RU" sz="1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Чай с </a:t>
            </a:r>
            <a:r>
              <a:rPr lang="ru-RU" sz="1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травами (ромашка, мята, мелисса)</a:t>
            </a:r>
            <a:endParaRPr lang="ru-RU" sz="1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ru-RU" sz="1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Жевательная резинка</a:t>
            </a:r>
            <a:endParaRPr lang="ru-RU" sz="1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ru-RU" sz="1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Покричите</a:t>
            </a:r>
            <a:endParaRPr lang="ru-RU" sz="1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1800" dirty="0"/>
          </a:p>
          <a:p>
            <a:pPr marL="0" indent="0">
              <a:buNone/>
            </a:pP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6" name="Рисунок 5" descr="http://vdovgan.ru/wp-content/uploads/2016/01/smeh-lyudej-video-trening-ot-vladimira-dovganya-800x450.pn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31" t="14040" r="51654" b="13623"/>
          <a:stretch/>
        </p:blipFill>
        <p:spPr bwMode="auto">
          <a:xfrm>
            <a:off x="2926930" y="1063881"/>
            <a:ext cx="1103922" cy="97003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 descr="https://www.wikihow.com/images_en/thumb/1/1a/Meditate-to-Relieve-Stress-Step-15.jpg/v4-460px-Meditate-to-Relieve-Stress-Step-15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6" r="355" b="7498"/>
          <a:stretch/>
        </p:blipFill>
        <p:spPr bwMode="auto">
          <a:xfrm>
            <a:off x="5461177" y="1361076"/>
            <a:ext cx="1700058" cy="127497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 descr="https://www.wikihow.com/images_en/thumb/d/d1/Give-Emotional-Support-Step-4-Version-2.jpg/v4-460px-Give-Emotional-Support-Step-4-Version-2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1" r="6692" b="7255"/>
          <a:stretch/>
        </p:blipFill>
        <p:spPr bwMode="auto">
          <a:xfrm>
            <a:off x="7718027" y="1870974"/>
            <a:ext cx="1747065" cy="139644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Рисунок 8" descr="https://chem-polezno.com/img/myata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8" t="8736" r="1596" b="8176"/>
          <a:stretch/>
        </p:blipFill>
        <p:spPr bwMode="auto">
          <a:xfrm>
            <a:off x="9328006" y="3742764"/>
            <a:ext cx="2085340" cy="129476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Рисунок 9" descr="http://img.gazeta.ru/files1/132878/01bubblegum.jpg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9226" y="4293803"/>
            <a:ext cx="1704739" cy="1165037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/>
          <p:cNvPicPr/>
          <p:nvPr/>
        </p:nvPicPr>
        <p:blipFill>
          <a:blip r:embed="rId7"/>
          <a:stretch>
            <a:fillRect/>
          </a:stretch>
        </p:blipFill>
        <p:spPr>
          <a:xfrm>
            <a:off x="3675316" y="4876321"/>
            <a:ext cx="2018005" cy="1346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66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49251" y="1611229"/>
            <a:ext cx="1184274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8.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Потянитесь и разомнитесь, побегайте на месте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. Поиграйте с питомцами</a:t>
            </a:r>
          </a:p>
          <a:p>
            <a:pPr>
              <a:lnSpc>
                <a:spcPct val="150000"/>
              </a:lnSpc>
              <a:buNone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. Сделайте массаж сухой щеткой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,</a:t>
            </a:r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помассируйте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напряженные участки тела</a:t>
            </a:r>
          </a:p>
          <a:p>
            <a:pPr>
              <a:lnSpc>
                <a:spcPct val="150000"/>
              </a:lnSpc>
              <a:buNone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11. Спойте</a:t>
            </a:r>
          </a:p>
          <a:p>
            <a:pPr>
              <a:lnSpc>
                <a:spcPct val="150000"/>
              </a:lnSpc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Самоприказ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1" y="415822"/>
            <a:ext cx="12191999" cy="674688"/>
          </a:xfrm>
        </p:spPr>
        <p:txBody>
          <a:bodyPr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Какими способами можно помочь себе</a:t>
            </a:r>
            <a:r>
              <a:rPr lang="ru-RU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справиться со стрессом?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http://tochka-yoga.ru/wp-content/uploads/2019/10/mozhno-li-musulmaninu-zanimatsya-jogoj-696x479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90" t="10697" r="24492"/>
          <a:stretch/>
        </p:blipFill>
        <p:spPr bwMode="auto">
          <a:xfrm>
            <a:off x="9871008" y="1188521"/>
            <a:ext cx="1147342" cy="159140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 descr="https://go.imgsmail.ru/imgpreview?key=5f1269f4debc86dc&amp;mb=imgdb_preview_exp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14" t="9767" r="16044" b="7409"/>
          <a:stretch/>
        </p:blipFill>
        <p:spPr bwMode="auto">
          <a:xfrm>
            <a:off x="6950509" y="2203483"/>
            <a:ext cx="1321339" cy="189218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Рисунок 9" descr="https://www.zdorovieinfo.ru/wp-content/uploads/2019/02/shutterstock_1144560875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44059"/>
          <a:stretch/>
        </p:blipFill>
        <p:spPr bwMode="auto">
          <a:xfrm>
            <a:off x="8326922" y="3328892"/>
            <a:ext cx="1270001" cy="131986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Рисунок 10"/>
          <p:cNvPicPr/>
          <p:nvPr/>
        </p:nvPicPr>
        <p:blipFill rotWithShape="1">
          <a:blip r:embed="rId5"/>
          <a:srcRect l="20086" t="41906" r="60246" b="34543"/>
          <a:stretch/>
        </p:blipFill>
        <p:spPr bwMode="auto">
          <a:xfrm>
            <a:off x="3687127" y="4648752"/>
            <a:ext cx="1332548" cy="92972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3" name="Рисунок 12" descr="https://static.tildacdn.com/tild6162-3632-4935-a130-336566613034/25.jpg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63" r="19822"/>
          <a:stretch/>
        </p:blipFill>
        <p:spPr bwMode="auto">
          <a:xfrm>
            <a:off x="5734160" y="5160919"/>
            <a:ext cx="1415512" cy="139733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154546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493" y="601180"/>
            <a:ext cx="10515600" cy="546100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Креативный </a:t>
            </a:r>
            <a:r>
              <a:rPr lang="ru-RU" sz="32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антистресс</a:t>
            </a:r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 descr="https://liberann.ru/wp-content/uploads/2020/10/c-gip-8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040"/>
          <a:stretch/>
        </p:blipFill>
        <p:spPr bwMode="auto">
          <a:xfrm>
            <a:off x="6848045" y="1792458"/>
            <a:ext cx="4890873" cy="359615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846271" y="1620025"/>
            <a:ext cx="563062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1. В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течение 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отведенного времени нарисуйте образ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стресса</a:t>
            </a:r>
            <a:endParaRPr lang="ru-RU" sz="28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886612" y="3590537"/>
            <a:ext cx="5465416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Далее завершите рисунок противоположной команды таким образом,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чтобы он показывал решение стрессовой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ситуации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/>
          </a:p>
        </p:txBody>
      </p:sp>
      <p:pic>
        <p:nvPicPr>
          <p:cNvPr id="3" name="2b52b40e2a3d9f6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61267.625"/>
                </p14:media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5605635" y="2715015"/>
            <a:ext cx="609600" cy="609600"/>
          </a:xfrm>
          <a:prstGeom prst="rect">
            <a:avLst/>
          </a:prstGeom>
        </p:spPr>
      </p:pic>
      <p:pic>
        <p:nvPicPr>
          <p:cNvPr id="5" name="2b3e82fdc195520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end="28887.125"/>
                </p14:media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5867293" y="550195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7223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230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10621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 showWhenStopped="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20000" showWhenStopped="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8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28673" y="876587"/>
            <a:ext cx="8191500" cy="1511299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Закончите, пожалуйста, предложения:</a:t>
            </a:r>
          </a:p>
          <a:p>
            <a:pPr marL="0" indent="0">
              <a:buNone/>
            </a:pP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 время занятия я понял, что….</a:t>
            </a:r>
          </a:p>
          <a:p>
            <a:pPr marL="0" indent="0">
              <a:buNone/>
            </a:pP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Самым полезным для меня было…</a:t>
            </a: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6" descr="http://online-partner.irina-freid.ru/attachments/Image/1.jpg?template=generic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989" y="1214838"/>
            <a:ext cx="2073897" cy="1173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774700" y="3200839"/>
            <a:ext cx="10858500" cy="2640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Стресс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неизбежен, но от воздействия </a:t>
            </a:r>
            <a:r>
              <a:rPr lang="ru-RU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дистресса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можно уберечься. </a:t>
            </a:r>
            <a:endParaRPr lang="ru-RU" sz="24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мнению Ганса </a:t>
            </a:r>
            <a:r>
              <a:rPr lang="ru-RU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Селье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для сохранения душевного равновесия человеку нужна цель в жизни, которую он считает высокой, и гордость, что он трудится ради ее достижения. Правильный выбор ближайших и дальних целей, способность адаптироваться к изменяющейся ситуации – важное условие здорового существования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человека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" name="Martin_Jacoby_Yiruma_-_River_Flows_in_You_4808071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7825946" y="570264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0401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2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2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2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2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17175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 showWhenStopped="0">
                <p:cTn id="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1" y="257492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8750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47744" y="980302"/>
            <a:ext cx="10943772" cy="5413830"/>
          </a:xfrm>
        </p:spPr>
        <p:txBody>
          <a:bodyPr/>
          <a:lstStyle/>
          <a:p>
            <a:pPr marL="0" indent="0">
              <a:buNone/>
            </a:pPr>
            <a:r>
              <a:rPr lang="ru-RU" sz="40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Даже в состоянии полного расслабления </a:t>
            </a:r>
            <a:endParaRPr lang="ru-RU" sz="4000" b="1" i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000" b="1" i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0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спящий </a:t>
            </a:r>
            <a:r>
              <a:rPr lang="ru-RU" sz="40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 испытывает </a:t>
            </a:r>
            <a:r>
              <a:rPr lang="ru-RU" sz="40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_________     …</a:t>
            </a:r>
          </a:p>
          <a:p>
            <a:pPr marL="0" indent="0">
              <a:buNone/>
            </a:pPr>
            <a:endParaRPr lang="ru-RU" sz="4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0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Полная свобода от </a:t>
            </a:r>
            <a:r>
              <a:rPr lang="ru-RU" sz="40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_____________  означает смерть</a:t>
            </a:r>
            <a:endParaRPr lang="ru-RU" sz="4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6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</a:t>
            </a:r>
            <a:r>
              <a:rPr lang="ru-RU" sz="3600" b="1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Ганс</a:t>
            </a:r>
            <a:r>
              <a:rPr lang="ru-RU" sz="36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Селье</a:t>
            </a:r>
            <a:endParaRPr lang="ru-RU" sz="3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5" name="Picture 4" descr="https://www.ccehours.com/wp-content/uploads/2017/08/bigstock-Human-Brain-That-Embraces-Word-9423484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8001" y="1942113"/>
            <a:ext cx="2481942" cy="1858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5557087" y="3605963"/>
            <a:ext cx="33130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i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СТРЕССА</a:t>
            </a:r>
            <a:endParaRPr lang="ru-RU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8" name="01a9ae7ab62cd5b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3848100" y="5359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974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631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 showWhenStopped="0">
                <p:cTn id="19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8" name="Text Box 14"/>
          <p:cNvSpPr txBox="1">
            <a:spLocks noChangeArrowheads="1"/>
          </p:cNvSpPr>
          <p:nvPr/>
        </p:nvSpPr>
        <p:spPr bwMode="auto">
          <a:xfrm>
            <a:off x="683741" y="2390557"/>
            <a:ext cx="10396151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СТРЕСС</a:t>
            </a:r>
            <a:r>
              <a:rPr lang="ru-RU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32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НИМ СПРАВЛЯТЬСЯ?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dirty="0" smtClean="0">
                <a:latin typeface="Times New Roman" pitchFamily="18" charset="0"/>
              </a:rPr>
              <a:t> </a:t>
            </a:r>
            <a:endParaRPr lang="ru-RU" sz="3200" b="1" dirty="0">
              <a:latin typeface="Times New Roman" pitchFamily="18" charset="0"/>
            </a:endParaRPr>
          </a:p>
        </p:txBody>
      </p:sp>
      <p:sp>
        <p:nvSpPr>
          <p:cNvPr id="14349" name="Text Box 15"/>
          <p:cNvSpPr txBox="1">
            <a:spLocks noChangeArrowheads="1"/>
          </p:cNvSpPr>
          <p:nvPr/>
        </p:nvSpPr>
        <p:spPr bwMode="auto">
          <a:xfrm>
            <a:off x="0" y="6103808"/>
            <a:ext cx="1233481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Times New Roman" pitchFamily="18" charset="0"/>
              </a:rPr>
              <a:t>Тверь </a:t>
            </a:r>
          </a:p>
        </p:txBody>
      </p:sp>
      <p:sp>
        <p:nvSpPr>
          <p:cNvPr id="16" name="Text Box 16"/>
          <p:cNvSpPr txBox="1">
            <a:spLocks noChangeArrowheads="1"/>
          </p:cNvSpPr>
          <p:nvPr/>
        </p:nvSpPr>
        <p:spPr bwMode="auto">
          <a:xfrm>
            <a:off x="7789662" y="5688940"/>
            <a:ext cx="40428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ru-RU" sz="2000" dirty="0" smtClean="0">
                <a:latin typeface="Times New Roman" pitchFamily="18" charset="0"/>
              </a:rPr>
              <a:t>Судакова Н.А.,</a:t>
            </a:r>
            <a:endParaRPr lang="ru-RU" sz="2000" dirty="0">
              <a:latin typeface="Times New Roman" pitchFamily="18" charset="0"/>
            </a:endParaRPr>
          </a:p>
          <a:p>
            <a:pPr algn="r"/>
            <a:r>
              <a:rPr lang="ru-RU" sz="2000" dirty="0" smtClean="0">
                <a:latin typeface="Times New Roman" pitchFamily="18" charset="0"/>
              </a:rPr>
              <a:t>педагог-психолог</a:t>
            </a:r>
            <a:endParaRPr lang="ru-RU" sz="2000" dirty="0">
              <a:latin typeface="Times New Roman" pitchFamily="18" charset="0"/>
            </a:endParaRPr>
          </a:p>
        </p:txBody>
      </p:sp>
      <p:sp>
        <p:nvSpPr>
          <p:cNvPr id="17" name="Text Box 12"/>
          <p:cNvSpPr txBox="1">
            <a:spLocks noChangeArrowheads="1"/>
          </p:cNvSpPr>
          <p:nvPr/>
        </p:nvSpPr>
        <p:spPr bwMode="auto">
          <a:xfrm>
            <a:off x="-23841" y="946150"/>
            <a:ext cx="1238250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b="1" dirty="0">
                <a:latin typeface="Times New Roman" pitchFamily="18" charset="0"/>
              </a:rPr>
              <a:t>  </a:t>
            </a:r>
            <a:r>
              <a:rPr lang="ru-RU" altLang="ru-RU" b="1" dirty="0" smtClean="0">
                <a:latin typeface="Times New Roman" pitchFamily="18" charset="0"/>
              </a:rPr>
              <a:t>ПСИХОЛОГИЧЕСКАЯ СЛУЖБА</a:t>
            </a:r>
            <a:endParaRPr lang="ru-RU" altLang="ru-RU" dirty="0">
              <a:latin typeface="Times New Roman" pitchFamily="18" charset="0"/>
            </a:endParaRPr>
          </a:p>
          <a:p>
            <a:endParaRPr lang="ru-RU" sz="2400" dirty="0">
              <a:latin typeface="Times New Roman" pitchFamily="18" charset="0"/>
            </a:endParaRPr>
          </a:p>
        </p:txBody>
      </p:sp>
      <p:pic>
        <p:nvPicPr>
          <p:cNvPr id="18" name="Прямая соединительная линия 8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6300" y="725488"/>
            <a:ext cx="7747000" cy="11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4574068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70800" y="2345697"/>
            <a:ext cx="7513754" cy="3664582"/>
          </a:xfrm>
        </p:spPr>
        <p:txBody>
          <a:bodyPr/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стресс, его виды 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факторы, вызывающие стресс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способы </a:t>
            </a:r>
            <a:r>
              <a:rPr lang="ru-RU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совладания</a:t>
            </a:r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 стрессом</a:t>
            </a:r>
            <a:endParaRPr lang="ru-RU" sz="3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950706" y="539134"/>
            <a:ext cx="875457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indent="0">
              <a:buNone/>
            </a:pP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Вопросы для обсуждения в ходе занятия:</a:t>
            </a:r>
          </a:p>
        </p:txBody>
      </p:sp>
      <p:pic>
        <p:nvPicPr>
          <p:cNvPr id="1030" name="Picture 6" descr="http://online-partner.irina-freid.ru/attachments/Image/1.jpg?template=generic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715" y="2716782"/>
            <a:ext cx="3465983" cy="19604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825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2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2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2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859" y="1601503"/>
            <a:ext cx="10923498" cy="1420446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Участники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кругу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называют свои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ассоциации,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слово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«СТРЕСС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»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380253" y="759444"/>
            <a:ext cx="653134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Игра «Ассоциации к слову «СТРЕСС»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04106" y="2445294"/>
            <a:ext cx="7329715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Второй круг: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вводится игровая таймер-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бомбочка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Задача - избавиться от нее, быстро назвав ассоциацию. Проигрывает тот, у кого взорвется таймер-бомба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8" name="Picture 4" descr="Стресс иллюстрации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33821" y="2580594"/>
            <a:ext cx="4039054" cy="2857631"/>
          </a:xfrm>
          <a:prstGeom prst="rect">
            <a:avLst/>
          </a:prstGeom>
          <a:noFill/>
        </p:spPr>
      </p:pic>
      <p:pic>
        <p:nvPicPr>
          <p:cNvPr id="2" name="2b3e82fdc195520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03110.125"/>
                </p14:media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0032813" y="91953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3643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3199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 showWhenStopped="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1258" y="1549286"/>
            <a:ext cx="10856686" cy="4351338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Задание 1 группе: назовите факторы, вызывающие стресс?</a:t>
            </a:r>
          </a:p>
          <a:p>
            <a:pPr algn="just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4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Задание 2 группе: «Взгляд на стресс» - возможные отрицательные и положительные стороны стресса</a:t>
            </a:r>
          </a:p>
          <a:p>
            <a:pPr algn="just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2DB544"/>
                </a:solidFill>
                <a:latin typeface="Times New Roman" pitchFamily="18" charset="0"/>
                <a:cs typeface="Times New Roman" pitchFamily="18" charset="0"/>
              </a:rPr>
              <a:t>Задание 3 группе: составить портрет </a:t>
            </a:r>
            <a:r>
              <a:rPr lang="ru-RU" sz="2400" b="1" dirty="0" err="1" smtClean="0">
                <a:solidFill>
                  <a:srgbClr val="2DB544"/>
                </a:solidFill>
                <a:latin typeface="Times New Roman" pitchFamily="18" charset="0"/>
                <a:cs typeface="Times New Roman" pitchFamily="18" charset="0"/>
              </a:rPr>
              <a:t>стрессоустойчивого</a:t>
            </a:r>
            <a:r>
              <a:rPr lang="ru-RU" sz="2400" b="1" dirty="0" smtClean="0">
                <a:solidFill>
                  <a:srgbClr val="2DB544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smtClean="0">
                <a:solidFill>
                  <a:srgbClr val="2DB544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2DB544"/>
                </a:solidFill>
                <a:latin typeface="Times New Roman" pitchFamily="18" charset="0"/>
                <a:cs typeface="Times New Roman" pitchFamily="18" charset="0"/>
              </a:rPr>
              <a:t>человека</a:t>
            </a:r>
            <a:endParaRPr lang="ru-RU" sz="2400" dirty="0" smtClean="0">
              <a:solidFill>
                <a:srgbClr val="2DB544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2400" dirty="0" smtClean="0">
                <a:solidFill>
                  <a:srgbClr val="2DB544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dirty="0" smtClean="0">
                <a:solidFill>
                  <a:srgbClr val="2DB544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rgbClr val="2DB544"/>
                </a:solidFill>
                <a:latin typeface="Times New Roman" pitchFamily="18" charset="0"/>
                <a:cs typeface="Times New Roman" pitchFamily="18" charset="0"/>
              </a:rPr>
              <a:t>Участники записывают три своих личностных качества, которые помогают ему справляться со стрессом</a:t>
            </a:r>
          </a:p>
          <a:p>
            <a:pPr algn="just">
              <a:buNone/>
            </a:pPr>
            <a:r>
              <a:rPr lang="ru-RU" sz="2400" dirty="0" smtClean="0">
                <a:solidFill>
                  <a:srgbClr val="2DB544"/>
                </a:solidFill>
                <a:latin typeface="Times New Roman" pitchFamily="18" charset="0"/>
                <a:cs typeface="Times New Roman" pitchFamily="18" charset="0"/>
              </a:rPr>
              <a:t>   Затем составляется </a:t>
            </a:r>
            <a:r>
              <a:rPr lang="ru-RU" sz="2400" dirty="0">
                <a:solidFill>
                  <a:srgbClr val="2DB544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400" dirty="0" smtClean="0">
                <a:solidFill>
                  <a:srgbClr val="2DB544"/>
                </a:solidFill>
                <a:latin typeface="Times New Roman" pitchFamily="18" charset="0"/>
                <a:cs typeface="Times New Roman" pitchFamily="18" charset="0"/>
              </a:rPr>
              <a:t>ортрет </a:t>
            </a:r>
            <a:r>
              <a:rPr lang="ru-RU" sz="2400" dirty="0" err="1" smtClean="0">
                <a:solidFill>
                  <a:srgbClr val="2DB544"/>
                </a:solidFill>
                <a:latin typeface="Times New Roman" pitchFamily="18" charset="0"/>
                <a:cs typeface="Times New Roman" pitchFamily="18" charset="0"/>
              </a:rPr>
              <a:t>стрессоустойчивого</a:t>
            </a:r>
            <a:r>
              <a:rPr lang="ru-RU" sz="2400" dirty="0" smtClean="0">
                <a:solidFill>
                  <a:srgbClr val="2DB544"/>
                </a:solidFill>
                <a:latin typeface="Times New Roman" pitchFamily="18" charset="0"/>
                <a:cs typeface="Times New Roman" pitchFamily="18" charset="0"/>
              </a:rPr>
              <a:t> человека. Обязательное условие: в списке личностных качеств, составленном группой, должно быть три качества от каждого ее участника</a:t>
            </a:r>
            <a:endParaRPr lang="ru-RU" sz="2400" dirty="0">
              <a:solidFill>
                <a:srgbClr val="2DB544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784162" y="453974"/>
            <a:ext cx="45976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В ПОДГРУППАХ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268185" y="3844734"/>
            <a:ext cx="11226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endParaRPr lang="ru-RU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2b52b40e2a3d9f6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27967.625"/>
                </p14:media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9582247" y="550520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848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1563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20000" showWhenStopped="0">
                <p:cTn id="35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Скругленный прямоугольник 10"/>
          <p:cNvSpPr/>
          <p:nvPr/>
        </p:nvSpPr>
        <p:spPr>
          <a:xfrm>
            <a:off x="781051" y="10654843"/>
            <a:ext cx="808271" cy="108200"/>
          </a:xfrm>
          <a:prstGeom prst="roundRect">
            <a:avLst>
              <a:gd name="adj" fmla="val 10000"/>
            </a:avLst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2" name="Прямоугольник 11"/>
          <p:cNvSpPr/>
          <p:nvPr/>
        </p:nvSpPr>
        <p:spPr>
          <a:xfrm>
            <a:off x="4783003" y="614766"/>
            <a:ext cx="3014351" cy="9233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СТРЕСС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269692" y="2525485"/>
            <a:ext cx="5547929" cy="70788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ПСИХОЛОГИЧЕСКИЙ</a:t>
            </a:r>
            <a:endParaRPr lang="ru-RU" sz="4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07975" y="2517392"/>
            <a:ext cx="5607689" cy="70788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ФИЗИОЛОГИЧЕСКИЙ</a:t>
            </a:r>
            <a:endParaRPr lang="ru-RU" sz="4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66059" y="3286650"/>
            <a:ext cx="4455884" cy="181588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28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/>
            <a:r>
              <a:rPr lang="ru-RU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ч</a:t>
            </a:r>
            <a:r>
              <a:rPr lang="ru-RU" sz="2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резмерная физическая нагрузка, боль</a:t>
            </a:r>
            <a:endParaRPr lang="ru-RU" sz="2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8784191" y="3823678"/>
            <a:ext cx="3148343" cy="132343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э</a:t>
            </a:r>
            <a:r>
              <a:rPr lang="ru-RU" sz="40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моци-ональный</a:t>
            </a:r>
            <a:endParaRPr lang="ru-RU" sz="4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516057" y="3823678"/>
            <a:ext cx="3148343" cy="132343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и</a:t>
            </a:r>
            <a:r>
              <a:rPr lang="ru-RU" sz="40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нформа</a:t>
            </a:r>
            <a:r>
              <a:rPr lang="ru-RU" sz="4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-</a:t>
            </a:r>
          </a:p>
          <a:p>
            <a:pPr algn="ctr"/>
            <a:r>
              <a:rPr lang="ru-RU" sz="40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ционный</a:t>
            </a:r>
            <a:endParaRPr lang="ru-RU" sz="4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21" name="Стрелка вниз 20"/>
          <p:cNvSpPr/>
          <p:nvPr/>
        </p:nvSpPr>
        <p:spPr>
          <a:xfrm>
            <a:off x="4934857" y="2002972"/>
            <a:ext cx="754744" cy="537028"/>
          </a:xfrm>
          <a:prstGeom prst="down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2" name="Стрелка вниз 21"/>
          <p:cNvSpPr/>
          <p:nvPr/>
        </p:nvSpPr>
        <p:spPr>
          <a:xfrm>
            <a:off x="7344227" y="3280228"/>
            <a:ext cx="754744" cy="537028"/>
          </a:xfrm>
          <a:prstGeom prst="down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низ 22"/>
          <p:cNvSpPr/>
          <p:nvPr/>
        </p:nvSpPr>
        <p:spPr>
          <a:xfrm>
            <a:off x="10072914" y="3280230"/>
            <a:ext cx="754744" cy="537028"/>
          </a:xfrm>
          <a:prstGeom prst="down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трелка вниз 23"/>
          <p:cNvSpPr/>
          <p:nvPr/>
        </p:nvSpPr>
        <p:spPr>
          <a:xfrm>
            <a:off x="6879772" y="1988457"/>
            <a:ext cx="754744" cy="537028"/>
          </a:xfrm>
          <a:prstGeom prst="down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6" name="Picture 2" descr="Человек со стрелочко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781143" y="906513"/>
            <a:ext cx="1577220" cy="1182916"/>
          </a:xfrm>
          <a:prstGeom prst="rect">
            <a:avLst/>
          </a:prstGeom>
          <a:noFill/>
        </p:spPr>
      </p:pic>
      <p:sp>
        <p:nvSpPr>
          <p:cNvPr id="9218" name="AutoShape 2" descr="🎓 Бег на средние дистанции — презентация на Slide-Share.r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220" name="AutoShape 4" descr="🎓 Бег на средние дистанции — презентация на Slide-Share.r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7" name="Рисунок 26" descr="🎓 Бег на средние дистанции — презентация на Slide-Share.ru"/>
          <p:cNvPicPr/>
          <p:nvPr/>
        </p:nvPicPr>
        <p:blipFill>
          <a:blip r:embed="rId3" cstate="print"/>
          <a:srcRect l="19566" t="17333" r="10610"/>
          <a:stretch>
            <a:fillRect/>
          </a:stretch>
        </p:blipFill>
        <p:spPr bwMode="auto">
          <a:xfrm>
            <a:off x="2185708" y="887220"/>
            <a:ext cx="1555383" cy="1369751"/>
          </a:xfrm>
          <a:prstGeom prst="rect">
            <a:avLst/>
          </a:prstGeom>
          <a:noFill/>
        </p:spPr>
      </p:pic>
      <p:sp>
        <p:nvSpPr>
          <p:cNvPr id="28" name="Прямоугольник 27"/>
          <p:cNvSpPr/>
          <p:nvPr/>
        </p:nvSpPr>
        <p:spPr>
          <a:xfrm>
            <a:off x="5094515" y="5471886"/>
            <a:ext cx="3991428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экзамены, негативные новости</a:t>
            </a:r>
            <a:endParaRPr lang="ru-RU" sz="2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8781143" y="5428342"/>
            <a:ext cx="3410857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28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/>
            <a:r>
              <a:rPr lang="ru-RU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конфликты</a:t>
            </a:r>
            <a:endParaRPr lang="ru-RU" sz="2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53427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/>
      <p:bldP spid="16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8" grpId="0"/>
      <p:bldP spid="2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291855" y="1178904"/>
            <a:ext cx="8530870" cy="2176394"/>
          </a:xfrm>
        </p:spPr>
        <p:txBody>
          <a:bodyPr/>
          <a:lstStyle/>
          <a:p>
            <a:pPr marL="0" indent="0" algn="just">
              <a:buNone/>
            </a:pP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Стрессоустойчивость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это свойство личности, включающее в себя эмоциональный, волевой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и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интеллектуальный компоненты, обеспечивающие достижение цели без вреда для здоровья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человека  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s://4brain.ru/blog/wp-content/uploads/2019/09/05.-stress-resistance-tips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35" t="21463" r="13918"/>
          <a:stretch/>
        </p:blipFill>
        <p:spPr bwMode="auto">
          <a:xfrm>
            <a:off x="7140970" y="3552825"/>
            <a:ext cx="4093274" cy="2844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1030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6" presetClass="emph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1" dur="1750" fill="hold"/>
                                        <p:tgtEl>
                                          <p:spTgt spid="102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287985" y="509030"/>
            <a:ext cx="7605486" cy="4351338"/>
          </a:xfrm>
        </p:spPr>
        <p:txBody>
          <a:bodyPr>
            <a:normAutofit fontScale="92500"/>
          </a:bodyPr>
          <a:lstStyle/>
          <a:p>
            <a:pPr algn="just">
              <a:lnSpc>
                <a:spcPct val="150000"/>
              </a:lnSpc>
              <a:buNone/>
            </a:pPr>
            <a:r>
              <a:rPr lang="ru-RU" dirty="0" smtClean="0"/>
              <a:t>  </a:t>
            </a:r>
            <a:r>
              <a:rPr lang="en-US" dirty="0" smtClean="0"/>
              <a:t>                           </a:t>
            </a:r>
            <a:r>
              <a:rPr lang="ru-RU" dirty="0" smtClean="0"/>
              <a:t> </a:t>
            </a: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психологический словарь:</a:t>
            </a:r>
          </a:p>
          <a:p>
            <a:pPr algn="just">
              <a:lnSpc>
                <a:spcPct val="150000"/>
              </a:lnSpc>
              <a:buNone/>
            </a:pPr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стресс (от англ. </a:t>
            </a:r>
            <a:r>
              <a:rPr lang="en-US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Stress</a:t>
            </a:r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 давление, напряжение)</a:t>
            </a: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 обширный круг состояний человека, </a:t>
            </a: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возникающих</a:t>
            </a: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ответ</a:t>
            </a: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разнообразные экстремальные воздействия</a:t>
            </a:r>
          </a:p>
          <a:p>
            <a:pPr marL="0" indent="0">
              <a:buNone/>
            </a:pP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Стресс без дистресса и адаптационный синдром. Теория Ганса Селье (1907-1982)"/>
          <p:cNvPicPr/>
          <p:nvPr/>
        </p:nvPicPr>
        <p:blipFill>
          <a:blip r:embed="rId2" cstate="print"/>
          <a:srcRect l="10506" r="11805"/>
          <a:stretch>
            <a:fillRect/>
          </a:stretch>
        </p:blipFill>
        <p:spPr bwMode="auto">
          <a:xfrm>
            <a:off x="8095618" y="1204687"/>
            <a:ext cx="3283581" cy="2859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7893471" y="4383315"/>
            <a:ext cx="384329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Г.Селье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Теория стресса, 1936 г.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392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theme/theme1.xml><?xml version="1.0" encoding="utf-8"?>
<a:theme xmlns:a="http://schemas.openxmlformats.org/drawingml/2006/main" name="Базис">
  <a:themeElements>
    <a:clrScheme name="Базис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Базис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Базис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TM03457444[[fn=Базис]]</Template>
  <TotalTime>2784</TotalTime>
  <Words>590</Words>
  <Application>Microsoft Office PowerPoint</Application>
  <PresentationFormat>Широкоэкранный</PresentationFormat>
  <Paragraphs>89</Paragraphs>
  <Slides>18</Slides>
  <Notes>0</Notes>
  <HiddenSlides>0</HiddenSlides>
  <MMClips>8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4" baseType="lpstr">
      <vt:lpstr>Arial</vt:lpstr>
      <vt:lpstr>Calibri</vt:lpstr>
      <vt:lpstr>Corbel</vt:lpstr>
      <vt:lpstr>Times New Roman</vt:lpstr>
      <vt:lpstr>Wingdings</vt:lpstr>
      <vt:lpstr>Базис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Тест на усталость и текущий уровень стресса при помощи оптической иллюзии «Вращающийся змей»</vt:lpstr>
      <vt:lpstr>Презентация PowerPoint</vt:lpstr>
      <vt:lpstr>Как я могу «приручить» стресс? </vt:lpstr>
      <vt:lpstr>Какими способами можно помочь себе справиться со стрессом?</vt:lpstr>
      <vt:lpstr>Какими способами можно помочь себе справиться со стрессом?</vt:lpstr>
      <vt:lpstr>Креативный антистресс</vt:lpstr>
      <vt:lpstr>Презентация PowerPoint</vt:lpstr>
      <vt:lpstr>Спасибо за внимание!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Судакова Наталья Алексеевна</cp:lastModifiedBy>
  <cp:revision>169</cp:revision>
  <dcterms:created xsi:type="dcterms:W3CDTF">2020-09-01T08:02:40Z</dcterms:created>
  <dcterms:modified xsi:type="dcterms:W3CDTF">2024-12-20T09:31:12Z</dcterms:modified>
</cp:coreProperties>
</file>