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68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1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778" autoAdjust="0"/>
    <p:restoredTop sz="94660"/>
  </p:normalViewPr>
  <p:slideViewPr>
    <p:cSldViewPr>
      <p:cViewPr>
        <p:scale>
          <a:sx n="125" d="100"/>
          <a:sy n="125" d="100"/>
        </p:scale>
        <p:origin x="-1956" y="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E509473-630D-4D10-9D37-99853EFBD3CE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pPr algn="r"/>
            <a:r>
              <a:rPr lang="ru-RU" dirty="0" smtClean="0"/>
              <a:t>Авторы:</a:t>
            </a:r>
          </a:p>
          <a:p>
            <a:pPr algn="r"/>
            <a:r>
              <a:rPr lang="ru-RU" dirty="0" smtClean="0"/>
              <a:t>Учащиеся 8-б класса </a:t>
            </a:r>
          </a:p>
          <a:p>
            <a:pPr algn="r"/>
            <a:r>
              <a:rPr lang="ru-RU" dirty="0" smtClean="0"/>
              <a:t>НРМОБУ « </a:t>
            </a:r>
            <a:r>
              <a:rPr lang="ru-RU" dirty="0" err="1" smtClean="0"/>
              <a:t>Куть-Яхская</a:t>
            </a:r>
            <a:r>
              <a:rPr lang="ru-RU" dirty="0" smtClean="0"/>
              <a:t> СОШ»</a:t>
            </a:r>
          </a:p>
          <a:p>
            <a:pPr algn="r"/>
            <a:r>
              <a:rPr lang="ru-RU" dirty="0" smtClean="0"/>
              <a:t>Рыбин Кирилл</a:t>
            </a:r>
          </a:p>
          <a:p>
            <a:pPr algn="r"/>
            <a:r>
              <a:rPr lang="ru-RU" dirty="0" smtClean="0"/>
              <a:t>Степаненко Данил</a:t>
            </a:r>
          </a:p>
          <a:p>
            <a:pPr algn="r"/>
            <a:r>
              <a:rPr lang="ru-RU" dirty="0" smtClean="0"/>
              <a:t>Иваницкий Денис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Кто виноват  в экологических катастрофах?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562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859340"/>
            <a:ext cx="7920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effectLst/>
                <a:latin typeface="Tahoma"/>
              </a:rPr>
              <a:t>Крупные аварии и катастрофы на химических объектах очень опасны и тяжелы по своим экологическим последствиям. В этих случаях происходит заражение отравляющими веществами всего приземного слоя атмосферы, водных источников, почв. При высоких концентрациях отравляющих веществ наблюдается массовое поражение людей и животных. </a:t>
            </a:r>
          </a:p>
          <a:p>
            <a:endParaRPr lang="ru-RU" sz="2000" dirty="0">
              <a:latin typeface="Tahoma"/>
            </a:endParaRPr>
          </a:p>
          <a:p>
            <a:endParaRPr lang="ru-RU" sz="2000" dirty="0" smtClean="0">
              <a:latin typeface="Tahoma"/>
            </a:endParaRPr>
          </a:p>
          <a:p>
            <a:endParaRPr lang="ru-RU" sz="2000" dirty="0">
              <a:latin typeface="Tahoma"/>
            </a:endParaRPr>
          </a:p>
          <a:p>
            <a:endParaRPr lang="ru-RU" sz="2000" dirty="0" smtClean="0">
              <a:latin typeface="Tahoma"/>
            </a:endParaRPr>
          </a:p>
          <a:p>
            <a:endParaRPr lang="ru-RU" sz="2000" dirty="0">
              <a:latin typeface="Tahoma"/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43414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4449688" cy="5222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12160" y="332656"/>
            <a:ext cx="3024336" cy="4896544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Arial Narrow" pitchFamily="34" charset="0"/>
              </a:rPr>
              <a:t>Экологическими </a:t>
            </a:r>
            <a:r>
              <a:rPr lang="ru-RU" sz="1800" dirty="0">
                <a:latin typeface="Arial Narrow" pitchFamily="34" charset="0"/>
              </a:rPr>
              <a:t>называют катастрофы, которые не только уносят жизни людей, но и приводят к </a:t>
            </a:r>
            <a:r>
              <a:rPr lang="ru-RU" sz="1800" dirty="0" smtClean="0">
                <a:latin typeface="Arial Narrow" pitchFamily="34" charset="0"/>
              </a:rPr>
              <a:t> </a:t>
            </a:r>
            <a:r>
              <a:rPr lang="ru-RU" sz="1800" dirty="0">
                <a:latin typeface="Arial Narrow" pitchFamily="34" charset="0"/>
              </a:rPr>
              <a:t>плачевным последствиям для окружающей среды. </a:t>
            </a:r>
            <a:r>
              <a:rPr lang="ru-RU" sz="1800" dirty="0" smtClean="0">
                <a:latin typeface="Arial Narrow" pitchFamily="34" charset="0"/>
              </a:rPr>
              <a:t>Такие </a:t>
            </a:r>
            <a:r>
              <a:rPr lang="ru-RU" sz="1800" dirty="0">
                <a:latin typeface="Arial Narrow" pitchFamily="34" charset="0"/>
              </a:rPr>
              <a:t>катастрофы </a:t>
            </a:r>
            <a:r>
              <a:rPr lang="ru-RU" sz="1800" dirty="0" smtClean="0">
                <a:latin typeface="Arial Narrow" pitchFamily="34" charset="0"/>
              </a:rPr>
              <a:t>– результат деятельности </a:t>
            </a:r>
            <a:r>
              <a:rPr lang="ru-RU" sz="1800" dirty="0">
                <a:latin typeface="Arial Narrow" pitchFamily="34" charset="0"/>
              </a:rPr>
              <a:t>человека. </a:t>
            </a:r>
            <a:r>
              <a:rPr lang="ru-RU" sz="1800" dirty="0" smtClean="0">
                <a:latin typeface="Arial Narrow" pitchFamily="34" charset="0"/>
              </a:rPr>
              <a:t>Развитие </a:t>
            </a:r>
            <a:r>
              <a:rPr lang="ru-RU" sz="1800" dirty="0">
                <a:latin typeface="Arial Narrow" pitchFamily="34" charset="0"/>
              </a:rPr>
              <a:t>современных </a:t>
            </a:r>
            <a:r>
              <a:rPr lang="ru-RU" sz="1800" dirty="0" smtClean="0">
                <a:latin typeface="Arial Narrow" pitchFamily="34" charset="0"/>
              </a:rPr>
              <a:t>технологий</a:t>
            </a:r>
            <a:r>
              <a:rPr lang="ru-RU" sz="1800" dirty="0">
                <a:latin typeface="Arial Narrow" pitchFamily="34" charset="0"/>
              </a:rPr>
              <a:t> </a:t>
            </a:r>
            <a:r>
              <a:rPr lang="ru-RU" sz="1800" dirty="0" smtClean="0">
                <a:latin typeface="Arial Narrow" pitchFamily="34" charset="0"/>
              </a:rPr>
              <a:t> </a:t>
            </a:r>
            <a:r>
              <a:rPr lang="ru-RU" sz="1800" dirty="0">
                <a:latin typeface="Arial Narrow" pitchFamily="34" charset="0"/>
              </a:rPr>
              <a:t>дает не только ощутимые материальные блага, но и при </a:t>
            </a:r>
            <a:r>
              <a:rPr lang="ru-RU" sz="1800" dirty="0" smtClean="0">
                <a:latin typeface="Arial Narrow" pitchFamily="34" charset="0"/>
              </a:rPr>
              <a:t> неправильном  </a:t>
            </a:r>
            <a:r>
              <a:rPr lang="ru-RU" sz="1800" dirty="0">
                <a:latin typeface="Arial Narrow" pitchFamily="34" charset="0"/>
              </a:rPr>
              <a:t>использовании могут привести к чудовищным последствиям.</a:t>
            </a:r>
          </a:p>
        </p:txBody>
      </p:sp>
      <p:pic>
        <p:nvPicPr>
          <p:cNvPr id="9218" name="Picture 2" descr="Экологические катастрофы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9" r="18269"/>
          <a:stretch>
            <a:fillRect/>
          </a:stretch>
        </p:blipFill>
        <p:spPr bwMode="auto">
          <a:xfrm>
            <a:off x="107504" y="457200"/>
            <a:ext cx="5832921" cy="599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71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772400" cy="1042325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solidFill>
                  <a:srgbClr val="52596F"/>
                </a:solidFill>
                <a:latin typeface="Arial"/>
              </a:rPr>
              <a:t/>
            </a:r>
            <a:br>
              <a:rPr lang="ru-RU" b="1" dirty="0" smtClean="0">
                <a:solidFill>
                  <a:srgbClr val="52596F"/>
                </a:solidFill>
                <a:latin typeface="Arial"/>
              </a:rPr>
            </a:br>
            <a:r>
              <a:rPr lang="ru-RU" b="1" dirty="0" smtClean="0">
                <a:solidFill>
                  <a:schemeClr val="tx1"/>
                </a:solidFill>
                <a:latin typeface="Verdana"/>
              </a:rPr>
              <a:t>Выброс </a:t>
            </a:r>
            <a:r>
              <a:rPr lang="ru-RU" b="1" dirty="0">
                <a:solidFill>
                  <a:schemeClr val="tx1"/>
                </a:solidFill>
                <a:latin typeface="Verdana"/>
              </a:rPr>
              <a:t>нефти из танкера «Престиж</a:t>
            </a:r>
            <a:r>
              <a:rPr lang="ru-RU" b="1" dirty="0" smtClean="0">
                <a:solidFill>
                  <a:schemeClr val="tx1"/>
                </a:solidFill>
                <a:latin typeface="Verdana"/>
              </a:rPr>
              <a:t>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933950" y="1052735"/>
            <a:ext cx="4030538" cy="54628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Проходя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Бискайский залив 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судно попало в сильный шторм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.В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результате чего в корпусе образовалась трещина длиной 35 метров,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танкер начал давать утечку около 1000 тонн мазута в сутки. Испанские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власти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отказали судну зайти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порт. Аварийное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судно было отбуксировано в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море</a:t>
            </a:r>
            <a:r>
              <a:rPr lang="en-US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корабль раскололся на две части и затонул </a:t>
            </a:r>
            <a:r>
              <a:rPr lang="en-US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результате в море вылилось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 миллионов галлонов нефти. Нефтяное пятно растянулось на тысячи километров возле береговой линии, тем самым нанеся огромный урон всей морской и береговой фауне, а также местной рыбной промышленности. Разлив нефти стал самым масштабным экологическим бедствием за всю историю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Западной Европы.</a:t>
            </a:r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0" name="Picture 2" descr="13 ноября 2002 года около берегов Испании попал в сильный шторм нефтяной танкер Prestige, в трюмах которого находилось более 77 000 тонн мазу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86339"/>
            <a:ext cx="4409604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89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30154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Авария на химической фабрике «</a:t>
            </a:r>
            <a:r>
              <a:rPr lang="en-US" b="1" dirty="0" smtClean="0">
                <a:solidFill>
                  <a:schemeClr val="tx1"/>
                </a:solidFill>
              </a:rPr>
              <a:t>Sandoz</a:t>
            </a:r>
            <a:r>
              <a:rPr lang="ru-RU" b="1" dirty="0" smtClean="0">
                <a:solidFill>
                  <a:schemeClr val="tx1"/>
                </a:solidFill>
              </a:rPr>
              <a:t>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355976" y="1600200"/>
            <a:ext cx="4330824" cy="5141168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>
                <a:solidFill>
                  <a:srgbClr val="333333"/>
                </a:solidFill>
                <a:latin typeface="Tahoma"/>
              </a:rPr>
              <a:t>1 ноября 1986 года, произошла одна из самых страшных экологических катастроф в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мире.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Химический завод, находящийся возле швейцарского города Базель, на берегу реки Рейн, занимался производством различных сельскохозяйственных химикатов. Из-за пожара в реку было сброшено около тридцати тонн ртути и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пестицидов. В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результате попадания химикатов в воду Рейн покраснел, а людям, проживающим на побережье, было запрещено выходить из дома.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Погибло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около полумиллиона рыб и представителей речной фауны, также полностью вымерли некоторые виды. </a:t>
            </a:r>
            <a:endParaRPr lang="ru-RU" dirty="0"/>
          </a:p>
        </p:txBody>
      </p:sp>
      <p:pic>
        <p:nvPicPr>
          <p:cNvPr id="8194" name="Picture 2" descr="http://www.structuremag.org/wp-content/uploads/2016/08/0916-ssu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446449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46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Трагедия на Чернобыльской АЭС.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2649488" cy="4495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067944" y="1600200"/>
            <a:ext cx="4618856" cy="449580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rgbClr val="333333"/>
                </a:solidFill>
                <a:latin typeface="Tahoma"/>
              </a:rPr>
              <a:t>Трагедия, произошедшая на Чернобыльской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АЭС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— это одна из самых больших экологических катастроф в мире.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333333"/>
                </a:solidFill>
                <a:latin typeface="Tahoma"/>
              </a:rPr>
              <a:t>26 апреля 1986 года в четвертом энергоблоке Чернобыльской атомной станции произошел взрыв, в результате которого реактор был полностью разрушен, а в окружающую среду был произведен мощнейший выброс радиоактивных веществ. За первые три месяца после аварии погиб 31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человек</a:t>
            </a:r>
            <a:r>
              <a:rPr lang="en-US" dirty="0">
                <a:solidFill>
                  <a:srgbClr val="333333"/>
                </a:solidFill>
                <a:latin typeface="Tahoma"/>
              </a:rPr>
              <a:t>,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 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80 человек из-за последствий лучевого облучения.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333333"/>
                </a:solidFill>
                <a:latin typeface="Tahoma"/>
              </a:rPr>
              <a:t>Из-за выброса радиоактивных веществ пришлось эвакуировать более ста пятнадцати тысяч человек </a:t>
            </a:r>
            <a:r>
              <a:rPr lang="en-US" dirty="0" smtClean="0">
                <a:solidFill>
                  <a:srgbClr val="333333"/>
                </a:solidFill>
                <a:latin typeface="Tahoma"/>
              </a:rPr>
              <a:t>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 в зоне 30 км вокруг станции.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Часть территории вокруг Чернобыльской АЭС до сих пор считается непригодной для постоянного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проживания.</a:t>
            </a:r>
            <a:endParaRPr lang="ru-RU" dirty="0">
              <a:solidFill>
                <a:srgbClr val="333333"/>
              </a:solidFill>
              <a:latin typeface="Tahoma"/>
            </a:endParaRPr>
          </a:p>
          <a:p>
            <a:endParaRPr lang="ru-RU" dirty="0"/>
          </a:p>
        </p:txBody>
      </p:sp>
      <p:pic>
        <p:nvPicPr>
          <p:cNvPr id="7170" name="Picture 2" descr="http://alterhouz.com/wp-content/uploads/2016/11/1-2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5"/>
            <a:ext cx="4032448" cy="530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46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cap="all" dirty="0" smtClean="0">
                <a:solidFill>
                  <a:schemeClr val="tx1"/>
                </a:solidFill>
                <a:latin typeface="Ubuntu Condensed"/>
              </a:rPr>
              <a:t>Катастрофа на химическом заводе в </a:t>
            </a:r>
            <a:r>
              <a:rPr lang="ru-RU" b="1" cap="all" dirty="0" err="1" smtClean="0">
                <a:solidFill>
                  <a:schemeClr val="tx1"/>
                </a:solidFill>
                <a:latin typeface="Ubuntu Condensed"/>
              </a:rPr>
              <a:t>фликсборо</a:t>
            </a:r>
            <a:r>
              <a:rPr lang="ru-RU" b="1" cap="all" dirty="0" smtClean="0">
                <a:solidFill>
                  <a:schemeClr val="tx1"/>
                </a:solidFill>
                <a:latin typeface="Ubuntu Condensed"/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067944" y="1600200"/>
            <a:ext cx="4618856" cy="449580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rgbClr val="333333"/>
                </a:solidFill>
                <a:latin typeface="Tahoma"/>
              </a:rPr>
              <a:t>Завод «</a:t>
            </a:r>
            <a:r>
              <a:rPr lang="ru-RU" dirty="0" err="1">
                <a:solidFill>
                  <a:srgbClr val="333333"/>
                </a:solidFill>
                <a:latin typeface="Tahoma"/>
              </a:rPr>
              <a:t>Нипро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» ( Великобритания),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занимался производством аммония. В его хранилищах находилось до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10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тысяч 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фенола и других химических веществ.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rgbClr val="333333"/>
                </a:solidFill>
                <a:latin typeface="Tahoma"/>
              </a:rPr>
              <a:t> Ёмкости   с веществами были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недостаточно заполнены, что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повышало взрывоопасность.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Материалы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находилось в заводских установках при повышенных температуре и давлении. 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333333"/>
                </a:solidFill>
                <a:latin typeface="Tahoma"/>
              </a:rPr>
              <a:t>И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з-за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стремительных темпов роста производства система защиты от пожаров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быстро утратила свою эффективность. Инженеры на производстве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начали игнорировать нормы безопасности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.</a:t>
            </a:r>
            <a:endParaRPr lang="ru-RU" dirty="0">
              <a:solidFill>
                <a:srgbClr val="333333"/>
              </a:solidFill>
              <a:latin typeface="Tahoma"/>
            </a:endParaRPr>
          </a:p>
          <a:p>
            <a:pPr marL="0" indent="0" algn="just">
              <a:buNone/>
            </a:pPr>
            <a:r>
              <a:rPr lang="ru-RU" dirty="0">
                <a:solidFill>
                  <a:srgbClr val="333333"/>
                </a:solidFill>
                <a:latin typeface="Tahoma"/>
              </a:rPr>
              <a:t>1 июня 1974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года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завод сотряс мощный взрыв. Пламя охватило производственные помещения, а ударная волна прошлась по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городам ,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срывая крыши с домов, разбивая окна, нанося людям увечья, что привело к гибели 55 человек. </a:t>
            </a:r>
            <a:endParaRPr lang="ru-RU" dirty="0"/>
          </a:p>
        </p:txBody>
      </p:sp>
      <p:pic>
        <p:nvPicPr>
          <p:cNvPr id="4100" name="Picture 4" descr="http://i.dailymail.co.uk/i/pix/2009/11/13/article-0-05E151030000044D-309_468x312_popu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6826"/>
            <a:ext cx="399593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87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listsurge.com/wp-content/uploads/2016/10/ensche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39674" cy="659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893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base"/>
            <a:r>
              <a:rPr lang="ru-RU" b="1" dirty="0">
                <a:solidFill>
                  <a:schemeClr val="tx1"/>
                </a:solidFill>
                <a:latin typeface="Arial"/>
              </a:rPr>
              <a:t>Катастрофа в </a:t>
            </a:r>
            <a:r>
              <a:rPr lang="ru-RU" b="1" dirty="0" smtClean="0">
                <a:solidFill>
                  <a:schemeClr val="tx1"/>
                </a:solidFill>
                <a:latin typeface="Arial"/>
              </a:rPr>
              <a:t>Индии.</a:t>
            </a:r>
            <a:r>
              <a:rPr lang="ru-RU" b="1" dirty="0">
                <a:solidFill>
                  <a:schemeClr val="tx1"/>
                </a:solidFill>
                <a:latin typeface="Arial"/>
              </a:rPr>
              <a:t/>
            </a:r>
            <a:br>
              <a:rPr lang="ru-RU" b="1" dirty="0">
                <a:solidFill>
                  <a:schemeClr val="tx1"/>
                </a:solidFill>
                <a:latin typeface="Arial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2721496" cy="4495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716016" y="1600200"/>
            <a:ext cx="3970784" cy="44958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Arial"/>
              </a:rPr>
              <a:t>Катастрофа в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 Индии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считается одной из самых смертоносных экологических катастроф мира. 3 декабря 1984 года случилась авария на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химическом заводе. В результате в атмосферу было выброшено 42 тонны ядовитого химиката – </a:t>
            </a:r>
            <a:r>
              <a:rPr lang="ru-RU" dirty="0" err="1" smtClean="0">
                <a:solidFill>
                  <a:srgbClr val="000000"/>
                </a:solidFill>
                <a:latin typeface="Arial"/>
              </a:rPr>
              <a:t>метилизоцианата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 .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Облако яда моментально накрыло близлежащие трущобы и вокзал.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Ветер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стремительно разносил химикат по городу. За несколько часов погибло 4 тысячи человек. Еще 14 тысяч умерло в последующие годы от химического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отравления.</a:t>
            </a:r>
            <a:endParaRPr lang="ru-RU" dirty="0"/>
          </a:p>
        </p:txBody>
      </p:sp>
      <p:pic>
        <p:nvPicPr>
          <p:cNvPr id="11266" name="Picture 2" descr="http://ic.pics.livejournal.com/el20/69209902/266248/266248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4" y="980728"/>
            <a:ext cx="4468958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286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base"/>
            <a:r>
              <a:rPr lang="ru-RU" b="1" dirty="0" smtClean="0">
                <a:solidFill>
                  <a:srgbClr val="000000"/>
                </a:solidFill>
                <a:latin typeface="Arial"/>
              </a:rPr>
              <a:t>Взрыв нефтяной платформы в Мексиканском заливе.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211960" y="1600200"/>
            <a:ext cx="4474840" cy="44958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Arial"/>
              </a:rPr>
              <a:t>Он повлек за собой непоправимые последствия – в течение 152 дней спасатели со всего мира были не в силах остановить утечку нефти. Сама платформа затонула.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75 тысяч квадратных километров водной глади было покрыто плотной нефтяной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плёнкой.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Побережье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было буквально усеяно трупами морских животных и птиц. Всего на грани исчезновения оказалось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400 видов редких животных, птиц и 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китообразных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.</a:t>
            </a:r>
            <a:endParaRPr lang="ru-RU" dirty="0"/>
          </a:p>
        </p:txBody>
      </p:sp>
      <p:pic>
        <p:nvPicPr>
          <p:cNvPr id="10242" name="Picture 2" descr="Deepwater Horizon катастроф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56792"/>
            <a:ext cx="4211959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56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177</TotalTime>
  <Words>633</Words>
  <Application>Microsoft Office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Справедливость</vt:lpstr>
      <vt:lpstr>Кто виноват  в экологических катастрофах?</vt:lpstr>
      <vt:lpstr>Презентация PowerPoint</vt:lpstr>
      <vt:lpstr> Выброс нефти из танкера «Престиж»</vt:lpstr>
      <vt:lpstr>Авария на химической фабрике «Sandoz»</vt:lpstr>
      <vt:lpstr>Трагедия на Чернобыльской АЭС.</vt:lpstr>
      <vt:lpstr>Катастрофа на химическом заводе в фликсборо.</vt:lpstr>
      <vt:lpstr>Презентация PowerPoint</vt:lpstr>
      <vt:lpstr>Катастрофа в Индии. </vt:lpstr>
      <vt:lpstr>Взрыв нефтяной платформы в Мексиканском заливе.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виноват в экологических катастрофах : человек или  органическая  химия?</dc:title>
  <dc:creator>Админ</dc:creator>
  <cp:lastModifiedBy>metodist</cp:lastModifiedBy>
  <cp:revision>16</cp:revision>
  <dcterms:created xsi:type="dcterms:W3CDTF">2017-10-02T18:42:43Z</dcterms:created>
  <dcterms:modified xsi:type="dcterms:W3CDTF">2023-01-19T07:52:31Z</dcterms:modified>
</cp:coreProperties>
</file>