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77" r:id="rId10"/>
    <p:sldId id="266" r:id="rId11"/>
    <p:sldId id="267" r:id="rId12"/>
    <p:sldId id="269" r:id="rId13"/>
    <p:sldId id="270" r:id="rId14"/>
    <p:sldId id="271" r:id="rId15"/>
    <p:sldId id="272" r:id="rId16"/>
    <p:sldId id="273" r:id="rId17"/>
    <p:sldId id="268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96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45CDCC-8F5D-4AB1-8B53-644C889425BE}" type="datetimeFigureOut">
              <a:rPr lang="ru-RU" smtClean="0"/>
              <a:pPr/>
              <a:t>25.11.2017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7BE42B-414B-400A-9FF2-5E8A4E8260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45CDCC-8F5D-4AB1-8B53-644C889425BE}" type="datetimeFigureOut">
              <a:rPr lang="ru-RU" smtClean="0"/>
              <a:pPr/>
              <a:t>25.11.2017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7BE42B-414B-400A-9FF2-5E8A4E8260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45CDCC-8F5D-4AB1-8B53-644C889425BE}" type="datetimeFigureOut">
              <a:rPr lang="ru-RU" smtClean="0"/>
              <a:pPr/>
              <a:t>25.11.2017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7BE42B-414B-400A-9FF2-5E8A4E8260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45CDCC-8F5D-4AB1-8B53-644C889425BE}" type="datetimeFigureOut">
              <a:rPr lang="ru-RU" smtClean="0"/>
              <a:pPr/>
              <a:t>25.11.2017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7BE42B-414B-400A-9FF2-5E8A4E8260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45CDCC-8F5D-4AB1-8B53-644C889425BE}" type="datetimeFigureOut">
              <a:rPr lang="ru-RU" smtClean="0"/>
              <a:pPr/>
              <a:t>25.11.2017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7BE42B-414B-400A-9FF2-5E8A4E8260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45CDCC-8F5D-4AB1-8B53-644C889425BE}" type="datetimeFigureOut">
              <a:rPr lang="ru-RU" smtClean="0"/>
              <a:pPr/>
              <a:t>25.11.2017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7BE42B-414B-400A-9FF2-5E8A4E8260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45CDCC-8F5D-4AB1-8B53-644C889425BE}" type="datetimeFigureOut">
              <a:rPr lang="ru-RU" smtClean="0"/>
              <a:pPr/>
              <a:t>25.11.2017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7BE42B-414B-400A-9FF2-5E8A4E8260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45CDCC-8F5D-4AB1-8B53-644C889425BE}" type="datetimeFigureOut">
              <a:rPr lang="ru-RU" smtClean="0"/>
              <a:pPr/>
              <a:t>25.11.2017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7BE42B-414B-400A-9FF2-5E8A4E8260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45CDCC-8F5D-4AB1-8B53-644C889425BE}" type="datetimeFigureOut">
              <a:rPr lang="ru-RU" smtClean="0"/>
              <a:pPr/>
              <a:t>25.11.2017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7BE42B-414B-400A-9FF2-5E8A4E8260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45CDCC-8F5D-4AB1-8B53-644C889425BE}" type="datetimeFigureOut">
              <a:rPr lang="ru-RU" smtClean="0"/>
              <a:pPr/>
              <a:t>25.11.2017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7BE42B-414B-400A-9FF2-5E8A4E8260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45CDCC-8F5D-4AB1-8B53-644C889425BE}" type="datetimeFigureOut">
              <a:rPr lang="ru-RU" smtClean="0"/>
              <a:pPr/>
              <a:t>25.11.2017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7BE42B-414B-400A-9FF2-5E8A4E8260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D45CDCC-8F5D-4AB1-8B53-644C889425BE}" type="datetimeFigureOut">
              <a:rPr lang="ru-RU" smtClean="0"/>
              <a:pPr/>
              <a:t>25.11.2017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47BE42B-414B-400A-9FF2-5E8A4E8260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28588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Book Antiqua" pitchFamily="18" charset="0"/>
              </a:rPr>
              <a:t>Семейное воспитание младших школьников</a:t>
            </a:r>
            <a:endParaRPr lang="ru-RU" sz="4000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86380" y="3857628"/>
            <a:ext cx="3357586" cy="2286016"/>
          </a:xfrm>
        </p:spPr>
        <p:txBody>
          <a:bodyPr>
            <a:normAutofit fontScale="85000" lnSpcReduction="10000"/>
          </a:bodyPr>
          <a:lstStyle/>
          <a:p>
            <a:pPr marL="6350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 редакцией: учителя начальных классов </a:t>
            </a:r>
          </a:p>
          <a:p>
            <a:pPr marL="6350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МОУ «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Рудногорская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СОШ»</a:t>
            </a:r>
          </a:p>
          <a:p>
            <a:pPr marL="6350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Тарабуковой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Валентины Геннадьевны</a:t>
            </a:r>
          </a:p>
          <a:p>
            <a:endParaRPr lang="ru-RU" dirty="0"/>
          </a:p>
        </p:txBody>
      </p:sp>
      <p:pic>
        <p:nvPicPr>
          <p:cNvPr id="4" name="Picture 8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571612"/>
            <a:ext cx="392909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«КУМИР СЕМЬИ»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928670"/>
            <a:ext cx="7498080" cy="4714908"/>
          </a:xfrm>
        </p:spPr>
        <p:txBody>
          <a:bodyPr>
            <a:normAutofit fontScale="92500"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 восторгаются, над ним дрожат</a:t>
            </a:r>
          </a:p>
          <a:p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Любая прихоть ребенка — закон </a:t>
            </a:r>
          </a:p>
          <a:p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 растет капризным, своевольным эгоистом</a:t>
            </a:r>
          </a:p>
          <a:p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отстает от сверстников в элементарных навыках развития</a:t>
            </a:r>
            <a:r>
              <a:rPr lang="ru-RU" sz="4000" dirty="0" smtClean="0">
                <a:solidFill>
                  <a:srgbClr val="3399FF"/>
                </a:solidFill>
              </a:rPr>
              <a:t> </a:t>
            </a:r>
          </a:p>
        </p:txBody>
      </p:sp>
      <p:pic>
        <p:nvPicPr>
          <p:cNvPr id="5" name="Picture 8" descr="i?id=243809211-50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4572008"/>
            <a:ext cx="2428892" cy="2143116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85728"/>
            <a:ext cx="7498080" cy="71438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«ГИПЕРОПЕКА»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642918"/>
            <a:ext cx="7498080" cy="560548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Такой ребенок лишен самостоятельности и не стремится к ней .</a:t>
            </a:r>
          </a:p>
          <a:p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Гиперопека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лишает творческого начала.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Такие дети уже став взрослыми, могут пополнить ряды неудачников, им очень трудно жить в коллективе. 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 descr="i?id=433579522-53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4214819"/>
            <a:ext cx="2571768" cy="2500330"/>
          </a:xfrm>
          <a:prstGeom prst="rect">
            <a:avLst/>
          </a:prstGeom>
          <a:noFill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2547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«ГИПООПЕКА»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928670"/>
            <a:ext cx="7498080" cy="531973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Ребёнок предоставлен сам себе.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 ощущает себя ненужным, лишним, нелюбимым.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Родители лишь временами вспоминают, что он есть, и уделяют ему минимум внимания.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Вырабатывается комплекс неполноценности. </a:t>
            </a:r>
          </a:p>
        </p:txBody>
      </p:sp>
      <p:pic>
        <p:nvPicPr>
          <p:cNvPr id="4" name="Picture 7" descr="i?id=124545727-43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3643314"/>
            <a:ext cx="2643174" cy="3030531"/>
          </a:xfrm>
          <a:prstGeom prst="rect">
            <a:avLst/>
          </a:prstGeom>
          <a:noFill/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6834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«ЕЖОВЫЕ РУКАВИЦЫ»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214422"/>
            <a:ext cx="7498080" cy="515779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Ему диктуют; ему приказывают, на нем срываются и разряжаются. </a:t>
            </a:r>
          </a:p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Ему внушают лишь подчинение. </a:t>
            </a:r>
          </a:p>
          <a:p>
            <a:pPr>
              <a:lnSpc>
                <a:spcPct val="90000"/>
              </a:lnSpc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Такой ребёнок ожесточается, черствеет и вырастает эмоционально неотзывчивым.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9" descr="i?id=195858255-14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4000504"/>
            <a:ext cx="3500462" cy="268127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42852"/>
            <a:ext cx="7498080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/>
                <a:latin typeface="Perpetua Titling MT" pitchFamily="18" charset="0"/>
              </a:rPr>
              <a:t>«Воспитание по типу повышенной моральной ответственности»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142984"/>
            <a:ext cx="7498080" cy="5105416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плечи ребенка родителями возлагается огромная ответственность.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Малыши должны учить английский, играть на скрипке, писать, читать, едва родившись, чтоб оправдать тщеславие родителей.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8" descr="i?id=187787897-02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3786190"/>
            <a:ext cx="3429024" cy="289137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71414"/>
            <a:ext cx="7498080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«В Культе болезни»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714356"/>
            <a:ext cx="7498080" cy="5534044"/>
          </a:xfrm>
        </p:spPr>
        <p:txBody>
          <a:bodyPr/>
          <a:lstStyle/>
          <a:p>
            <a:pPr algn="just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Родители, боясь, что ребенок вдруг внезапно, заболеет, трясутся в ужасе над ним, предупреждая - все его желания, а он, воспринимая всякую болезнь как свою привилегию, дающую ему особые права. </a:t>
            </a:r>
          </a:p>
          <a:p>
            <a:endParaRPr lang="ru-RU" dirty="0"/>
          </a:p>
        </p:txBody>
      </p:sp>
      <p:pic>
        <p:nvPicPr>
          <p:cNvPr id="4" name="Picture 4" descr="i?id=207146828-49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3786190"/>
            <a:ext cx="3643308" cy="2960681"/>
          </a:xfrm>
          <a:prstGeom prst="rect">
            <a:avLst/>
          </a:prstGeom>
          <a:noFill/>
          <a:ln w="57150">
            <a:solidFill>
              <a:schemeClr val="accent4">
                <a:lumMod val="75000"/>
              </a:schemeClr>
            </a:solidFill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357166"/>
            <a:ext cx="7498080" cy="4286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«Синдром опасного обращения с детьми»</a:t>
            </a:r>
            <a:r>
              <a:rPr lang="ru-RU" sz="4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285860"/>
            <a:ext cx="7498080" cy="4962540"/>
          </a:xfrm>
        </p:spPr>
        <p:txBody>
          <a:bodyPr/>
          <a:lstStyle/>
          <a:p>
            <a:pPr algn="just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Самый недопустимый тип, связанный с физическими наказаниями (чаще всего мальчиков). Он опасен тем, что впоследствии они сами становятся жестокими и унижают других.</a:t>
            </a:r>
          </a:p>
        </p:txBody>
      </p:sp>
      <p:pic>
        <p:nvPicPr>
          <p:cNvPr id="4" name="Picture 4" descr="i?id=419268025-70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3786190"/>
            <a:ext cx="3852863" cy="2876553"/>
          </a:xfrm>
          <a:prstGeom prst="rect">
            <a:avLst/>
          </a:prstGeom>
          <a:noFill/>
          <a:ln w="57150">
            <a:solidFill>
              <a:schemeClr val="accent5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Мудрые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мысли о воспитании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того, чтобы воспитание детей было успешным, надо чтобы воспитывающие люди, не переставая, воспитывали себя </a:t>
            </a:r>
          </a:p>
          <a:p>
            <a:pPr marL="0" indent="0" algn="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(Л. Толстой)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O:\Семейное воспитание\Мой проект по семейному воспитанию\фото для презентации\толсто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285992"/>
            <a:ext cx="1714512" cy="228601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143240" y="3429000"/>
            <a:ext cx="58579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Укрепляй семью, потому что она</a:t>
            </a:r>
          </a:p>
          <a:p>
            <a:pPr fontAlgn="auto">
              <a:buFont typeface="Arial"/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основа всякого государства </a:t>
            </a:r>
          </a:p>
          <a:p>
            <a:pPr fontAlgn="auto">
              <a:buFont typeface="Arial"/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(Император Александр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ІІІ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</a:p>
          <a:p>
            <a:pPr fontAlgn="auto">
              <a:buFont typeface="Arial"/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сыну Николаю 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ІІ)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O:\Семейное воспитание\Мой проект по семейному воспитанию\фото для презентации\imperator_Alexander_3_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2" y="4357694"/>
            <a:ext cx="1654943" cy="229228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14290"/>
            <a:ext cx="7498080" cy="8572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ЛЮБИТЕ СВОЕГО РЕБЁНКА!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928670"/>
            <a:ext cx="7498080" cy="531973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3399FF"/>
                </a:solidFill>
              </a:rPr>
              <a:t>     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Любили тебя 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 Безо всяких причин,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 За то, что ты внук, 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 За то, что ты сын.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 За то, что малыш,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 За то, что растешь,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 За то, что на папу и маму похож.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 И эта любовь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 До конца твоих дней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 Останется тайной 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 Опорой твоей.</a:t>
            </a:r>
            <a:r>
              <a:rPr lang="ru-RU" dirty="0" smtClean="0">
                <a:solidFill>
                  <a:srgbClr val="3399FF"/>
                </a:solidFill>
              </a:rPr>
              <a:t/>
            </a:r>
            <a:br>
              <a:rPr lang="ru-RU" dirty="0" smtClean="0">
                <a:solidFill>
                  <a:srgbClr val="3399FF"/>
                </a:solidFill>
              </a:rPr>
            </a:br>
            <a:endParaRPr lang="ru-RU" dirty="0"/>
          </a:p>
        </p:txBody>
      </p:sp>
      <p:pic>
        <p:nvPicPr>
          <p:cNvPr id="4" name="Picture 3" descr="i?id=511448890-49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53017" y="3929066"/>
            <a:ext cx="3506836" cy="2844799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effectLst/>
                <a:latin typeface="Showcard Gothic" pitchFamily="82" charset="0"/>
              </a:rPr>
              <a:t>БУДЬТЕ СЧАСТЛИВЫ В СЕМЬЕ!</a:t>
            </a:r>
            <a:endParaRPr lang="ru-RU" dirty="0"/>
          </a:p>
        </p:txBody>
      </p:sp>
      <p:pic>
        <p:nvPicPr>
          <p:cNvPr id="3074" name="Picture 2" descr="C:\Users\User\Desktop\фото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84325" y="1714488"/>
            <a:ext cx="7200900" cy="4929222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      Семья</a:t>
            </a:r>
            <a:r>
              <a:rPr lang="ru-RU" sz="18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– это социально-педагогическая группа людей, предназначенная для оптимального удовлетворения потребностей самосохранения(продолжении рода) и самоутверждения! (самоуважении) каждого ее члена. Семья создает у человека понятие дома не как помещения, где он живет а как чувства, ощущения, где ждут, любят понимают, защищают</a:t>
            </a:r>
            <a:r>
              <a:rPr lang="ru-RU" dirty="0" smtClean="0">
                <a:solidFill>
                  <a:srgbClr val="000066"/>
                </a:solidFill>
                <a:latin typeface="Calibri" pitchFamily="34" charset="0"/>
              </a:rPr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O:\Семейное воспитание\Мой проект по семейному воспитанию\фото для презентации\эмблем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2928926" cy="26713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днём матери!</a:t>
            </a:r>
            <a:endParaRPr lang="ru-RU" sz="6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анимированные картинки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571612"/>
            <a:ext cx="657229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14290"/>
            <a:ext cx="7498080" cy="6034110"/>
          </a:xfrm>
        </p:spPr>
        <p:txBody>
          <a:bodyPr/>
          <a:lstStyle/>
          <a:p>
            <a:pPr>
              <a:buNone/>
            </a:pPr>
            <a:r>
              <a:rPr lang="ru-RU" sz="4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Семейное воспитание </a:t>
            </a:r>
            <a:r>
              <a:rPr lang="ru-RU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– это система воспитания и образования, складывающаяся в условиях конкретной семьи силами родителей и родственников . </a:t>
            </a:r>
            <a:endParaRPr lang="ru-RU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фот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928934"/>
            <a:ext cx="5143504" cy="34654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семьи</a:t>
            </a:r>
            <a:b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928670"/>
            <a:ext cx="7498080" cy="531973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научить детей полезным прикладным навыкам и умениям, направленным на самообслуживание и помощь близким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привитие навыков духовно-здорового образа жизни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воспитать чувства собственного достоинства, ценности собственного «Я»</a:t>
            </a:r>
          </a:p>
        </p:txBody>
      </p:sp>
      <p:pic>
        <p:nvPicPr>
          <p:cNvPr id="4" name="Picture 2" descr="D:\кр.анимашки\animated_cartoon_00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4071942"/>
            <a:ext cx="2357454" cy="264320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1  E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571480"/>
            <a:ext cx="7498080" cy="8572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Принципы семейного воспитания </a:t>
            </a:r>
            <a:r>
              <a:rPr lang="ru-RU" sz="4400" b="1" dirty="0" smtClean="0"/>
              <a:t/>
            </a:r>
            <a:br>
              <a:rPr lang="ru-RU" sz="4400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гуманность и милосердие к растущему человеку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вовлечение детей в жизнедеятельность семьи как ее равноправных участников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открытость и доверительность отношений с детьми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оптимистичность взаимоотношений в семье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последовательность в своих требованиях(не требовать невозможного)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оказание посильной помощи своему ребенку, готовность отвечать на вопросы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Содержание семейного воспитания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latin typeface="Calibri" pitchFamily="34" charset="0"/>
              </a:rPr>
              <a:t>              охватывает все направления. В семье осуществляется физическое, эстетическое, трудовое, умственное и нравственное воспитание детей, изменяясь от возраста к возрасту.  </a:t>
            </a:r>
          </a:p>
          <a:p>
            <a:endParaRPr lang="ru-RU" dirty="0"/>
          </a:p>
        </p:txBody>
      </p:sp>
      <p:pic>
        <p:nvPicPr>
          <p:cNvPr id="2050" name="Picture 2" descr="C:\Users\User\Desktop\фото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4095190"/>
            <a:ext cx="2746368" cy="2048454"/>
          </a:xfrm>
          <a:prstGeom prst="rect">
            <a:avLst/>
          </a:prstGeom>
          <a:noFill/>
        </p:spPr>
      </p:pic>
      <p:pic>
        <p:nvPicPr>
          <p:cNvPr id="2051" name="Picture 3" descr="C:\Users\User\Desktop\фото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4071942"/>
            <a:ext cx="3028940" cy="20384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Приоритетные методы семейного воспитания </a:t>
            </a:r>
            <a:b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Личный пример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Обсуждение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Доверие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Показ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Любовь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Сопереживание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Возвышение личности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Контроль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Юмор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Поручение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Похвала (поощрение)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Традиции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Сочувствия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Наказания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D:\кр.анимашки\new_year_003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2571744"/>
            <a:ext cx="2071702" cy="2071678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14290"/>
            <a:ext cx="7498080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0033CC"/>
                </a:solidFill>
                <a:latin typeface="Calibri" pitchFamily="34" charset="0"/>
              </a:rPr>
              <a:t/>
            </a:r>
            <a:br>
              <a:rPr lang="ru-RU" sz="4400" b="1" dirty="0" smtClean="0">
                <a:solidFill>
                  <a:srgbClr val="0033CC"/>
                </a:solidFill>
                <a:latin typeface="Calibri" pitchFamily="34" charset="0"/>
              </a:rPr>
            </a:br>
            <a:r>
              <a:rPr lang="ru-RU" sz="53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Функции родителей</a:t>
            </a:r>
            <a:endParaRPr lang="ru-RU" sz="53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оптимальных условий  для роста и развития ребенка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Обеспечение безопасности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Обеспечение адаптации к жизни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(привитие навыков самообслуживания, навыков общения )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Воспитание  нравственных качеств ребенка</a:t>
            </a:r>
          </a:p>
        </p:txBody>
      </p:sp>
      <p:pic>
        <p:nvPicPr>
          <p:cNvPr id="4" name="Picture 2" descr="D:\кр.анимашки\3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7984" y="4572008"/>
            <a:ext cx="2286016" cy="221457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85728"/>
            <a:ext cx="7498080" cy="6357982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Семья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может выступать в         качестве как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положительного 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так и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отрицательного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фактора воспитания. </a:t>
            </a:r>
          </a:p>
          <a:p>
            <a:pPr algn="just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Положительное воздействие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личность ребенка в том, что никто, кроме самых близких для него в семье людей – матери, отца, бабушки, дедушки не относятся к ребенку лучше, не любят его так и не заботятся о нем столько. Семья обеспечивает преемственность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между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прошлым, настоящим, и будущим.</a:t>
            </a:r>
          </a:p>
          <a:p>
            <a:pPr algn="just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Отрицательный фактор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никакой другой социальный институт не может  потенциально  нанести столько вреда в воспитании детей, сколько может сделать семья.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164</TotalTime>
  <Words>651</Words>
  <Application>Microsoft Office PowerPoint</Application>
  <PresentationFormat>Экран (4:3)</PresentationFormat>
  <Paragraphs>79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Солнцестояние</vt:lpstr>
      <vt:lpstr>Семейное воспитание младших школьников</vt:lpstr>
      <vt:lpstr>Слайд 2</vt:lpstr>
      <vt:lpstr>Слайд 3</vt:lpstr>
      <vt:lpstr>Задачи семьи </vt:lpstr>
      <vt:lpstr>Принципы семейного воспитания  </vt:lpstr>
      <vt:lpstr>Содержание семейного воспитания</vt:lpstr>
      <vt:lpstr>Приоритетные методы семейного воспитания  </vt:lpstr>
      <vt:lpstr> Функции родителей</vt:lpstr>
      <vt:lpstr>Слайд 9</vt:lpstr>
      <vt:lpstr>«КУМИР СЕМЬИ» </vt:lpstr>
      <vt:lpstr>«ГИПЕРОПЕКА» </vt:lpstr>
      <vt:lpstr>«ГИПООПЕКА»</vt:lpstr>
      <vt:lpstr>«ЕЖОВЫЕ РУКАВИЦЫ»</vt:lpstr>
      <vt:lpstr>«Воспитание по типу повышенной моральной ответственности»</vt:lpstr>
      <vt:lpstr>«В Культе болезни»</vt:lpstr>
      <vt:lpstr>«Синдром опасного обращения с детьми» </vt:lpstr>
      <vt:lpstr>Мудрые мысли о воспитании</vt:lpstr>
      <vt:lpstr>ЛЮБИТЕ СВОЕГО РЕБЁНКА!</vt:lpstr>
      <vt:lpstr>БУДЬТЕ СЧАСТЛИВЫ В СЕМЬЕ!</vt:lpstr>
      <vt:lpstr>С днём матери!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Семейное воспитание младших школьников</dc:title>
  <dc:creator>User</dc:creator>
  <cp:lastModifiedBy>User</cp:lastModifiedBy>
  <cp:revision>18</cp:revision>
  <dcterms:created xsi:type="dcterms:W3CDTF">2017-11-24T14:18:26Z</dcterms:created>
  <dcterms:modified xsi:type="dcterms:W3CDTF">2017-11-24T17:04:22Z</dcterms:modified>
</cp:coreProperties>
</file>