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0080625" cy="7200900"/>
  <p:notesSz cx="6858000" cy="9144000"/>
  <p:defaultTextStyle>
    <a:defPPr>
      <a:defRPr lang="ru-RU"/>
    </a:defPPr>
    <a:lvl1pPr marL="0" algn="l" defTabSz="9874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93730" algn="l" defTabSz="9874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87461" algn="l" defTabSz="9874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81191" algn="l" defTabSz="9874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74921" algn="l" defTabSz="9874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68651" algn="l" defTabSz="9874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62382" algn="l" defTabSz="9874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456112" algn="l" defTabSz="9874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949842" algn="l" defTabSz="98746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710" y="-366"/>
      </p:cViewPr>
      <p:guideLst>
        <p:guide orient="horz" pos="2268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236947"/>
            <a:ext cx="8568531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080510"/>
            <a:ext cx="7056438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3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874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749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68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62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5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498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288371"/>
            <a:ext cx="2268141" cy="6144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288371"/>
            <a:ext cx="6636411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627245"/>
            <a:ext cx="8568531" cy="1430179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052049"/>
            <a:ext cx="8568531" cy="157519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37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8746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811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749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6865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6238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5611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498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1680211"/>
            <a:ext cx="4452276" cy="475226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8" y="1680211"/>
            <a:ext cx="4452276" cy="475226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11869"/>
            <a:ext cx="4454027" cy="67175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3730" indent="0">
              <a:buNone/>
              <a:defRPr sz="2200" b="1"/>
            </a:lvl2pPr>
            <a:lvl3pPr marL="987461" indent="0">
              <a:buNone/>
              <a:defRPr sz="1900" b="1"/>
            </a:lvl3pPr>
            <a:lvl4pPr marL="1481191" indent="0">
              <a:buNone/>
              <a:defRPr sz="1700" b="1"/>
            </a:lvl4pPr>
            <a:lvl5pPr marL="1974921" indent="0">
              <a:buNone/>
              <a:defRPr sz="1700" b="1"/>
            </a:lvl5pPr>
            <a:lvl6pPr marL="2468651" indent="0">
              <a:buNone/>
              <a:defRPr sz="1700" b="1"/>
            </a:lvl6pPr>
            <a:lvl7pPr marL="2962382" indent="0">
              <a:buNone/>
              <a:defRPr sz="1700" b="1"/>
            </a:lvl7pPr>
            <a:lvl8pPr marL="3456112" indent="0">
              <a:buNone/>
              <a:defRPr sz="1700" b="1"/>
            </a:lvl8pPr>
            <a:lvl9pPr marL="394984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1" y="2283619"/>
            <a:ext cx="4454027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11869"/>
            <a:ext cx="4455776" cy="67175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3730" indent="0">
              <a:buNone/>
              <a:defRPr sz="2200" b="1"/>
            </a:lvl2pPr>
            <a:lvl3pPr marL="987461" indent="0">
              <a:buNone/>
              <a:defRPr sz="1900" b="1"/>
            </a:lvl3pPr>
            <a:lvl4pPr marL="1481191" indent="0">
              <a:buNone/>
              <a:defRPr sz="1700" b="1"/>
            </a:lvl4pPr>
            <a:lvl5pPr marL="1974921" indent="0">
              <a:buNone/>
              <a:defRPr sz="1700" b="1"/>
            </a:lvl5pPr>
            <a:lvl6pPr marL="2468651" indent="0">
              <a:buNone/>
              <a:defRPr sz="1700" b="1"/>
            </a:lvl6pPr>
            <a:lvl7pPr marL="2962382" indent="0">
              <a:buNone/>
              <a:defRPr sz="1700" b="1"/>
            </a:lvl7pPr>
            <a:lvl8pPr marL="3456112" indent="0">
              <a:buNone/>
              <a:defRPr sz="1700" b="1"/>
            </a:lvl8pPr>
            <a:lvl9pPr marL="394984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283619"/>
            <a:ext cx="4455776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2" y="286702"/>
            <a:ext cx="3316456" cy="122015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5" y="286703"/>
            <a:ext cx="5635349" cy="6145769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2" y="1506856"/>
            <a:ext cx="3316456" cy="4925616"/>
          </a:xfrm>
        </p:spPr>
        <p:txBody>
          <a:bodyPr/>
          <a:lstStyle>
            <a:lvl1pPr marL="0" indent="0">
              <a:buNone/>
              <a:defRPr sz="1500"/>
            </a:lvl1pPr>
            <a:lvl2pPr marL="493730" indent="0">
              <a:buNone/>
              <a:defRPr sz="1300"/>
            </a:lvl2pPr>
            <a:lvl3pPr marL="987461" indent="0">
              <a:buNone/>
              <a:defRPr sz="1100"/>
            </a:lvl3pPr>
            <a:lvl4pPr marL="1481191" indent="0">
              <a:buNone/>
              <a:defRPr sz="1000"/>
            </a:lvl4pPr>
            <a:lvl5pPr marL="1974921" indent="0">
              <a:buNone/>
              <a:defRPr sz="1000"/>
            </a:lvl5pPr>
            <a:lvl6pPr marL="2468651" indent="0">
              <a:buNone/>
              <a:defRPr sz="1000"/>
            </a:lvl6pPr>
            <a:lvl7pPr marL="2962382" indent="0">
              <a:buNone/>
              <a:defRPr sz="1000"/>
            </a:lvl7pPr>
            <a:lvl8pPr marL="3456112" indent="0">
              <a:buNone/>
              <a:defRPr sz="1000"/>
            </a:lvl8pPr>
            <a:lvl9pPr marL="394984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040630"/>
            <a:ext cx="6048375" cy="59507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43414"/>
            <a:ext cx="6048375" cy="4320540"/>
          </a:xfrm>
        </p:spPr>
        <p:txBody>
          <a:bodyPr/>
          <a:lstStyle>
            <a:lvl1pPr marL="0" indent="0">
              <a:buNone/>
              <a:defRPr sz="3500"/>
            </a:lvl1pPr>
            <a:lvl2pPr marL="493730" indent="0">
              <a:buNone/>
              <a:defRPr sz="3000"/>
            </a:lvl2pPr>
            <a:lvl3pPr marL="987461" indent="0">
              <a:buNone/>
              <a:defRPr sz="2600"/>
            </a:lvl3pPr>
            <a:lvl4pPr marL="1481191" indent="0">
              <a:buNone/>
              <a:defRPr sz="2200"/>
            </a:lvl4pPr>
            <a:lvl5pPr marL="1974921" indent="0">
              <a:buNone/>
              <a:defRPr sz="2200"/>
            </a:lvl5pPr>
            <a:lvl6pPr marL="2468651" indent="0">
              <a:buNone/>
              <a:defRPr sz="2200"/>
            </a:lvl6pPr>
            <a:lvl7pPr marL="2962382" indent="0">
              <a:buNone/>
              <a:defRPr sz="2200"/>
            </a:lvl7pPr>
            <a:lvl8pPr marL="3456112" indent="0">
              <a:buNone/>
              <a:defRPr sz="2200"/>
            </a:lvl8pPr>
            <a:lvl9pPr marL="3949842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635705"/>
            <a:ext cx="6048375" cy="845105"/>
          </a:xfrm>
        </p:spPr>
        <p:txBody>
          <a:bodyPr/>
          <a:lstStyle>
            <a:lvl1pPr marL="0" indent="0">
              <a:buNone/>
              <a:defRPr sz="1500"/>
            </a:lvl1pPr>
            <a:lvl2pPr marL="493730" indent="0">
              <a:buNone/>
              <a:defRPr sz="1300"/>
            </a:lvl2pPr>
            <a:lvl3pPr marL="987461" indent="0">
              <a:buNone/>
              <a:defRPr sz="1100"/>
            </a:lvl3pPr>
            <a:lvl4pPr marL="1481191" indent="0">
              <a:buNone/>
              <a:defRPr sz="1000"/>
            </a:lvl4pPr>
            <a:lvl5pPr marL="1974921" indent="0">
              <a:buNone/>
              <a:defRPr sz="1000"/>
            </a:lvl5pPr>
            <a:lvl6pPr marL="2468651" indent="0">
              <a:buNone/>
              <a:defRPr sz="1000"/>
            </a:lvl6pPr>
            <a:lvl7pPr marL="2962382" indent="0">
              <a:buNone/>
              <a:defRPr sz="1000"/>
            </a:lvl7pPr>
            <a:lvl8pPr marL="3456112" indent="0">
              <a:buNone/>
              <a:defRPr sz="1000"/>
            </a:lvl8pPr>
            <a:lvl9pPr marL="394984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288370"/>
            <a:ext cx="9072563" cy="1200150"/>
          </a:xfrm>
          <a:prstGeom prst="rect">
            <a:avLst/>
          </a:prstGeom>
        </p:spPr>
        <p:txBody>
          <a:bodyPr vert="horz" lIns="98746" tIns="49373" rIns="98746" bIns="4937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80211"/>
            <a:ext cx="9072563" cy="4752261"/>
          </a:xfrm>
          <a:prstGeom prst="rect">
            <a:avLst/>
          </a:prstGeom>
        </p:spPr>
        <p:txBody>
          <a:bodyPr vert="horz" lIns="98746" tIns="49373" rIns="98746" bIns="4937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4031" y="6674168"/>
            <a:ext cx="2352146" cy="383381"/>
          </a:xfrm>
          <a:prstGeom prst="rect">
            <a:avLst/>
          </a:prstGeom>
        </p:spPr>
        <p:txBody>
          <a:bodyPr vert="horz" lIns="98746" tIns="49373" rIns="98746" bIns="4937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214" y="6674168"/>
            <a:ext cx="3192198" cy="383381"/>
          </a:xfrm>
          <a:prstGeom prst="rect">
            <a:avLst/>
          </a:prstGeom>
        </p:spPr>
        <p:txBody>
          <a:bodyPr vert="horz" lIns="98746" tIns="49373" rIns="98746" bIns="4937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448" y="6674168"/>
            <a:ext cx="2352146" cy="383381"/>
          </a:xfrm>
          <a:prstGeom prst="rect">
            <a:avLst/>
          </a:prstGeom>
        </p:spPr>
        <p:txBody>
          <a:bodyPr vert="horz" lIns="98746" tIns="49373" rIns="98746" bIns="4937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87461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0298" indent="-370298" algn="l" defTabSz="987461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2312" indent="-308581" algn="l" defTabSz="987461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326" indent="-246865" algn="l" defTabSz="98746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056" indent="-246865" algn="l" defTabSz="987461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786" indent="-246865" algn="l" defTabSz="987461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15517" indent="-246865" algn="l" defTabSz="98746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09247" indent="-246865" algn="l" defTabSz="98746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02977" indent="-246865" algn="l" defTabSz="98746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196707" indent="-246865" algn="l" defTabSz="98746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874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30" algn="l" defTabSz="9874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61" algn="l" defTabSz="9874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81191" algn="l" defTabSz="9874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4921" algn="l" defTabSz="9874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68651" algn="l" defTabSz="9874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382" algn="l" defTabSz="9874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56112" algn="l" defTabSz="9874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49842" algn="l" defTabSz="98746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79126\Desktop\1648503646_39-kartinkin-net-p-shkola-multyashnie-kartink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6" y="2088282"/>
            <a:ext cx="10203364" cy="511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1840" y="450277"/>
            <a:ext cx="8568531" cy="1543526"/>
          </a:xfrm>
        </p:spPr>
        <p:txBody>
          <a:bodyPr/>
          <a:lstStyle/>
          <a:p>
            <a:r>
              <a:rPr lang="ru-RU" b="1" dirty="0" smtClean="0"/>
              <a:t>КТД «МЫ МОЖЕМ!»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57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Плакаты для оформления МИТАПА</a:t>
            </a:r>
            <a:endParaRPr lang="ru-RU" dirty="0"/>
          </a:p>
        </p:txBody>
      </p:sp>
      <p:pic>
        <p:nvPicPr>
          <p:cNvPr id="3074" name="Picture 2" descr="C:\Users\79126\Desktop\y5Ditqf4v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56" y="1354459"/>
            <a:ext cx="4032448" cy="570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79126\Desktop\qPP5FLN_4w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344" y="1354459"/>
            <a:ext cx="4032448" cy="570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606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808" y="288082"/>
            <a:ext cx="9072563" cy="7918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Задание для КЛАССОВ</a:t>
            </a:r>
            <a:br>
              <a:rPr lang="ru-RU" dirty="0" smtClean="0"/>
            </a:br>
            <a:r>
              <a:rPr lang="ru-RU" sz="3600" i="1" dirty="0" smtClean="0"/>
              <a:t>(распечатать на каждый класс)</a:t>
            </a:r>
            <a:endParaRPr lang="ru-RU" sz="36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799" y="1224187"/>
            <a:ext cx="9289033" cy="561662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rgbClr val="007635"/>
                </a:solidFill>
                <a:latin typeface="Arial Black" pitchFamily="34" charset="0"/>
              </a:rPr>
              <a:t>ДОРОГИЕ УЧАСТНИКИ </a:t>
            </a:r>
            <a:endParaRPr lang="ru-RU" sz="1800" dirty="0">
              <a:solidFill>
                <a:srgbClr val="007635"/>
              </a:solidFill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ru-RU" sz="1800" b="1" dirty="0">
                <a:solidFill>
                  <a:srgbClr val="007635"/>
                </a:solidFill>
                <a:latin typeface="Arial Black" pitchFamily="34" charset="0"/>
              </a:rPr>
              <a:t>НАШЕГО ЭКОЛОГИЧЕСКИ-ВАЖНОГО  СОБЫТИЯ!</a:t>
            </a:r>
            <a:endParaRPr lang="ru-RU" sz="1800" dirty="0">
              <a:solidFill>
                <a:srgbClr val="007635"/>
              </a:solidFill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ru-RU" sz="1600" dirty="0">
                <a:solidFill>
                  <a:srgbClr val="007635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ru-RU" sz="1600" dirty="0"/>
              <a:t>Мы все знаем, КАК ВАЖНО беречь природу и ответственно относиться вопросу сохранения окружающей среды, НО НЕ ВСЕ представляют, а что реально можно сделать для этого. Выкидывать мусор в урну? ДА! Но этого мало.</a:t>
            </a:r>
          </a:p>
          <a:p>
            <a:pPr marL="0" indent="0" algn="ctr">
              <a:buNone/>
            </a:pPr>
            <a:r>
              <a:rPr lang="ru-RU" sz="1600" dirty="0"/>
              <a:t> </a:t>
            </a:r>
          </a:p>
          <a:p>
            <a:pPr marL="0" indent="0" algn="ctr">
              <a:buNone/>
            </a:pPr>
            <a:r>
              <a:rPr lang="ru-RU" sz="1600" dirty="0"/>
              <a:t>Предлагаем ВАМ подумать над этим </a:t>
            </a:r>
            <a:r>
              <a:rPr lang="ru-RU" sz="1600" dirty="0" smtClean="0"/>
              <a:t>вопросом и </a:t>
            </a:r>
            <a:r>
              <a:rPr lang="ru-RU" sz="1600" b="1" dirty="0">
                <a:solidFill>
                  <a:srgbClr val="007635"/>
                </a:solidFill>
              </a:rPr>
              <a:t>ПРИДУМАТЬ  ИДЕЮ ЭКОЛОГИЧЕСКОГО СОБЫТИЯ</a:t>
            </a:r>
            <a:r>
              <a:rPr lang="ru-RU" sz="1600" dirty="0">
                <a:solidFill>
                  <a:srgbClr val="007635"/>
                </a:solidFill>
              </a:rPr>
              <a:t> </a:t>
            </a:r>
            <a:r>
              <a:rPr lang="ru-RU" sz="1600" dirty="0"/>
              <a:t>(например, конференция, слет эко-активистов и т.д.) или мероприятия (например, акция, </a:t>
            </a:r>
            <a:r>
              <a:rPr lang="ru-RU" sz="1600" dirty="0" err="1"/>
              <a:t>флешмоб</a:t>
            </a:r>
            <a:r>
              <a:rPr lang="ru-RU" sz="1600" dirty="0"/>
              <a:t>, конкурс и т.д.), которое может быть реализовано в нашей школе и принесет пользу окружающей среде.</a:t>
            </a:r>
          </a:p>
          <a:p>
            <a:pPr marL="0" indent="0" algn="ctr">
              <a:buNone/>
            </a:pPr>
            <a:r>
              <a:rPr lang="ru-RU" sz="1600" dirty="0"/>
              <a:t> </a:t>
            </a:r>
          </a:p>
          <a:p>
            <a:pPr marL="0" indent="0" algn="ctr">
              <a:buNone/>
            </a:pPr>
            <a:r>
              <a:rPr lang="ru-RU" sz="1600" dirty="0"/>
              <a:t>Можно изучить и предложить удачный опыт других школ ИЛИ придумать свою оригинальную идею. ГЛАВНОЕ, чтобы от ее воплощения была РЕАЛЬНАЯ польза для природы и людей.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7635"/>
                </a:solidFill>
                <a:latin typeface="Arial Black" pitchFamily="34" charset="0"/>
              </a:rPr>
              <a:t>УСЛОВИЕ:</a:t>
            </a:r>
            <a:r>
              <a:rPr lang="ru-RU" sz="1600" b="1" dirty="0" smtClean="0">
                <a:solidFill>
                  <a:srgbClr val="00B050"/>
                </a:solidFill>
              </a:rPr>
              <a:t> </a:t>
            </a:r>
            <a:r>
              <a:rPr lang="ru-RU" sz="1600" dirty="0" smtClean="0"/>
              <a:t>посильное </a:t>
            </a:r>
            <a:r>
              <a:rPr lang="ru-RU" sz="1600" dirty="0"/>
              <a:t>участие в придумывании идеи и подготовке к  презентации должен  принять каждый обучающийся класса, что бы мнение каждого было учтено. </a:t>
            </a:r>
          </a:p>
          <a:p>
            <a:pPr marL="0" indent="0" algn="ctr">
              <a:buNone/>
            </a:pPr>
            <a:r>
              <a:rPr lang="ru-RU" sz="1600" dirty="0"/>
              <a:t> </a:t>
            </a:r>
          </a:p>
          <a:p>
            <a:pPr marL="0" indent="0" algn="ctr">
              <a:buNone/>
            </a:pPr>
            <a:r>
              <a:rPr lang="ru-RU" sz="1600" b="1" dirty="0">
                <a:solidFill>
                  <a:srgbClr val="007635"/>
                </a:solidFill>
              </a:rPr>
              <a:t>ИДЕЮ НУЖНО БУДЕТ ПРЕЗЕНТОВАТЬ. </a:t>
            </a:r>
            <a:r>
              <a:rPr lang="ru-RU" sz="1600" dirty="0"/>
              <a:t>Представить идею класса ГОТОВЯТСЯ 10-15 человек.</a:t>
            </a:r>
          </a:p>
          <a:p>
            <a:pPr marL="0" indent="0" algn="ctr">
              <a:buNone/>
            </a:pPr>
            <a:r>
              <a:rPr lang="ru-RU" sz="1600" dirty="0"/>
              <a:t>Время на выступление с презентацией - 5 минут. Чтобы оно было ярче и убедительнее,  РЕКОМЕНДУЕМ  включить в свою презентацию элементы творчества (театрализацию, танцы, песни, STAND UP и т.д.)</a:t>
            </a:r>
          </a:p>
          <a:p>
            <a:pPr marL="0" indent="0" algn="ctr">
              <a:buNone/>
            </a:pPr>
            <a:r>
              <a:rPr lang="ru-RU" sz="1600" dirty="0"/>
              <a:t> 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00B050"/>
                </a:solidFill>
                <a:latin typeface="Arial Black" pitchFamily="34" charset="0"/>
              </a:rPr>
              <a:t>УДАЧИ! МЫ ВЕРИМ В ВАС</a:t>
            </a:r>
            <a:r>
              <a:rPr lang="ru-RU" sz="2000" b="1" dirty="0" smtClean="0">
                <a:solidFill>
                  <a:srgbClr val="00B050"/>
                </a:solidFill>
                <a:latin typeface="Arial Black" pitchFamily="34" charset="0"/>
              </a:rPr>
              <a:t>!</a:t>
            </a:r>
            <a:endParaRPr lang="ru-RU" sz="2000" dirty="0">
              <a:solidFill>
                <a:srgbClr val="00B05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249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Интеллект-карта для классов</a:t>
            </a:r>
            <a:br>
              <a:rPr lang="ru-RU" dirty="0" smtClean="0"/>
            </a:br>
            <a:r>
              <a:rPr lang="ru-RU" i="1" dirty="0"/>
              <a:t>(распечатать на каждый класс)</a:t>
            </a:r>
            <a:endParaRPr lang="ru-RU" dirty="0"/>
          </a:p>
        </p:txBody>
      </p:sp>
      <p:pic>
        <p:nvPicPr>
          <p:cNvPr id="2050" name="Picture 2" descr="C:\Users\79126\Desktop\Визуальная Дорожная карта Мозговой штурм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809" y="1486592"/>
            <a:ext cx="10158681" cy="571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016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768" y="144066"/>
            <a:ext cx="9576594" cy="12001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Анкета для опроса после презентации </a:t>
            </a:r>
            <a:endParaRPr lang="ru-RU" dirty="0"/>
          </a:p>
        </p:txBody>
      </p:sp>
      <p:pic>
        <p:nvPicPr>
          <p:cNvPr id="4098" name="Picture 2" descr="C:\Users\79126\Desktop\Фиолетовый Праздничный Анкета со Стикерами Интерактивная День Рождения Ваша История (1)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08" y="1184182"/>
            <a:ext cx="4104456" cy="58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79126\Desktop\Фиолетовый Праздничный Анкета со Стикерами Интерактивная День Рождения Ваша История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296" y="1152178"/>
            <a:ext cx="4104456" cy="58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6148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26</Words>
  <Application>Microsoft Office PowerPoint</Application>
  <PresentationFormat>Произвольный</PresentationFormat>
  <Paragraphs>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КТД «МЫ МОЖЕМ!»</vt:lpstr>
      <vt:lpstr>Плакаты для оформления МИТАПА</vt:lpstr>
      <vt:lpstr>Задание для КЛАССОВ (распечатать на каждый класс)</vt:lpstr>
      <vt:lpstr>Интеллект-карта для классов (распечатать на каждый класс)</vt:lpstr>
      <vt:lpstr>Анкета для опроса после презентации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79126</dc:creator>
  <cp:lastModifiedBy>79126200629</cp:lastModifiedBy>
  <cp:revision>3</cp:revision>
  <dcterms:created xsi:type="dcterms:W3CDTF">2022-06-25T18:21:54Z</dcterms:created>
  <dcterms:modified xsi:type="dcterms:W3CDTF">2022-06-25T19:21:38Z</dcterms:modified>
</cp:coreProperties>
</file>