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1" r:id="rId4"/>
    <p:sldId id="272" r:id="rId5"/>
    <p:sldId id="273" r:id="rId6"/>
    <p:sldId id="263" r:id="rId7"/>
    <p:sldId id="270" r:id="rId8"/>
    <p:sldId id="268" r:id="rId9"/>
    <p:sldId id="269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4AB1D-1560-4386-A654-B4853B885FC1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AFB60-1E2F-4705-B98D-C82B0CEF1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643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Узнали о прошлый</a:t>
            </a:r>
            <a:r>
              <a:rPr lang="ru-RU" baseline="0" dirty="0" smtClean="0"/>
              <a:t> быт </a:t>
            </a:r>
            <a:r>
              <a:rPr lang="ru-RU" dirty="0" smtClean="0"/>
              <a:t> своей Родины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AFB60-1E2F-4705-B98D-C82B0CEF130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897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AFB60-1E2F-4705-B98D-C82B0CEF130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80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3286116" cy="3207249"/>
          </a:xfrm>
          <a:prstGeom prst="rect">
            <a:avLst/>
          </a:prstGeom>
          <a:noFill/>
        </p:spPr>
      </p:pic>
      <p:sp>
        <p:nvSpPr>
          <p:cNvPr id="8" name="Блок-схема: альтернативный процесс 7"/>
          <p:cNvSpPr/>
          <p:nvPr userDrawn="1"/>
        </p:nvSpPr>
        <p:spPr>
          <a:xfrm>
            <a:off x="4500562" y="4857760"/>
            <a:ext cx="4214842" cy="1643074"/>
          </a:xfrm>
          <a:prstGeom prst="flowChartAlternateProcess">
            <a:avLst/>
          </a:prstGeom>
          <a:solidFill>
            <a:srgbClr val="FF0000">
              <a:alpha val="22000"/>
            </a:srgbClr>
          </a:solidFill>
          <a:ln w="31750">
            <a:solidFill>
              <a:srgbClr val="FF0000">
                <a:alpha val="5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альтернативный процесс 6"/>
          <p:cNvSpPr/>
          <p:nvPr userDrawn="1"/>
        </p:nvSpPr>
        <p:spPr>
          <a:xfrm>
            <a:off x="642910" y="2500306"/>
            <a:ext cx="7858180" cy="1357322"/>
          </a:xfrm>
          <a:prstGeom prst="flowChartAlternateProcess">
            <a:avLst/>
          </a:prstGeom>
          <a:solidFill>
            <a:schemeClr val="bg1">
              <a:alpha val="51000"/>
            </a:schemeClr>
          </a:solidFill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00306"/>
            <a:ext cx="7772400" cy="135732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857760"/>
            <a:ext cx="4214842" cy="1643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20482" name="AutoShape 2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https://www.pureline.ua/image/cache/catalog/51_bereza-260x430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8" descr="http://www.promopharma.it/wp-content/uploads/2014/11/margh-lacrimilla-2.png"/>
          <p:cNvPicPr>
            <a:picLocks noChangeAspect="1" noChangeArrowheads="1"/>
          </p:cNvPicPr>
          <p:nvPr userDrawn="1"/>
        </p:nvPicPr>
        <p:blipFill>
          <a:blip r:embed="rId3"/>
          <a:srcRect b="13333"/>
          <a:stretch>
            <a:fillRect/>
          </a:stretch>
        </p:blipFill>
        <p:spPr bwMode="auto">
          <a:xfrm>
            <a:off x="0" y="5000636"/>
            <a:ext cx="2857488" cy="185736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4929198"/>
            <a:ext cx="1145825" cy="1130748"/>
          </a:xfrm>
          <a:prstGeom prst="rect">
            <a:avLst/>
          </a:prstGeom>
          <a:noFill/>
        </p:spPr>
      </p:pic>
      <p:sp>
        <p:nvSpPr>
          <p:cNvPr id="7" name="Блок-схема: альтернативный процесс 6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946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584376"/>
            <a:ext cx="1290606" cy="1273624"/>
          </a:xfrm>
          <a:prstGeom prst="rect">
            <a:avLst/>
          </a:prstGeom>
          <a:noFill/>
        </p:spPr>
      </p:pic>
      <p:pic>
        <p:nvPicPr>
          <p:cNvPr id="1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 userDrawn="1"/>
        </p:nvSpPr>
        <p:spPr>
          <a:xfrm>
            <a:off x="714348" y="2928934"/>
            <a:ext cx="7786742" cy="1428760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000372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9000"/>
          </a:blip>
          <a:srcRect/>
          <a:stretch>
            <a:fillRect/>
          </a:stretch>
        </p:blipFill>
        <p:spPr bwMode="auto">
          <a:xfrm>
            <a:off x="0" y="0"/>
            <a:ext cx="3286116" cy="3207249"/>
          </a:xfrm>
          <a:prstGeom prst="rect">
            <a:avLst/>
          </a:prstGeom>
          <a:noFill/>
        </p:spPr>
      </p:pic>
      <p:pic>
        <p:nvPicPr>
          <p:cNvPr id="9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29198"/>
            <a:ext cx="1145825" cy="1130748"/>
          </a:xfrm>
          <a:prstGeom prst="rect">
            <a:avLst/>
          </a:prstGeom>
          <a:noFill/>
        </p:spPr>
      </p:pic>
      <p:pic>
        <p:nvPicPr>
          <p:cNvPr id="10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5584376"/>
            <a:ext cx="1290606" cy="1273624"/>
          </a:xfrm>
          <a:prstGeom prst="rect">
            <a:avLst/>
          </a:prstGeom>
          <a:noFill/>
        </p:spPr>
      </p:pic>
      <p:pic>
        <p:nvPicPr>
          <p:cNvPr id="11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альтернативный процесс 7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149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149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6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74"/>
            <a:ext cx="1145825" cy="1130748"/>
          </a:xfrm>
          <a:prstGeom prst="rect">
            <a:avLst/>
          </a:prstGeom>
          <a:noFill/>
        </p:spPr>
      </p:pic>
      <p:pic>
        <p:nvPicPr>
          <p:cNvPr id="7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5584376"/>
            <a:ext cx="1290606" cy="1273624"/>
          </a:xfrm>
          <a:prstGeom prst="rect">
            <a:avLst/>
          </a:prstGeom>
          <a:noFill/>
        </p:spPr>
      </p:pic>
      <p:pic>
        <p:nvPicPr>
          <p:cNvPr id="9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62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Блок-схема: альтернативный процесс 9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 userDrawn="1"/>
        </p:nvSpPr>
        <p:spPr>
          <a:xfrm>
            <a:off x="4643438" y="1571612"/>
            <a:ext cx="4071966" cy="571504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альтернативный процесс 10"/>
          <p:cNvSpPr/>
          <p:nvPr userDrawn="1"/>
        </p:nvSpPr>
        <p:spPr>
          <a:xfrm>
            <a:off x="428596" y="1571612"/>
            <a:ext cx="4071966" cy="571504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285991"/>
            <a:ext cx="4040188" cy="44291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285991"/>
            <a:ext cx="4041775" cy="442915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3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29198"/>
            <a:ext cx="1145825" cy="1130748"/>
          </a:xfrm>
          <a:prstGeom prst="rect">
            <a:avLst/>
          </a:prstGeom>
          <a:noFill/>
        </p:spPr>
      </p:pic>
      <p:pic>
        <p:nvPicPr>
          <p:cNvPr id="14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584376"/>
            <a:ext cx="1290606" cy="1273624"/>
          </a:xfrm>
          <a:prstGeom prst="rect">
            <a:avLst/>
          </a:prstGeom>
          <a:noFill/>
        </p:spPr>
      </p:pic>
      <p:pic>
        <p:nvPicPr>
          <p:cNvPr id="15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5730032"/>
            <a:ext cx="1143008" cy="112796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g-fotki.yandex.ru/get/15510/212433154.61/0_135c3f_c7b7f036_L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6000" contrast="-24000"/>
          </a:blip>
          <a:srcRect/>
          <a:stretch>
            <a:fillRect/>
          </a:stretch>
        </p:blipFill>
        <p:spPr bwMode="auto">
          <a:xfrm>
            <a:off x="0" y="1"/>
            <a:ext cx="2214546" cy="3286123"/>
          </a:xfrm>
          <a:prstGeom prst="rect">
            <a:avLst/>
          </a:prstGeom>
          <a:noFill/>
        </p:spPr>
      </p:pic>
      <p:sp>
        <p:nvSpPr>
          <p:cNvPr id="6" name="Блок-схема: альтернативный процесс 5"/>
          <p:cNvSpPr/>
          <p:nvPr userDrawn="1"/>
        </p:nvSpPr>
        <p:spPr>
          <a:xfrm>
            <a:off x="428596" y="285728"/>
            <a:ext cx="8286808" cy="1143008"/>
          </a:xfrm>
          <a:prstGeom prst="flowChartAlternateProcess">
            <a:avLst/>
          </a:prstGeom>
          <a:solidFill>
            <a:schemeClr val="accent1">
              <a:alpha val="8000"/>
            </a:schemeClr>
          </a:solidFill>
          <a:ln w="317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9" name="Picture 8" descr="http://www.promopharma.it/wp-content/uploads/2014/11/margh-lacrimilla-2.png"/>
          <p:cNvPicPr>
            <a:picLocks noChangeAspect="1" noChangeArrowheads="1"/>
          </p:cNvPicPr>
          <p:nvPr userDrawn="1"/>
        </p:nvPicPr>
        <p:blipFill>
          <a:blip r:embed="rId3">
            <a:lum bright="7000"/>
          </a:blip>
          <a:srcRect b="20000"/>
          <a:stretch>
            <a:fillRect/>
          </a:stretch>
        </p:blipFill>
        <p:spPr bwMode="auto">
          <a:xfrm>
            <a:off x="0" y="5143512"/>
            <a:ext cx="2857488" cy="17144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2" cstate="print"/>
          <a:srcRect l="12472" t="-6318"/>
          <a:stretch>
            <a:fillRect/>
          </a:stretch>
        </p:blipFill>
        <p:spPr bwMode="auto">
          <a:xfrm>
            <a:off x="0" y="5000636"/>
            <a:ext cx="1002917" cy="1202186"/>
          </a:xfrm>
          <a:prstGeom prst="rect">
            <a:avLst/>
          </a:prstGeom>
          <a:noFill/>
        </p:spPr>
      </p:pic>
      <p:pic>
        <p:nvPicPr>
          <p:cNvPr id="4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3" cstate="print"/>
          <a:srcRect b="21475"/>
          <a:stretch>
            <a:fillRect/>
          </a:stretch>
        </p:blipFill>
        <p:spPr bwMode="auto">
          <a:xfrm>
            <a:off x="285720" y="5857892"/>
            <a:ext cx="1290606" cy="1000108"/>
          </a:xfrm>
          <a:prstGeom prst="rect">
            <a:avLst/>
          </a:prstGeom>
          <a:noFill/>
        </p:spPr>
      </p:pic>
      <p:pic>
        <p:nvPicPr>
          <p:cNvPr id="5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5730032"/>
            <a:ext cx="1143008" cy="1127968"/>
          </a:xfrm>
          <a:prstGeom prst="rect">
            <a:avLst/>
          </a:prstGeom>
          <a:noFill/>
        </p:spPr>
      </p:pic>
      <p:pic>
        <p:nvPicPr>
          <p:cNvPr id="6" name="Picture 4" descr="http://www.playcast.ru/uploads/2016/05/20/18719641.png"/>
          <p:cNvPicPr>
            <a:picLocks noChangeAspect="1" noChangeArrowheads="1"/>
          </p:cNvPicPr>
          <p:nvPr userDrawn="1"/>
        </p:nvPicPr>
        <p:blipFill>
          <a:blip r:embed="rId4" cstate="print"/>
          <a:srcRect r="12503" b="11335"/>
          <a:stretch>
            <a:fillRect/>
          </a:stretch>
        </p:blipFill>
        <p:spPr bwMode="auto">
          <a:xfrm>
            <a:off x="8143900" y="5857892"/>
            <a:ext cx="1000100" cy="100010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5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15510/212433154.61/0_135c3f_c7b7f036_L.jpg" TargetMode="External"/><Relationship Id="rId2" Type="http://schemas.openxmlformats.org/officeDocument/2006/relationships/hyperlink" Target="http://mkrf.ru/upload/iblock/b84/b84664730cff49343133bf8217973877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playcast.ru/uploads/2016/05/20/18719641.png" TargetMode="External"/><Relationship Id="rId4" Type="http://schemas.openxmlformats.org/officeDocument/2006/relationships/hyperlink" Target="http://www.promopharma.it/wp-content/uploads/2014/11/margh-lacrimilla-2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35732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Детский </a:t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поисково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познавательный проект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«Воспитание патриота и гражданина России 21 века»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929198"/>
            <a:ext cx="4143404" cy="1571636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Автор: </a:t>
            </a:r>
          </a:p>
          <a:p>
            <a:pPr algn="l"/>
            <a:r>
              <a:rPr lang="ru-RU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Левенских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Татьяна Владимировна, 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 МБДОУ №3 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о. Сухой Лог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0466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дошкольное  образовательное учреждение детский сад  №3 «Умка»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548680"/>
            <a:ext cx="56886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Источники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204864"/>
            <a:ext cx="792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Флаг России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http://mkrf.ru/upload/iblock/b84/b84664730cff49343133bf8217973877.jpg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Ветка березы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https://img-fotki.yandex.ru/get/15510/212433154.61/0_135c3f_c7b7f036_L.jpg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Ромашки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http://www.promopharma.it/wp-content/uploads/2014/11/margh-lacrimilla-2.png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Ромашка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http://www.playcast.ru/uploads/2016/05/20/18719641.png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8670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</a:t>
            </a:r>
            <a:endParaRPr lang="ru-RU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современных условиях, когда происходят глубочайшие изменения в жизни общества, одной из актуальных проблем является патриотическое воспитание подрастающего поколения. Быть патриотом – значит ощущать себя неотъемлемой частью Отечества. Это сложное чувство возникает еще в дошкольном детстве, когда закладываются основы ценностного отношения к окружающему миру, и формируется в ребенке постепенно, в ходе воспитания любви к своим близким, к детскому саду, к родным местам, родной стране. Сейчас, в период нестабильности в обществе, возникает необходимость вернуться к лучшим традициям нашего народа, к его вековым корням, к таким вечным понятиям, как род, родство, </a:t>
            </a:r>
            <a:r>
              <a:rPr lang="ru-RU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Родина.</a:t>
            </a:r>
            <a:endParaRPr lang="ru-RU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332656"/>
            <a:ext cx="51125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Проблема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628800"/>
            <a:ext cx="87849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Для того чтобы в условиях  дошкольного образовательного учреждения взрастить  ребенка – патриота, 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ресурсно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обогатить его знания требуется выполнение многих условий. Мы  столкнулись с тем. что  такие методы,  как занятия, беседы оказались ребенку скучными, чрезмерно назидательными, Чтобы достигнуть качественного патриотического воспитания, необходимо определить нетрадиционные методы воздействия на ребенка, на его эмоциональную и нравственную сферы. Одним из таких методов является проектная деятельность, которая наполнит  мировоззрение каждого ребенка патриотизмом. 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Цель:  создание зоны  для воспитания патриота и гражданина России 21 века.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1.Приобрести навыки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поисково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-  исследовательской  в проектной деятельности.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2.Организовать благоприятные условия для проявления детской инициативы,  идеи, самостоятельности и творческих способностей  детей.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3. Активизировать субъект – субъектное взаимодействие.</a:t>
            </a:r>
          </a:p>
        </p:txBody>
      </p:sp>
    </p:spTree>
    <p:extLst>
      <p:ext uri="{BB962C8B-B14F-4D97-AF65-F5344CB8AC3E}">
        <p14:creationId xmlns:p14="http://schemas.microsoft.com/office/powerpoint/2010/main" val="508996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404664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Аннотация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4249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реализации проекта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Муниципальное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бюджетное дошкольное образовательное учреждение №3 «Умка», городской округ Сухой Лог. 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Проект направлен на поддержку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поисково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– познавательной  инициативы каждого ребенка, на реализацию его универсальных способностей.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Участники: воспитанники  дети старшей группы ( 5 – 6 лет), родители (законные представители),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педагоги, социальные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партнеры.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Доминирующая деятельность –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поисково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- познавательная, творческая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, доминирующим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видом деятельности является игра.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Направление – патриотическое воспитание.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Характер контактов: индивидуальный, парный, групповой.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Интеграция образовательных областей: познавательное развитие,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социально - коммуникативное, художественно – эстетическое, речевое, физическое.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Продолжительность – 6месяцев</a:t>
            </a:r>
          </a:p>
        </p:txBody>
      </p:sp>
    </p:spTree>
    <p:extLst>
      <p:ext uri="{BB962C8B-B14F-4D97-AF65-F5344CB8AC3E}">
        <p14:creationId xmlns:p14="http://schemas.microsoft.com/office/powerpoint/2010/main" val="3654101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6632"/>
            <a:ext cx="72007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Содержание этапов проекта</a:t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757" y="660106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Подготовительный этап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1.Определение оснований для участия всех субъектов образовательных отношений в детском проекте.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2.Помощь в выявлении проблемы проекта для ребенка,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поисково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- познавательно деятельности, с помощью педагогических приемов.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3.Организация зоны ближайшего развития.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4.Планирование путей достижения цели проекта и разрешения проблемы. </a:t>
            </a:r>
          </a:p>
          <a:p>
            <a:pPr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5.Мотивация патриотизма и его поддержка. </a:t>
            </a:r>
          </a:p>
          <a:p>
            <a:pPr algn="just">
              <a:defRPr/>
            </a:pPr>
            <a:r>
              <a:rPr lang="ru-RU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Поисково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 - исследовательский этап:</a:t>
            </a:r>
          </a:p>
          <a:p>
            <a:pPr marL="342900" indent="-342900"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1.Педагог формулирует проблему, вводит в нее каждого ребенка.</a:t>
            </a:r>
          </a:p>
          <a:p>
            <a:pPr marL="342900" indent="-342900"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2.Ребенок входит в проблему, принимает задачи, дополняет и реализует их.</a:t>
            </a:r>
          </a:p>
          <a:p>
            <a:pPr marL="342900" indent="-342900"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3.Планирует свою дальнейшую деятельность: где найти информацию, к кому</a:t>
            </a:r>
          </a:p>
          <a:p>
            <a:pPr marL="342900" indent="-342900"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  обратиться за помощью, какие области использовать для  патриотического</a:t>
            </a:r>
          </a:p>
          <a:p>
            <a:pPr marL="342900" indent="-342900"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  воспитания.</a:t>
            </a:r>
          </a:p>
          <a:p>
            <a:pPr marL="342900" indent="-342900"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4.Субъекты оказывают посильную помощь друг другу. </a:t>
            </a:r>
          </a:p>
          <a:p>
            <a:pPr marL="342900" indent="-342900" algn="just">
              <a:defRPr/>
            </a:pP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Заключительный этап:</a:t>
            </a:r>
          </a:p>
          <a:p>
            <a:pPr marL="342900" indent="-342900"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1.Подведение  итогов.</a:t>
            </a:r>
          </a:p>
          <a:p>
            <a:pPr marL="342900" indent="-342900"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2.Рефлексия – размышления ребенка: самонаблюдение, самоанализ, осмысление,</a:t>
            </a:r>
          </a:p>
          <a:p>
            <a:pPr marL="342900" indent="-342900"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оценка условий и результатов собственной деятельности в проекте.</a:t>
            </a:r>
          </a:p>
          <a:p>
            <a:pPr marL="342900" indent="-342900"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3.Определение задач для дальнейшего роста  своей патриотизма</a:t>
            </a:r>
          </a:p>
          <a:p>
            <a:pPr marL="342900" indent="-342900" algn="just"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4.Представления продукта для сверстников.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68620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455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Патриотизм,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гражданственность, это качества личности каждого ребенка, это глубокий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родник, который питает жизненные силы человека, окрашивает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его поступки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влияет на мировоззрение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его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социальные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качества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582" y="2350644"/>
            <a:ext cx="4518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прочувствовали и осознали себя защитниками большой и малой Родины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7043" y="475078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Познакомились с  культурными традициями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малой Родины и семьи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00476" y="3065614"/>
            <a:ext cx="31830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приобщились к культурному прошлому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96428" y="5888866"/>
            <a:ext cx="27677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/>
              <a:t>Узнали о </a:t>
            </a:r>
            <a:r>
              <a:rPr lang="ru-RU" sz="1200" dirty="0" smtClean="0"/>
              <a:t>прошлом быте  </a:t>
            </a:r>
            <a:r>
              <a:rPr lang="ru-RU" sz="1200" dirty="0"/>
              <a:t>своей Родины</a:t>
            </a:r>
          </a:p>
        </p:txBody>
      </p:sp>
      <p:pic>
        <p:nvPicPr>
          <p:cNvPr id="7" name="Рисунок 6" descr="C:\Users\людмила\Downloads\IMG_20220218_10270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9" t="28205" r="7532" b="8546"/>
          <a:stretch/>
        </p:blipFill>
        <p:spPr bwMode="auto">
          <a:xfrm>
            <a:off x="83203" y="862557"/>
            <a:ext cx="2160000" cy="144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людмила\Downloads\IMG-20220513-WA0027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0" r="5930" b="8760"/>
          <a:stretch/>
        </p:blipFill>
        <p:spPr bwMode="auto">
          <a:xfrm>
            <a:off x="2413043" y="871081"/>
            <a:ext cx="2160000" cy="144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людмила\Downloads\IMG_20220527_122849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95"/>
          <a:stretch/>
        </p:blipFill>
        <p:spPr bwMode="auto">
          <a:xfrm>
            <a:off x="5508104" y="4020608"/>
            <a:ext cx="1439545" cy="1737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людмила\Downloads\IMG_20220527_12393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759" y="1293493"/>
            <a:ext cx="1440000" cy="173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людмила\Downloads\IMG_20220527_123902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7" b="4914"/>
          <a:stretch/>
        </p:blipFill>
        <p:spPr bwMode="auto">
          <a:xfrm>
            <a:off x="5265216" y="1591308"/>
            <a:ext cx="1925320" cy="14395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C:\Users\людмила\Downloads\IMG_20220527_124025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65" y="2800022"/>
            <a:ext cx="1439545" cy="1919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людмила\Downloads\IMG_20220527_124107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034" y="3428999"/>
            <a:ext cx="1782358" cy="1290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людмила\Downloads\IMG_20220527_130021.jpg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5"/>
          <a:stretch/>
        </p:blipFill>
        <p:spPr bwMode="auto">
          <a:xfrm>
            <a:off x="7287330" y="4006803"/>
            <a:ext cx="1439545" cy="1751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людмила\Downloads\IMG_20201020_072652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800021"/>
            <a:ext cx="1439545" cy="19196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Использование проектного метода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позволило каждому ребенку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почувствовать себя исследователем; с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оздать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единое образовательное пространство и обеспечить качество образования 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по нравственно – патриотическому воспитанию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C:\Users\людмила\Downloads\IMG_20220527_12402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40160"/>
            <a:ext cx="1439545" cy="1919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людмила\Downloads\IMG_20220527_130009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/>
        </p:blipFill>
        <p:spPr bwMode="auto">
          <a:xfrm>
            <a:off x="2627784" y="1268350"/>
            <a:ext cx="1599565" cy="17995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людмила\Desktop\фотки\20210507_090107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0" b="2564"/>
          <a:stretch/>
        </p:blipFill>
        <p:spPr bwMode="auto">
          <a:xfrm>
            <a:off x="566765" y="3645024"/>
            <a:ext cx="2835910" cy="17995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людмила\Desktop\фотки\20210630_161848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2" r="10256"/>
          <a:stretch/>
        </p:blipFill>
        <p:spPr bwMode="auto">
          <a:xfrm>
            <a:off x="4644805" y="1268350"/>
            <a:ext cx="1368152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людмила\Desktop\фотки\20210405_120013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5" t="15145"/>
          <a:stretch/>
        </p:blipFill>
        <p:spPr bwMode="auto">
          <a:xfrm>
            <a:off x="6444208" y="1040160"/>
            <a:ext cx="1799590" cy="22567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людмила\Desktop\дети старшая\20201020_171329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33"/>
          <a:stretch/>
        </p:blipFill>
        <p:spPr bwMode="auto">
          <a:xfrm>
            <a:off x="3745010" y="3645024"/>
            <a:ext cx="1799590" cy="22091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людмила\Desktop\дети старшая\20201023_101553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2"/>
          <a:stretch/>
        </p:blipFill>
        <p:spPr bwMode="auto">
          <a:xfrm>
            <a:off x="5925603" y="3704123"/>
            <a:ext cx="2836800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36672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30171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ыстроены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взаимоотношения с родителями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социальными партнерами,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окружающими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людьми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Игорь\Desktop\IMG_20210304_15322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896" y="1084334"/>
            <a:ext cx="1800000" cy="25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Игорь\Desktop\IMG_20200831_14343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682" y="1084334"/>
            <a:ext cx="2880000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Игорь\Desktop\IMG-20210325-WA0022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32" b="35697"/>
          <a:stretch/>
        </p:blipFill>
        <p:spPr bwMode="auto">
          <a:xfrm>
            <a:off x="178737" y="1045834"/>
            <a:ext cx="3240000" cy="21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409" y="3244334"/>
            <a:ext cx="31017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Создание видеороликов о бабушках и мамах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359366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 о малой Родине и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ВОВ с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Сухоложской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Центральной районной библиотекой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61515" y="3284374"/>
            <a:ext cx="24663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Родительский клуб «Готовим 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Игорь\Desktop\IMG_20201102_180956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14"/>
          <a:stretch/>
        </p:blipFill>
        <p:spPr bwMode="auto">
          <a:xfrm>
            <a:off x="204361" y="3994371"/>
            <a:ext cx="1440000" cy="200034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0" y="5972790"/>
            <a:ext cx="16443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игр,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тему ЗАО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Новопышминское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23928" y="6104300"/>
            <a:ext cx="30243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Двигательная деятельность, игры Урала</a:t>
            </a:r>
          </a:p>
        </p:txBody>
      </p:sp>
      <p:pic>
        <p:nvPicPr>
          <p:cNvPr id="14" name="Рисунок 13" descr="C:\Users\Игорь\Desktop\IMG_20200831_143454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007982"/>
            <a:ext cx="1440000" cy="203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Игорь\Desktop\IMG_20210720_101448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84" y="4179263"/>
            <a:ext cx="1440000" cy="179959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Прямоугольник 15"/>
          <p:cNvSpPr/>
          <p:nvPr/>
        </p:nvSpPr>
        <p:spPr>
          <a:xfrm>
            <a:off x="1907784" y="6011967"/>
            <a:ext cx="15109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Арт терапия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Цветочный мир Урала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17" name="Рисунок 16" descr="C:\Users\Игорь\Desktop\IMG_20211109_164110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660" y="4245992"/>
            <a:ext cx="1440000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C:\Users\Игорь\Desktop\IMG_20200831_143501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772" y="4245992"/>
            <a:ext cx="2268000" cy="17995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7394682" y="6045582"/>
            <a:ext cx="15011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Мастер класс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Государственная 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символика</a:t>
            </a:r>
          </a:p>
        </p:txBody>
      </p:sp>
    </p:spTree>
    <p:extLst>
      <p:ext uri="{BB962C8B-B14F-4D97-AF65-F5344CB8AC3E}">
        <p14:creationId xmlns:p14="http://schemas.microsoft.com/office/powerpoint/2010/main" val="2264286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9036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Наши субъект – субъектные образовательные отношения как равнобедренный треугольник, где есть общее основание -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ребенок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И чем оно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шире, тем лучше сотрудничество между сторонами, тем больше у ребенка шансов взобраться на вершину, быть самым успешным, инициативным, самостоятельным, самым развитым и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лучшим патриотом и гражданином России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людмила\Downloads\IMG_20220525_1251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38065"/>
            <a:ext cx="1800000" cy="2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юдмила\Downloads\IMG-20201111-WA0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323439"/>
            <a:ext cx="1800000" cy="2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юдмила\Downloads\IMG-20201111-WA00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30668"/>
            <a:ext cx="1800000" cy="2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юдмила\Downloads\IMG-20220407-WA002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405" y="4005064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людмила\Downloads\IMG_20220527_133248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5"/>
          <a:stretch/>
        </p:blipFill>
        <p:spPr bwMode="auto">
          <a:xfrm>
            <a:off x="6948264" y="1323439"/>
            <a:ext cx="1800000" cy="230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людмила\Downloads\IMG-20201111-WA000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57" y="3933056"/>
            <a:ext cx="1800000" cy="2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C:\Users\людмила\Downloads\IMG-20201111-WA0008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8" r="6250" b="6371"/>
          <a:stretch/>
        </p:blipFill>
        <p:spPr bwMode="auto">
          <a:xfrm>
            <a:off x="6372200" y="3998353"/>
            <a:ext cx="1799590" cy="25215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573747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678</Words>
  <Application>Microsoft Office PowerPoint</Application>
  <PresentationFormat>Экран (4:3)</PresentationFormat>
  <Paragraphs>73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Детский  поисково - познавательный проект  «Воспитание патриота и гражданина России 21 века» </vt:lpstr>
      <vt:lpstr>Актуальность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114</cp:revision>
  <dcterms:modified xsi:type="dcterms:W3CDTF">2022-05-27T10:41:20Z</dcterms:modified>
</cp:coreProperties>
</file>