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26" r:id="rId2"/>
    <p:sldId id="356" r:id="rId3"/>
    <p:sldId id="317" r:id="rId4"/>
    <p:sldId id="298" r:id="rId5"/>
    <p:sldId id="299" r:id="rId6"/>
    <p:sldId id="300" r:id="rId7"/>
    <p:sldId id="301" r:id="rId8"/>
    <p:sldId id="302" r:id="rId9"/>
    <p:sldId id="304" r:id="rId10"/>
    <p:sldId id="305" r:id="rId11"/>
    <p:sldId id="331" r:id="rId12"/>
    <p:sldId id="306" r:id="rId13"/>
    <p:sldId id="307" r:id="rId14"/>
    <p:sldId id="321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9" r:id="rId23"/>
    <p:sldId id="350" r:id="rId24"/>
    <p:sldId id="351" r:id="rId25"/>
    <p:sldId id="353" r:id="rId26"/>
    <p:sldId id="355" r:id="rId27"/>
    <p:sldId id="354" r:id="rId28"/>
    <p:sldId id="35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6600FF"/>
    <a:srgbClr val="006600"/>
    <a:srgbClr val="008000"/>
    <a:srgbClr val="DC96CD"/>
    <a:srgbClr val="99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AF9D99-EA44-496A-91AC-57FD99A7548C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8B9BAF-4A71-4E16-ADF9-43AF0D554D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Можно включить спокойную мелодию</a:t>
            </a:r>
            <a:r>
              <a:rPr lang="ru-RU" baseline="0" dirty="0"/>
              <a:t>, пока дети записывают дату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4CBC65-F31B-40DD-8F19-C655FD389BEF}" type="slidenum">
              <a:rPr lang="ru-RU" altLang="ru-RU" smtClean="0"/>
              <a:pPr>
                <a:defRPr/>
              </a:pPr>
              <a:t>2</a:t>
            </a:fld>
            <a:endParaRPr lang="ru-RU" altLang="ru-RU" dirty="0"/>
          </a:p>
        </p:txBody>
      </p:sp>
    </p:spTree>
    <p:extLst>
      <p:ext uri="{BB962C8B-B14F-4D97-AF65-F5344CB8AC3E}">
        <p14:creationId xmlns="" xmlns:p14="http://schemas.microsoft.com/office/powerpoint/2010/main" val="2540068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5658552-2705-43C5-8E7C-0B7DBE0C23AE}" type="slidenum">
              <a:rPr lang="ru-RU"/>
              <a:pPr/>
              <a:t>3</a:t>
            </a:fld>
            <a:endParaRPr lang="ru-RU"/>
          </a:p>
        </p:txBody>
      </p:sp>
      <p:sp>
        <p:nvSpPr>
          <p:cNvPr id="389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B9BAF-4A71-4E16-ADF9-43AF0D554DE9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54;&#1090;&#1082;&#1088;&#1099;&#1090;&#1099;&#1081;%20&#1091;&#1088;&#1086;&#1082;\&#1047;&#1074;&#1091;&#1082;&#1080;%20&#1083;&#1077;&#1089;&#1072;-&#1055;&#1077;&#1085;&#1080;&#1077;%20&#1087;&#1090;&#1080;&#1094;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5" Type="http://schemas.openxmlformats.org/officeDocument/2006/relationships/image" Target="../media/image4.png"/><Relationship Id="rId4" Type="http://schemas.microsoft.com/office/2007/relationships/media" Target="../media/media1.mp3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467185/9ae750c3-180f-48ef-8933-a687679538f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80"/>
            <a:ext cx="6408712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200" b="1" dirty="0"/>
              <a:t>Вставьте пропущенную букву, назовите  орфограмму и проверочное слово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2996952"/>
            <a:ext cx="3240360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6600" b="1" dirty="0" err="1"/>
              <a:t>ша__ка</a:t>
            </a:r>
            <a:endParaRPr lang="ru-RU" sz="6600" b="1" dirty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627784" y="2996952"/>
            <a:ext cx="100811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C00000"/>
                </a:solidFill>
              </a:rPr>
              <a:t>п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53250" name="Picture 2" descr="https://ntrend.ee/23665-thickbox_default/lassie-zimnyaya-shapka-dlya-devochek-7287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227705"/>
            <a:ext cx="3189038" cy="38655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548680"/>
            <a:ext cx="8280920" cy="440120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000" b="1" dirty="0">
                <a:latin typeface="Arial Black" pitchFamily="34" charset="0"/>
              </a:rPr>
              <a:t>С одним из слов </a:t>
            </a:r>
            <a:r>
              <a:rPr lang="ru-RU" sz="4000" b="1" dirty="0" smtClean="0">
                <a:latin typeface="Arial Black" pitchFamily="34" charset="0"/>
              </a:rPr>
              <a:t>оставьте       </a:t>
            </a:r>
            <a:r>
              <a:rPr lang="ru-RU" sz="4000" b="1" dirty="0">
                <a:latin typeface="Arial Black" pitchFamily="34" charset="0"/>
              </a:rPr>
              <a:t>предложение. </a:t>
            </a:r>
          </a:p>
          <a:p>
            <a:pPr>
              <a:buFont typeface="Wingdings" pitchFamily="2" charset="2"/>
              <a:buChar char="Ø"/>
            </a:pPr>
            <a:endParaRPr lang="ru-RU" sz="4000" b="1" dirty="0"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4000" b="1" dirty="0">
                <a:latin typeface="Arial Black" pitchFamily="34" charset="0"/>
              </a:rPr>
              <a:t>Запишите его в тетрадь.</a:t>
            </a:r>
          </a:p>
          <a:p>
            <a:pPr>
              <a:buFont typeface="Wingdings" pitchFamily="2" charset="2"/>
              <a:buChar char="Ø"/>
            </a:pPr>
            <a:endParaRPr lang="ru-RU" sz="4000" b="1" dirty="0"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4000" b="1" dirty="0">
                <a:latin typeface="Arial Black" pitchFamily="34" charset="0"/>
              </a:rPr>
              <a:t>Выделите грамматическую основу.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548680"/>
            <a:ext cx="6696744" cy="132343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/>
              <a:t>Обведите карандашом, вставленные буквы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2276872"/>
            <a:ext cx="7200800" cy="13234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b="1" i="1" dirty="0"/>
              <a:t>Л</a:t>
            </a:r>
            <a:r>
              <a:rPr lang="ru-RU" sz="4000" b="1" i="1" dirty="0">
                <a:solidFill>
                  <a:srgbClr val="FF0000"/>
                </a:solidFill>
              </a:rPr>
              <a:t>и</a:t>
            </a:r>
            <a:r>
              <a:rPr lang="ru-RU" sz="4000" b="1" i="1" dirty="0"/>
              <a:t>сица, пе</a:t>
            </a:r>
            <a:r>
              <a:rPr lang="ru-RU" sz="4000" b="1" i="1" dirty="0">
                <a:solidFill>
                  <a:srgbClr val="FF0000"/>
                </a:solidFill>
              </a:rPr>
              <a:t>рр</a:t>
            </a:r>
            <a:r>
              <a:rPr lang="ru-RU" sz="4000" b="1" i="1" dirty="0"/>
              <a:t>он, пого</a:t>
            </a:r>
            <a:r>
              <a:rPr lang="ru-RU" sz="4000" b="1" i="1" dirty="0">
                <a:solidFill>
                  <a:srgbClr val="FF0000"/>
                </a:solidFill>
              </a:rPr>
              <a:t>д</a:t>
            </a:r>
            <a:r>
              <a:rPr lang="ru-RU" sz="4000" b="1" i="1" dirty="0"/>
              <a:t>ка, тра</a:t>
            </a:r>
            <a:r>
              <a:rPr lang="ru-RU" sz="4000" b="1" i="1" dirty="0">
                <a:solidFill>
                  <a:srgbClr val="FF0000"/>
                </a:solidFill>
              </a:rPr>
              <a:t>в</a:t>
            </a:r>
            <a:r>
              <a:rPr lang="ru-RU" sz="4000" b="1" i="1" dirty="0"/>
              <a:t>ка, грус</a:t>
            </a:r>
            <a:r>
              <a:rPr lang="ru-RU" sz="4000" b="1" i="1" dirty="0">
                <a:solidFill>
                  <a:srgbClr val="FF0000"/>
                </a:solidFill>
              </a:rPr>
              <a:t>т</a:t>
            </a:r>
            <a:r>
              <a:rPr lang="ru-RU" sz="4000" b="1" i="1" dirty="0"/>
              <a:t>ный, ша</a:t>
            </a:r>
            <a:r>
              <a:rPr lang="ru-RU" sz="4000" b="1" i="1" dirty="0">
                <a:solidFill>
                  <a:srgbClr val="FF0000"/>
                </a:solidFill>
              </a:rPr>
              <a:t>п</a:t>
            </a:r>
            <a:r>
              <a:rPr lang="ru-RU" sz="4000" b="1" i="1" dirty="0"/>
              <a:t>ка.</a:t>
            </a: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4221088"/>
            <a:ext cx="4752528" cy="92333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5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 Р  Д  В  Т  П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9" y="2276872"/>
            <a:ext cx="7920880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 Падеж  имён существительных».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1052736"/>
            <a:ext cx="5760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i="1" dirty="0">
                <a:solidFill>
                  <a:srgbClr val="7030A0"/>
                </a:solidFill>
              </a:rPr>
              <a:t>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ТЕМА УРОКА: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917"/>
            </a:avLst>
          </a:prstGeom>
          <a:solidFill>
            <a:srgbClr val="92D05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99592" y="260648"/>
            <a:ext cx="7200800" cy="864096"/>
          </a:xfrm>
          <a:prstGeom prst="roundRect">
            <a:avLst/>
          </a:prstGeom>
          <a:solidFill>
            <a:srgbClr val="92D050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Цель урока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1484784"/>
            <a:ext cx="3960440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7030A0"/>
                </a:solidFill>
              </a:rPr>
              <a:t>Повторить…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16016" y="1484784"/>
            <a:ext cx="3960440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0070C0"/>
                </a:solidFill>
              </a:rPr>
              <a:t>все падежи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1043608" y="4005064"/>
            <a:ext cx="6336704" cy="144016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900" b="1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определении падежей  имён   существительных.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1560" y="2780928"/>
            <a:ext cx="4608512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</a:rPr>
              <a:t>Упражняться…</a:t>
            </a:r>
          </a:p>
        </p:txBody>
      </p:sp>
    </p:spTree>
    <p:extLst>
      <p:ext uri="{BB962C8B-B14F-4D97-AF65-F5344CB8AC3E}">
        <p14:creationId xmlns="" xmlns:p14="http://schemas.microsoft.com/office/powerpoint/2010/main" val="23923661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8"/>
          <p:cNvSpPr>
            <a:spLocks noChangeArrowheads="1"/>
          </p:cNvSpPr>
          <p:nvPr/>
        </p:nvSpPr>
        <p:spPr bwMode="auto">
          <a:xfrm>
            <a:off x="428625" y="1"/>
            <a:ext cx="828675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solidFill>
                  <a:srgbClr val="3333CC"/>
                </a:solidFill>
                <a:latin typeface="Arial Black" pitchFamily="34" charset="0"/>
                <a:cs typeface="Times New Roman" pitchFamily="18" charset="0"/>
              </a:rPr>
              <a:t>ИМЯ СУЩЕСТВИТЕЛЬНОЕ</a:t>
            </a:r>
          </a:p>
          <a:p>
            <a:pPr algn="ctr" eaLnBrk="0" hangingPunct="0">
              <a:buFontTx/>
              <a:buChar char="-"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это _________. </a:t>
            </a:r>
          </a:p>
          <a:p>
            <a:pPr algn="ctr" eaLnBrk="0" hangingPunct="0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Отвечает на вопросы  _____?  и  _____?,</a:t>
            </a:r>
          </a:p>
          <a:p>
            <a:pPr eaLnBrk="0" hangingPunct="0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    обозначает  _________, </a:t>
            </a:r>
          </a:p>
          <a:p>
            <a:pPr eaLnBrk="0" hangingPunct="0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    имеет ________  ,</a:t>
            </a:r>
          </a:p>
          <a:p>
            <a:pPr eaLnBrk="0" hangingPunct="0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    изменяется по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_______  и _________.</a:t>
            </a:r>
          </a:p>
          <a:p>
            <a:pPr algn="ctr" eaLnBrk="0" hangingPunct="0"/>
            <a:endParaRPr lang="ru-RU" sz="2800" b="1" dirty="0">
              <a:solidFill>
                <a:schemeClr val="accent2">
                  <a:lumMod val="50000"/>
                </a:schemeClr>
              </a:solidFill>
              <a:latin typeface="Arial Black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ИМЕНА  СУЩЕСТВИТЕЛЬНЫЕ  бывают</a:t>
            </a:r>
          </a:p>
          <a:p>
            <a:pPr algn="ctr" eaLnBrk="0" hangingPunct="0"/>
            <a:endParaRPr lang="ru-RU" sz="2800" b="1" dirty="0">
              <a:solidFill>
                <a:schemeClr val="accent2">
                  <a:lumMod val="50000"/>
                </a:schemeClr>
              </a:solidFill>
              <a:latin typeface="Arial Black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 ________   и  ________,      ________   </a:t>
            </a:r>
            <a:r>
              <a:rPr lang="ru-RU" sz="2800" b="1" dirty="0" err="1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и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  ________.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179512" y="476672"/>
            <a:ext cx="8229600" cy="998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solidFill>
                  <a:srgbClr val="FF0000"/>
                </a:solidFill>
                <a:latin typeface="Arial Black" pitchFamily="34" charset="0"/>
              </a:rPr>
              <a:t>ЧТО  ТАКОЕ  СКЛОНЕНИЕ?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b="1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79123" y="4077072"/>
            <a:ext cx="5904656" cy="166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Сколько падежей в  русском языке?</a:t>
            </a:r>
          </a:p>
          <a:p>
            <a:pPr algn="ctr">
              <a:spcBef>
                <a:spcPct val="20000"/>
              </a:spcBef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Зачем они нам нужны ?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1560" y="1835694"/>
            <a:ext cx="8280920" cy="202535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Изменение  имён  существительных  по  вопросам - </a:t>
            </a:r>
            <a:r>
              <a:rPr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СКЛОНЕНИЕ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 (изменение  по  падежам).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535" y="4004941"/>
            <a:ext cx="1401807" cy="2056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7041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686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3333CC"/>
                </a:solidFill>
                <a:latin typeface="Arial Black" pitchFamily="34" charset="0"/>
              </a:rPr>
              <a:t>Учимся  запоминать  падежи  имён  существительных!</a:t>
            </a:r>
            <a:endParaRPr lang="ru-RU" sz="3200" dirty="0">
              <a:solidFill>
                <a:srgbClr val="3333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«</a:t>
            </a: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И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ван  </a:t>
            </a: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Р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одил  </a:t>
            </a: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Д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евчонку,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В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елел  </a:t>
            </a: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Т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ащить  </a:t>
            </a: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П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елёнку!»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По  первым буквам  прочитай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И  падежи  запоминай!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6"/>
          <a:stretch/>
        </p:blipFill>
        <p:spPr bwMode="auto">
          <a:xfrm>
            <a:off x="1979712" y="3789040"/>
            <a:ext cx="5261548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9460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3333CC"/>
                </a:solidFill>
                <a:latin typeface="Arial Black" pitchFamily="34" charset="0"/>
              </a:rPr>
              <a:t>Шутки-прибаутки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И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ван </a:t>
            </a:r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Р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убил </a:t>
            </a:r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Д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рова, </a:t>
            </a:r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В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асилиса </a:t>
            </a:r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Т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аскала </a:t>
            </a:r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П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оленья.</a:t>
            </a:r>
          </a:p>
          <a:p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И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ван </a:t>
            </a:r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Р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убил </a:t>
            </a:r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Д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рова, </a:t>
            </a:r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В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арвара </a:t>
            </a:r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Т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опила </a:t>
            </a:r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П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ечку.</a:t>
            </a:r>
          </a:p>
          <a:p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И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ван </a:t>
            </a:r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Р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убил </a:t>
            </a:r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Д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рова, </a:t>
            </a:r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В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елел </a:t>
            </a:r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Т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ащить </a:t>
            </a:r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П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илу.</a:t>
            </a:r>
          </a:p>
          <a:p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И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звините, </a:t>
            </a:r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Р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одители, </a:t>
            </a:r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Д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айте </a:t>
            </a:r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В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анюше </a:t>
            </a:r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Т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аблеток </a:t>
            </a:r>
            <a:r>
              <a:rPr lang="ru-RU" b="1" dirty="0">
                <a:solidFill>
                  <a:srgbClr val="FF0000"/>
                </a:solidFill>
                <a:latin typeface="Arial Black" pitchFamily="34" charset="0"/>
              </a:rPr>
              <a:t>П</a:t>
            </a:r>
            <a:r>
              <a:rPr lang="ru-RU" b="1" dirty="0">
                <a:solidFill>
                  <a:srgbClr val="542804"/>
                </a:solidFill>
                <a:latin typeface="Arial Black" pitchFamily="34" charset="0"/>
              </a:rPr>
              <a:t>окушать.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835696" y="2852937"/>
          <a:ext cx="5904655" cy="3168350"/>
        </p:xfrm>
        <a:graphic>
          <a:graphicData uri="http://schemas.openxmlformats.org/drawingml/2006/table">
            <a:tbl>
              <a:tblPr/>
              <a:tblGrid>
                <a:gridCol w="15140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411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78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7112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257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500" b="1" dirty="0">
                          <a:latin typeface="Cambria"/>
                          <a:ea typeface="Calibri"/>
                          <a:cs typeface="Times New Roman"/>
                        </a:rPr>
                        <a:t>Падеж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500" b="1" dirty="0">
                          <a:latin typeface="Cambria"/>
                          <a:ea typeface="Calibri"/>
                          <a:cs typeface="Times New Roman"/>
                        </a:rPr>
                        <a:t>Вспомогательное слово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500" b="1" dirty="0">
                          <a:latin typeface="Cambria"/>
                          <a:ea typeface="Calibri"/>
                          <a:cs typeface="Times New Roman"/>
                        </a:rPr>
                        <a:t>Вопросы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500" b="1" dirty="0">
                          <a:latin typeface="Cambria"/>
                          <a:ea typeface="Calibri"/>
                          <a:cs typeface="Times New Roman"/>
                        </a:rPr>
                        <a:t>Предлоги</a:t>
                      </a:r>
                      <a:endParaRPr lang="ru-RU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77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60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77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6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317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6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17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6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317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317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130" marR="39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475656" y="332656"/>
            <a:ext cx="6696744" cy="2448272"/>
          </a:xfrm>
          <a:prstGeom prst="triangle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ДОМИК</a:t>
            </a:r>
          </a:p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ПАДЕЖЕЙ</a:t>
            </a:r>
            <a:endParaRPr lang="ru-RU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6" name="Звуки леса-Пение птиц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388424" y="5949280"/>
            <a:ext cx="216024" cy="216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94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 txBox="1">
            <a:spLocks/>
          </p:cNvSpPr>
          <p:nvPr/>
        </p:nvSpPr>
        <p:spPr bwMode="auto">
          <a:xfrm>
            <a:off x="457200" y="274638"/>
            <a:ext cx="8229600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7200" b="1" dirty="0">
              <a:solidFill>
                <a:srgbClr val="002060"/>
              </a:solidFill>
              <a:latin typeface="Propisi" panose="02000508030000020003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>
            <a:hlinkClick r:id="" action="ppaction://hlinkshowjump?jump=nextslide"/>
          </p:cNvPr>
          <p:cNvSpPr/>
          <p:nvPr/>
        </p:nvSpPr>
        <p:spPr>
          <a:xfrm>
            <a:off x="0" y="5661248"/>
            <a:ext cx="971600" cy="1196752"/>
          </a:xfrm>
          <a:prstGeom prst="round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вальс дождя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084168" y="5356448"/>
            <a:ext cx="609600" cy="6096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86000" y="764705"/>
            <a:ext cx="466226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Шестое ф</a:t>
            </a:r>
            <a:r>
              <a:rPr lang="ru-RU" sz="4400" b="1" i="1" u="sng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враля.</a:t>
            </a:r>
            <a:br>
              <a:rPr lang="ru-RU" sz="4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Кла</a:t>
            </a:r>
            <a:r>
              <a:rPr lang="ru-RU" sz="4400" b="1" i="1" u="sng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сс</a:t>
            </a: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ная р</a:t>
            </a:r>
            <a:r>
              <a:rPr lang="ru-RU" sz="4400" b="1" i="1" u="sng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бота.</a:t>
            </a:r>
            <a:endParaRPr lang="ru-RU" sz="4400" dirty="0"/>
          </a:p>
        </p:txBody>
      </p:sp>
    </p:spTree>
    <p:extLst>
      <p:ext uri="{BB962C8B-B14F-4D97-AF65-F5344CB8AC3E}">
        <p14:creationId xmlns="" xmlns:p14="http://schemas.microsoft.com/office/powerpoint/2010/main" val="28663202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2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3787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dirty="0">
                <a:solidFill>
                  <a:srgbClr val="3333CC"/>
                </a:solidFill>
                <a:latin typeface="Arial Black" pitchFamily="34" charset="0"/>
                <a:cs typeface="Times New Roman" panose="02020603050405020304" pitchFamily="18" charset="0"/>
              </a:rPr>
              <a:t>ФИЗМИНУТКА</a:t>
            </a: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1484784"/>
            <a:ext cx="5841819" cy="49788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302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908720"/>
            <a:ext cx="7560840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rPr>
              <a:t>РАБОТА  С   УЧЕБНИКОМ </a:t>
            </a:r>
            <a:endParaRPr lang="ru-RU" sz="4000" dirty="0">
              <a:solidFill>
                <a:schemeClr val="bg1">
                  <a:lumMod val="95000"/>
                </a:schemeClr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2708920"/>
            <a:ext cx="6768752" cy="10156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6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Стр.  39,  упр. 68  </a:t>
            </a:r>
            <a:endParaRPr lang="ru-RU" sz="6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188913"/>
            <a:ext cx="9144000" cy="10763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defTabSz="914400"/>
            <a:r>
              <a:rPr 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Чтобы определить падеж существительного, надо: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4284663" y="1357313"/>
            <a:ext cx="1587" cy="487362"/>
          </a:xfrm>
          <a:prstGeom prst="straightConnector1">
            <a:avLst/>
          </a:prstGeom>
          <a:ln w="28575"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1700213"/>
            <a:ext cx="9144000" cy="10779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defTabSz="914400"/>
            <a:r>
              <a:rPr lang="ru-RU" sz="3200" b="1" dirty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найти слово, </a:t>
            </a:r>
          </a:p>
          <a:p>
            <a:pPr algn="ctr" defTabSz="914400"/>
            <a:r>
              <a:rPr lang="ru-RU" sz="3200" b="1" dirty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к которому относится имя существительное</a:t>
            </a:r>
            <a:r>
              <a:rPr lang="ru-RU" sz="2400" b="1" dirty="0">
                <a:solidFill>
                  <a:srgbClr val="D60093"/>
                </a:solidFill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63713" y="3068638"/>
            <a:ext cx="5256212" cy="5857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defTabSz="914400">
              <a:defRPr/>
            </a:pPr>
            <a:r>
              <a:rPr lang="ru-RU" sz="32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поставить от него вопрос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>
            <a:off x="3963988" y="3894138"/>
            <a:ext cx="642937" cy="1587"/>
          </a:xfrm>
          <a:prstGeom prst="straightConnector1">
            <a:avLst/>
          </a:prstGeom>
          <a:ln w="28575"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979613" y="5805488"/>
            <a:ext cx="5040312" cy="646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defTabSz="914400">
              <a:defRPr/>
            </a:pPr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выделить окончание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87450" y="4149725"/>
            <a:ext cx="6889750" cy="9540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defTabSz="914400"/>
            <a:r>
              <a:rPr lang="ru-RU" sz="2800" b="1" dirty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по вопросу и предлогу </a:t>
            </a:r>
          </a:p>
          <a:p>
            <a:pPr algn="ctr" defTabSz="914400"/>
            <a:r>
              <a:rPr lang="ru-RU" sz="2800" b="1" dirty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определить падеж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>
            <a:off x="3963988" y="5405438"/>
            <a:ext cx="642937" cy="1587"/>
          </a:xfrm>
          <a:prstGeom prst="straightConnector1">
            <a:avLst/>
          </a:prstGeom>
          <a:ln w="28575"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284663" y="2781300"/>
            <a:ext cx="0" cy="498475"/>
          </a:xfrm>
          <a:prstGeom prst="straightConnector1">
            <a:avLst/>
          </a:prstGeom>
          <a:ln w="28575"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8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522557"/>
          <a:ext cx="8964488" cy="6435251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808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836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62596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>
                          <a:latin typeface="Arial Black" pitchFamily="34" charset="0"/>
                          <a:cs typeface="Times New Roman" pitchFamily="18" charset="0"/>
                        </a:rPr>
                        <a:t>Им. п.</a:t>
                      </a:r>
                      <a:endParaRPr lang="ru-RU" sz="3600" b="1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3200" u="sng" kern="1200" dirty="0">
                          <a:latin typeface="Arial Black" pitchFamily="34" charset="0"/>
                          <a:cs typeface="Times New Roman" pitchFamily="18" charset="0"/>
                        </a:rPr>
                        <a:t>Дело</a:t>
                      </a:r>
                      <a:r>
                        <a:rPr kumimoji="0" lang="ru-RU" sz="3200" kern="1200" dirty="0">
                          <a:latin typeface="Arial Black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3200" b="0" kern="1200" dirty="0">
                          <a:latin typeface="Arial Black" pitchFamily="34" charset="0"/>
                          <a:cs typeface="Times New Roman" pitchFamily="18" charset="0"/>
                        </a:rPr>
                        <a:t>словом не заменишь.</a:t>
                      </a:r>
                      <a:endParaRPr lang="ru-RU" sz="3200" b="0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82156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Arial Black" pitchFamily="34" charset="0"/>
                          <a:cs typeface="Times New Roman" pitchFamily="18" charset="0"/>
                        </a:rPr>
                        <a:t>Р. п.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3200" kern="1200" dirty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Times New Roman" pitchFamily="18" charset="0"/>
                        </a:rPr>
                        <a:t>Без </a:t>
                      </a:r>
                      <a:r>
                        <a:rPr kumimoji="0" lang="ru-RU" sz="3200" b="1" u="sng" kern="1200" dirty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Times New Roman" pitchFamily="18" charset="0"/>
                        </a:rPr>
                        <a:t>труда</a:t>
                      </a:r>
                      <a:r>
                        <a:rPr kumimoji="0" lang="ru-RU" sz="3200" b="1" kern="1200" dirty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3200" kern="1200" dirty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Times New Roman" pitchFamily="18" charset="0"/>
                        </a:rPr>
                        <a:t>не выловишь и рыбку из пруда. </a:t>
                      </a:r>
                      <a:endParaRPr lang="ru-RU" sz="3200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82156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Arial Black" pitchFamily="34" charset="0"/>
                          <a:cs typeface="Times New Roman" pitchFamily="18" charset="0"/>
                        </a:rPr>
                        <a:t>Д. п.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3200" kern="1200" dirty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Times New Roman" pitchFamily="18" charset="0"/>
                        </a:rPr>
                        <a:t>Мы радуемся </a:t>
                      </a:r>
                      <a:r>
                        <a:rPr kumimoji="0" lang="ru-RU" sz="3200" b="1" u="sng" kern="1200" dirty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Times New Roman" pitchFamily="18" charset="0"/>
                        </a:rPr>
                        <a:t>победе</a:t>
                      </a:r>
                      <a:r>
                        <a:rPr kumimoji="0" lang="ru-RU" sz="3200" u="sng" kern="1200" dirty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3200" kern="1200" dirty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Times New Roman" pitchFamily="18" charset="0"/>
                        </a:rPr>
                        <a:t>спортсменов. </a:t>
                      </a:r>
                      <a:endParaRPr lang="ru-RU" sz="3200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17907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Arial Black" pitchFamily="34" charset="0"/>
                          <a:cs typeface="Times New Roman" pitchFamily="18" charset="0"/>
                        </a:rPr>
                        <a:t>В. п.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3200" kern="1200" dirty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Times New Roman" pitchFamily="18" charset="0"/>
                        </a:rPr>
                        <a:t>Я на дереве вижу </a:t>
                      </a:r>
                      <a:r>
                        <a:rPr kumimoji="0" lang="ru-RU" sz="3200" b="1" u="sng" kern="1200" dirty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Times New Roman" pitchFamily="18" charset="0"/>
                        </a:rPr>
                        <a:t>дятла</a:t>
                      </a:r>
                      <a:r>
                        <a:rPr kumimoji="0" lang="ru-RU" sz="3200" b="1" kern="1200" dirty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r>
                        <a:rPr kumimoji="0" lang="ru-RU" sz="3200" kern="1200" dirty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3200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2156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Arial Black" pitchFamily="34" charset="0"/>
                          <a:cs typeface="Times New Roman" pitchFamily="18" charset="0"/>
                        </a:rPr>
                        <a:t>Т. п.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3200" kern="1200" dirty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Times New Roman" pitchFamily="18" charset="0"/>
                        </a:rPr>
                        <a:t>Славен человек не </a:t>
                      </a:r>
                      <a:r>
                        <a:rPr kumimoji="0" lang="ru-RU" sz="3200" b="1" u="sng" kern="1200" dirty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Times New Roman" pitchFamily="18" charset="0"/>
                        </a:rPr>
                        <a:t>словами</a:t>
                      </a:r>
                      <a:r>
                        <a:rPr kumimoji="0" lang="ru-RU" sz="3200" kern="1200" dirty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Times New Roman" pitchFamily="18" charset="0"/>
                        </a:rPr>
                        <a:t>, а делами. </a:t>
                      </a:r>
                      <a:endParaRPr lang="ru-RU" sz="3200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082156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Arial Black" pitchFamily="34" charset="0"/>
                          <a:cs typeface="Times New Roman" pitchFamily="18" charset="0"/>
                        </a:rPr>
                        <a:t>П. п.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3200" kern="1200" dirty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Times New Roman" pitchFamily="18" charset="0"/>
                        </a:rPr>
                        <a:t>Есть много пословиц о </a:t>
                      </a:r>
                      <a:r>
                        <a:rPr kumimoji="0" lang="ru-RU" sz="3200" b="1" u="sng" kern="1200" dirty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Times New Roman" pitchFamily="18" charset="0"/>
                        </a:rPr>
                        <a:t>труде.</a:t>
                      </a:r>
                      <a:r>
                        <a:rPr kumimoji="0" lang="ru-RU" sz="3200" u="sng" kern="1200" dirty="0">
                          <a:solidFill>
                            <a:schemeClr val="tx1"/>
                          </a:solidFill>
                          <a:latin typeface="Arial Black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3200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Arial Black" pitchFamily="34" charset="0"/>
              </a:rPr>
              <a:t>Подведём  итоги </a:t>
            </a:r>
            <a:br>
              <a:rPr lang="ru-RU" sz="3200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3200" dirty="0">
                <a:solidFill>
                  <a:srgbClr val="FF0000"/>
                </a:solidFill>
                <a:latin typeface="Arial Black" pitchFamily="34" charset="0"/>
              </a:rPr>
              <a:t>работы на  уроке!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>
                <a:latin typeface="Arial Black" pitchFamily="34" charset="0"/>
              </a:rPr>
              <a:t>По  какой теме  работали  на  уроке?</a:t>
            </a:r>
          </a:p>
          <a:p>
            <a:pPr>
              <a:buFont typeface="Wingdings" pitchFamily="2" charset="2"/>
              <a:buChar char="Ø"/>
            </a:pPr>
            <a:endParaRPr lang="ru-RU" sz="2800" dirty="0"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>
                <a:latin typeface="Arial Black" pitchFamily="34" charset="0"/>
              </a:rPr>
              <a:t>Сколько падежей  в  русском  языке?</a:t>
            </a:r>
          </a:p>
          <a:p>
            <a:pPr>
              <a:buFont typeface="Wingdings" pitchFamily="2" charset="2"/>
              <a:buChar char="Ø"/>
            </a:pPr>
            <a:endParaRPr lang="ru-RU" sz="2800" dirty="0"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>
                <a:latin typeface="Arial Black" pitchFamily="34" charset="0"/>
              </a:rPr>
              <a:t>К какому падежу относится имя существительное в начальной форме</a:t>
            </a:r>
          </a:p>
          <a:p>
            <a:pPr>
              <a:buFont typeface="Wingdings" pitchFamily="2" charset="2"/>
              <a:buChar char="Ø"/>
            </a:pPr>
            <a:endParaRPr lang="ru-RU" sz="2800" dirty="0"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>
                <a:latin typeface="Arial Black" pitchFamily="34" charset="0"/>
              </a:rPr>
              <a:t>Назовите все падежи.</a:t>
            </a:r>
          </a:p>
          <a:p>
            <a:pPr>
              <a:buFont typeface="Wingdings" pitchFamily="2" charset="2"/>
              <a:buChar char="Ø"/>
            </a:pPr>
            <a:endParaRPr lang="ru-RU" sz="2800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7567"/>
          <a:stretch/>
        </p:blipFill>
        <p:spPr bwMode="auto">
          <a:xfrm>
            <a:off x="7773773" y="5229200"/>
            <a:ext cx="1115756" cy="110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6935"/>
          <a:stretch/>
        </p:blipFill>
        <p:spPr bwMode="auto">
          <a:xfrm>
            <a:off x="6636287" y="5229200"/>
            <a:ext cx="1137486" cy="110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8631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Пригодятся полученные знания в жизни?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Оцените урок</a:t>
            </a:r>
            <a:endParaRPr lang="ru-RU" dirty="0">
              <a:solidFill>
                <a:srgbClr val="C00000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4425"/>
          </a:xfrm>
        </p:spPr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Сегодня   я     узнал…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Было  интересно…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Было   трудно…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Я   выполнял   задания…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Теперь я   могу…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Я  научился…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Я   попробую…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Мне   захотелось…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/>
              <a:t> 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17412" name="Рисунок 2" descr="Описание: http://fs00.infourok.ru/images/doc/233/92078/4/img25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5940152" y="3789040"/>
            <a:ext cx="2599388" cy="223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3333CC"/>
                </a:solidFill>
                <a:latin typeface="Arial Black" pitchFamily="34" charset="0"/>
                <a:cs typeface="Arial" pitchFamily="34" charset="0"/>
              </a:rPr>
              <a:t>КАК  ВЫ  РАБОТАЛИ  НА  УРОКЕ ?</a:t>
            </a:r>
            <a:endParaRPr lang="ru-RU" sz="3200" b="1" dirty="0">
              <a:solidFill>
                <a:srgbClr val="3333CC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95736" y="1484784"/>
            <a:ext cx="6491064" cy="464137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В поте лица.</a:t>
            </a: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Рука об руку.</a:t>
            </a: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Через пень колоду.</a:t>
            </a: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Ни шатко ни валко.</a:t>
            </a: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Не покладая рук.</a:t>
            </a: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Тяп ляп.</a:t>
            </a: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Засучив рукава.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4664"/>
            <a:ext cx="6192688" cy="1707486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611560" y="2204864"/>
            <a:ext cx="8352928" cy="201622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с. 38 упр. 69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Выучить  названия  падежей, вспомогательные слова,  вопросы  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734888" y="4581128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Arial Black" pitchFamily="34" charset="0"/>
              </a:rPr>
              <a:t>Благодарю  за </a:t>
            </a:r>
            <a:br>
              <a:rPr lang="ru-RU" sz="3200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3200" dirty="0">
                <a:solidFill>
                  <a:srgbClr val="FF0000"/>
                </a:solidFill>
                <a:latin typeface="Arial Black" pitchFamily="34" charset="0"/>
              </a:rPr>
              <a:t>работу  на  уроке!</a:t>
            </a:r>
          </a:p>
        </p:txBody>
      </p:sp>
    </p:spTree>
    <p:extLst>
      <p:ext uri="{BB962C8B-B14F-4D97-AF65-F5344CB8AC3E}">
        <p14:creationId xmlns="" xmlns:p14="http://schemas.microsoft.com/office/powerpoint/2010/main" val="147082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611561" y="1412777"/>
            <a:ext cx="8424490" cy="468004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hangingPunct="1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4800" b="1" i="1" dirty="0">
                <a:solidFill>
                  <a:srgbClr val="000000"/>
                </a:solidFill>
                <a:latin typeface="Calibri" charset="0"/>
              </a:rPr>
              <a:t>Лиса, лису, лисичка, лисы, лисой   </a:t>
            </a:r>
          </a:p>
          <a:p>
            <a:pPr hangingPunct="1">
              <a:lnSpc>
                <a:spcPct val="15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4800" b="1" i="1" dirty="0">
                <a:solidFill>
                  <a:srgbClr val="000000"/>
                </a:solidFill>
                <a:latin typeface="Calibri" charset="0"/>
              </a:rPr>
              <a:t>   </a:t>
            </a:r>
            <a:r>
              <a:rPr lang="ru-RU" sz="4400" b="1" i="1" dirty="0">
                <a:solidFill>
                  <a:srgbClr val="000000"/>
                </a:solidFill>
                <a:latin typeface="Calibri" charset="0"/>
              </a:rPr>
              <a:t>                     </a:t>
            </a:r>
          </a:p>
          <a:p>
            <a:pPr hangingPunct="1">
              <a:lnSpc>
                <a:spcPct val="150000"/>
              </a:lnSpc>
              <a:spcBef>
                <a:spcPts val="638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4400" b="1" i="1" dirty="0">
                <a:solidFill>
                  <a:srgbClr val="000000"/>
                </a:solidFill>
                <a:latin typeface="Calibri" charset="0"/>
              </a:rPr>
              <a:t>    </a:t>
            </a:r>
            <a:r>
              <a:rPr lang="ru-RU" sz="4400" i="1" dirty="0">
                <a:solidFill>
                  <a:srgbClr val="000000"/>
                </a:solidFill>
                <a:latin typeface="Calibri" charset="0"/>
              </a:rPr>
              <a:t> </a:t>
            </a:r>
          </a:p>
          <a:p>
            <a:pPr hangingPunct="1">
              <a:lnSpc>
                <a:spcPct val="150000"/>
              </a:lnSpc>
              <a:spcBef>
                <a:spcPts val="638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 sz="4400" i="1" dirty="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7170" name="Line 2"/>
          <p:cNvSpPr>
            <a:spLocks noChangeShapeType="1"/>
          </p:cNvSpPr>
          <p:nvPr/>
        </p:nvSpPr>
        <p:spPr bwMode="auto">
          <a:xfrm>
            <a:off x="755576" y="1844824"/>
            <a:ext cx="7632700" cy="1587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1" name="Line 3"/>
          <p:cNvSpPr>
            <a:spLocks noChangeShapeType="1"/>
          </p:cNvSpPr>
          <p:nvPr/>
        </p:nvSpPr>
        <p:spPr bwMode="auto">
          <a:xfrm>
            <a:off x="755576" y="2348880"/>
            <a:ext cx="7632700" cy="1588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" name="Прямоугольник 2"/>
          <p:cNvSpPr>
            <a:spLocks noChangeArrowheads="1"/>
          </p:cNvSpPr>
          <p:nvPr/>
        </p:nvSpPr>
        <p:spPr bwMode="auto">
          <a:xfrm>
            <a:off x="755576" y="620689"/>
            <a:ext cx="7704212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/>
            <a:r>
              <a:rPr lang="ru-RU" sz="4400" b="1" dirty="0">
                <a:solidFill>
                  <a:srgbClr val="6600FF"/>
                </a:solidFill>
                <a:latin typeface="Arial Black" pitchFamily="34" charset="0"/>
                <a:cs typeface="Times New Roman" pitchFamily="18" charset="0"/>
              </a:rPr>
              <a:t>Минутка чистописания</a:t>
            </a:r>
          </a:p>
          <a:p>
            <a:pPr algn="ctr" defTabSz="914400"/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5" descr="http://i1.i.ua/prikol/pic/1/1/451311_4339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140968"/>
            <a:ext cx="3927384" cy="2696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  <p:bldP spid="717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Прямоугольник 2"/>
          <p:cNvSpPr>
            <a:spLocks noChangeArrowheads="1"/>
          </p:cNvSpPr>
          <p:nvPr/>
        </p:nvSpPr>
        <p:spPr bwMode="auto">
          <a:xfrm>
            <a:off x="323528" y="692695"/>
            <a:ext cx="842493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/>
            <a:r>
              <a:rPr lang="ru-RU" sz="6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Орфографическая минутка</a:t>
            </a:r>
          </a:p>
          <a:p>
            <a:pPr algn="ctr" defTabSz="914400"/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3" name="Picture 5" descr="http://i1.i.ua/prikol/pic/1/1/451311_4339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9250" y="2636912"/>
            <a:ext cx="5165973" cy="354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80"/>
            <a:ext cx="6408712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200" b="1" dirty="0"/>
              <a:t>Вставьте пропущенную букву, назовите  орфограмму и проверочное слово </a:t>
            </a:r>
          </a:p>
        </p:txBody>
      </p:sp>
      <p:pic>
        <p:nvPicPr>
          <p:cNvPr id="43010" name="Picture 2" descr="http://foto-zverey.ru/1/lisa_1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140968"/>
            <a:ext cx="3998818" cy="264909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43608" y="2924944"/>
            <a:ext cx="3528392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6600" b="1" dirty="0" err="1"/>
              <a:t>Л__сица</a:t>
            </a:r>
            <a:endParaRPr lang="ru-RU" sz="6600" b="1" dirty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691680" y="2924944"/>
            <a:ext cx="465211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C00000"/>
                </a:solidFill>
              </a:rPr>
              <a:t>и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80"/>
            <a:ext cx="6408712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200" b="1" dirty="0"/>
              <a:t>Вставьте пропущенную букву, назовите  орфограмму и проверочное слово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924944"/>
            <a:ext cx="3528392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6600" b="1" dirty="0" err="1"/>
              <a:t>пе___он</a:t>
            </a:r>
            <a:endParaRPr lang="ru-RU" sz="6600" b="1" dirty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835696" y="2924944"/>
            <a:ext cx="129614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6600" b="1" dirty="0" err="1">
                <a:solidFill>
                  <a:srgbClr val="C00000"/>
                </a:solidFill>
              </a:rPr>
              <a:t>рр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47106" name="Picture 2" descr="https://pbs.twimg.com/media/DfuPky1XkAAva4t.jpg:lar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8120" y="3140968"/>
            <a:ext cx="4232591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80"/>
            <a:ext cx="6408712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200" b="1" dirty="0"/>
              <a:t>Вставьте пропущенную букву, назовите  орфограмму и проверочное слово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924944"/>
            <a:ext cx="3744416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6600" b="1" dirty="0" err="1"/>
              <a:t>пого__ка</a:t>
            </a:r>
            <a:endParaRPr lang="ru-RU" sz="6600" b="1" dirty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627784" y="2924944"/>
            <a:ext cx="93610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6600" b="1" dirty="0" err="1">
                <a:solidFill>
                  <a:srgbClr val="C00000"/>
                </a:solidFill>
              </a:rPr>
              <a:t>д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48132" name="Picture 4" descr="https://avatars.mds.yandex.net/get-zen_doc/1328418/pub_5d4d48e7ecfb8000ad964d7c_5d4d495204af1f00ad055a10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892878"/>
            <a:ext cx="4061775" cy="3272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80"/>
            <a:ext cx="6408712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200" b="1" dirty="0"/>
              <a:t>Вставьте пропущенную букву, назовите  орфограмму и проверочное слово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924944"/>
            <a:ext cx="3312368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6600" b="1" dirty="0" err="1"/>
              <a:t>тра__ка</a:t>
            </a:r>
            <a:endParaRPr lang="ru-RU" sz="6600" b="1" dirty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95736" y="2924944"/>
            <a:ext cx="93610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C00000"/>
                </a:solidFill>
              </a:rPr>
              <a:t>в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49154" name="Picture 2" descr="https://million-wallpapers.ru/wallpapers/6/51/436073389040177/krupnym-planom-svezhej-trav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0424" y="2924944"/>
            <a:ext cx="4446032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80"/>
            <a:ext cx="6408712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200" b="1" dirty="0"/>
              <a:t>Вставьте пропущенную букву, назовите  орфограмму и проверочное слово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996952"/>
            <a:ext cx="4536504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6600" b="1" dirty="0" err="1"/>
              <a:t>грус__ный</a:t>
            </a:r>
            <a:endParaRPr lang="ru-RU" sz="6600" b="1" dirty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411760" y="2996952"/>
            <a:ext cx="93610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C00000"/>
                </a:solidFill>
              </a:rPr>
              <a:t>т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29698" name="Picture 2" descr="https://avatars.mds.yandex.net/get-pdb/1873964/9e8e8efe-1619-4f95-b193-1729a99e71c6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2204864"/>
            <a:ext cx="2592288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0000"/>
      </a:hlink>
      <a:folHlink>
        <a:srgbClr val="FAC08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2161</TotalTime>
  <Words>508</Words>
  <Application>Microsoft Office PowerPoint</Application>
  <PresentationFormat>Экран (4:3)</PresentationFormat>
  <Paragraphs>126</Paragraphs>
  <Slides>28</Slides>
  <Notes>3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Учимся  запоминать  падежи  имён  существительных!</vt:lpstr>
      <vt:lpstr>Шутки-прибаутки</vt:lpstr>
      <vt:lpstr>Слайд 19</vt:lpstr>
      <vt:lpstr>ФИЗМИНУТКА </vt:lpstr>
      <vt:lpstr>Слайд 21</vt:lpstr>
      <vt:lpstr>Слайд 22</vt:lpstr>
      <vt:lpstr>Слайд 23</vt:lpstr>
      <vt:lpstr>Подведём  итоги  работы на  уроке!</vt:lpstr>
      <vt:lpstr>Слайд 25</vt:lpstr>
      <vt:lpstr>Оцените урок</vt:lpstr>
      <vt:lpstr>КАК  ВЫ  РАБОТАЛИ  НА  УРОКЕ ?</vt:lpstr>
      <vt:lpstr>Благодарю  за  работу  на  уроке!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Sergey</cp:lastModifiedBy>
  <cp:revision>130</cp:revision>
  <dcterms:created xsi:type="dcterms:W3CDTF">2013-08-18T07:43:00Z</dcterms:created>
  <dcterms:modified xsi:type="dcterms:W3CDTF">2024-02-05T16:15:57Z</dcterms:modified>
</cp:coreProperties>
</file>