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  <p:sldId id="269" r:id="rId3"/>
    <p:sldId id="258" r:id="rId4"/>
    <p:sldId id="268" r:id="rId5"/>
    <p:sldId id="266" r:id="rId6"/>
    <p:sldId id="270" r:id="rId7"/>
    <p:sldId id="271" r:id="rId8"/>
    <p:sldId id="272" r:id="rId9"/>
    <p:sldId id="264" r:id="rId10"/>
    <p:sldId id="267" r:id="rId11"/>
    <p:sldId id="260" r:id="rId12"/>
    <p:sldId id="262" r:id="rId13"/>
    <p:sldId id="265" r:id="rId14"/>
    <p:sldId id="259" r:id="rId15"/>
    <p:sldId id="257" r:id="rId16"/>
    <p:sldId id="256" r:id="rId17"/>
    <p:sldId id="273" r:id="rId18"/>
    <p:sldId id="274" r:id="rId19"/>
    <p:sldId id="275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8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20.10.2021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20.10.2021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20.10.2021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20.10.2021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Vika\Desktop\&#1040;&#1051;&#1048;&#1053;&#1067;\&#1052;&#1091;&#1083;&#1100;&#1090;&#1080;&#1084;&#1077;&#1076;&#1080;&#1081;&#1085;&#1072;&#1103;%20&#1087;&#1088;&#1077;&#1079;&#1077;&#1085;&#1090;&#1072;&#1094;&#1080;&#1103;%20&#1082;%20&#1079;&#1072;&#1085;&#1103;&#1090;&#1080;&#1102;\&#1085;&#1072;&#1095;&#1072;&#1083;&#1086;.mp3" TargetMode="Externa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29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Vika\Desktop\&#1040;&#1051;&#1048;&#1053;&#1067;\&#1052;&#1091;&#1083;&#1100;&#1090;&#1080;&#1084;&#1077;&#1076;&#1080;&#1081;&#1085;&#1072;&#1103;%20&#1087;&#1088;&#1077;&#1079;&#1077;&#1085;&#1090;&#1072;&#1094;&#1080;&#1103;%20&#1082;%20&#1079;&#1072;&#1085;&#1103;&#1090;&#1080;&#1102;\&#1087;&#1090;&#1080;&#1094;&#1099;.mp3" TargetMode="External"/><Relationship Id="rId6" Type="http://schemas.openxmlformats.org/officeDocument/2006/relationships/image" Target="../media/image14.gif"/><Relationship Id="rId5" Type="http://schemas.openxmlformats.org/officeDocument/2006/relationships/image" Target="../media/image15.gif"/><Relationship Id="rId4" Type="http://schemas.openxmlformats.org/officeDocument/2006/relationships/image" Target="../media/image28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Vika\Desktop\&#1040;&#1051;&#1048;&#1053;&#1067;\&#1052;&#1091;&#1083;&#1100;&#1090;&#1080;&#1084;&#1077;&#1076;&#1080;&#1081;&#1085;&#1072;&#1103;%20&#1087;&#1088;&#1077;&#1079;&#1077;&#1085;&#1090;&#1072;&#1094;&#1080;&#1103;%20&#1082;%20&#1079;&#1072;&#1085;&#1103;&#1090;&#1080;&#1102;\&#1087;&#1077;&#1089;&#1085;&#1103;%20&#1082;&#1086;&#1083;&#1086;&#1073;&#1082;&#1072;.mp3" TargetMode="External"/><Relationship Id="rId6" Type="http://schemas.openxmlformats.org/officeDocument/2006/relationships/image" Target="../media/image15.gif"/><Relationship Id="rId5" Type="http://schemas.openxmlformats.org/officeDocument/2006/relationships/image" Target="../media/image14.gif"/><Relationship Id="rId4" Type="http://schemas.openxmlformats.org/officeDocument/2006/relationships/image" Target="../media/image3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slideLayout" Target="../slideLayouts/slideLayout6.xml"/><Relationship Id="rId1" Type="http://schemas.openxmlformats.org/officeDocument/2006/relationships/audio" Target="file:///C:\Users\Vika\Desktop\&#1040;&#1051;&#1048;&#1053;&#1067;\&#1052;&#1091;&#1083;&#1100;&#1090;&#1080;&#1084;&#1077;&#1076;&#1080;&#1081;&#1085;&#1072;&#1103;%20&#1087;&#1088;&#1077;&#1079;&#1077;&#1085;&#1090;&#1072;&#1094;&#1080;&#1103;%20&#1082;%20&#1079;&#1072;&#1085;&#1103;&#1090;&#1080;&#1102;\&#1087;&#1090;&#1080;&#1094;&#1099;.mp3" TargetMode="External"/><Relationship Id="rId4" Type="http://schemas.openxmlformats.org/officeDocument/2006/relationships/image" Target="../media/image3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7" Type="http://schemas.openxmlformats.org/officeDocument/2006/relationships/image" Target="../media/image35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Vika\Desktop\&#1040;&#1051;&#1048;&#1053;&#1067;\&#1052;&#1091;&#1083;&#1100;&#1090;&#1080;&#1084;&#1077;&#1076;&#1080;&#1081;&#1085;&#1072;&#1103;%20&#1087;&#1088;&#1077;&#1079;&#1077;&#1085;&#1090;&#1072;&#1094;&#1080;&#1103;%20&#1082;%20&#1079;&#1072;&#1085;&#1103;&#1090;&#1080;&#1102;\&#1087;&#1077;&#1089;&#1085;&#1103;%20&#1082;&#1086;&#1083;&#1086;&#1073;&#1082;&#1072;.mp3" TargetMode="External"/><Relationship Id="rId6" Type="http://schemas.openxmlformats.org/officeDocument/2006/relationships/image" Target="../media/image15.gif"/><Relationship Id="rId5" Type="http://schemas.openxmlformats.org/officeDocument/2006/relationships/image" Target="../media/image14.gif"/><Relationship Id="rId4" Type="http://schemas.openxmlformats.org/officeDocument/2006/relationships/image" Target="../media/image34.gif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gif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39.png"/><Relationship Id="rId2" Type="http://schemas.openxmlformats.org/officeDocument/2006/relationships/audio" Target="file:///C:\Users\Vika\Desktop\&#1040;&#1051;&#1048;&#1053;&#1067;\&#1052;&#1091;&#1083;&#1100;&#1090;&#1080;&#1084;&#1077;&#1076;&#1080;&#1081;&#1085;&#1072;&#1103;%20&#1087;&#1088;&#1077;&#1079;&#1077;&#1085;&#1090;&#1072;&#1094;&#1080;&#1103;%20&#1082;%20&#1079;&#1072;&#1085;&#1103;&#1090;&#1080;&#1102;\&#1087;&#1090;&#1080;&#1094;&#1099;2%20(mp3cut.net).mp3" TargetMode="External"/><Relationship Id="rId1" Type="http://schemas.openxmlformats.org/officeDocument/2006/relationships/audio" Target="file:///C:\Users\Vika\Desktop\&#1040;&#1051;&#1048;&#1053;&#1067;\&#1052;&#1091;&#1083;&#1100;&#1090;&#1080;&#1084;&#1077;&#1076;&#1080;&#1081;&#1085;&#1072;&#1103;%20&#1087;&#1088;&#1077;&#1079;&#1077;&#1085;&#1090;&#1072;&#1094;&#1080;&#1103;%20&#1082;%20&#1079;&#1072;&#1085;&#1103;&#1090;&#1080;&#1102;\&#1082;&#1086;&#1085;&#1077;&#1094;%20&#1082;&#1086;&#1083;&#1086;&#1073;&#1082;&#1072;%20(mp3cut.net).mp3" TargetMode="External"/><Relationship Id="rId6" Type="http://schemas.openxmlformats.org/officeDocument/2006/relationships/image" Target="../media/image15.gif"/><Relationship Id="rId5" Type="http://schemas.openxmlformats.org/officeDocument/2006/relationships/image" Target="../media/image38.png"/><Relationship Id="rId4" Type="http://schemas.openxmlformats.org/officeDocument/2006/relationships/image" Target="../media/image37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slideLayout" Target="../slideLayouts/slideLayout6.xml"/><Relationship Id="rId1" Type="http://schemas.openxmlformats.org/officeDocument/2006/relationships/audio" Target="file:///C:\Users\Vika\Desktop\&#1040;&#1051;&#1048;&#1053;&#1067;\&#1052;&#1091;&#1083;&#1100;&#1090;&#1080;&#1084;&#1077;&#1076;&#1080;&#1081;&#1085;&#1072;&#1103;%20&#1087;&#1088;&#1077;&#1079;&#1077;&#1085;&#1090;&#1072;&#1094;&#1080;&#1103;%20&#1082;%20&#1079;&#1072;&#1085;&#1103;&#1090;&#1080;&#1102;\&#1087;&#1090;&#1080;&#1094;&#1099;.mp3" TargetMode="External"/><Relationship Id="rId5" Type="http://schemas.openxmlformats.org/officeDocument/2006/relationships/image" Target="../media/image41.png"/><Relationship Id="rId4" Type="http://schemas.openxmlformats.org/officeDocument/2006/relationships/image" Target="../media/image34.gif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gif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7" Type="http://schemas.openxmlformats.org/officeDocument/2006/relationships/image" Target="../media/image48.gif"/><Relationship Id="rId2" Type="http://schemas.openxmlformats.org/officeDocument/2006/relationships/image" Target="../media/image43.gif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7.jpeg"/><Relationship Id="rId5" Type="http://schemas.openxmlformats.org/officeDocument/2006/relationships/image" Target="../media/image46.jpeg"/><Relationship Id="rId4" Type="http://schemas.openxmlformats.org/officeDocument/2006/relationships/image" Target="../media/image45.gi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deti-online.com/audioskazki/russkie-narodnye-skazki-mp3/kolobok/" TargetMode="External"/><Relationship Id="rId2" Type="http://schemas.openxmlformats.org/officeDocument/2006/relationships/hyperlink" Target="https://yandex.ru/images" TargetMode="External"/><Relationship Id="rId1" Type="http://schemas.openxmlformats.org/officeDocument/2006/relationships/slideLayout" Target="../slideLayouts/slideLayout6.xml"/><Relationship Id="rId4" Type="http://schemas.openxmlformats.org/officeDocument/2006/relationships/hyperlink" Target="https://zvukov.com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Vika\Desktop\&#1040;&#1051;&#1048;&#1053;&#1067;\&#1052;&#1091;&#1083;&#1100;&#1090;&#1080;&#1084;&#1077;&#1076;&#1080;&#1081;&#1085;&#1072;&#1103;%20&#1087;&#1088;&#1077;&#1079;&#1077;&#1085;&#1090;&#1072;&#1094;&#1080;&#1103;%20&#1082;%20&#1079;&#1072;&#1085;&#1103;&#1090;&#1080;&#1102;\&#1087;&#1090;&#1080;&#1094;&#1099;.mp3" TargetMode="External"/><Relationship Id="rId5" Type="http://schemas.openxmlformats.org/officeDocument/2006/relationships/image" Target="../media/image5.png"/><Relationship Id="rId4" Type="http://schemas.openxmlformats.org/officeDocument/2006/relationships/image" Target="../media/image4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6.xml"/><Relationship Id="rId1" Type="http://schemas.openxmlformats.org/officeDocument/2006/relationships/audio" Target="file:///C:\Users\Vika\Desktop\&#1040;&#1051;&#1048;&#1053;&#1067;\&#1052;&#1091;&#1083;&#1100;&#1090;&#1080;&#1084;&#1077;&#1076;&#1080;&#1081;&#1085;&#1072;&#1103;%20&#1087;&#1088;&#1077;&#1079;&#1077;&#1085;&#1090;&#1072;&#1094;&#1080;&#1103;%20&#1082;%20&#1079;&#1072;&#1085;&#1103;&#1090;&#1080;&#1102;\&#1087;&#1090;&#1080;&#1094;&#1099;.mp3" TargetMode="External"/><Relationship Id="rId5" Type="http://schemas.openxmlformats.org/officeDocument/2006/relationships/image" Target="../media/image8.png"/><Relationship Id="rId4" Type="http://schemas.openxmlformats.org/officeDocument/2006/relationships/image" Target="../media/image7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6.xml"/><Relationship Id="rId1" Type="http://schemas.openxmlformats.org/officeDocument/2006/relationships/audio" Target="file:///C:\Users\Vika\Desktop\&#1040;&#1051;&#1048;&#1053;&#1067;\&#1052;&#1091;&#1083;&#1100;&#1090;&#1080;&#1084;&#1077;&#1076;&#1080;&#1081;&#1085;&#1072;&#1103;%20&#1087;&#1088;&#1077;&#1079;&#1077;&#1085;&#1090;&#1072;&#1094;&#1080;&#1103;%20&#1082;%20&#1079;&#1072;&#1085;&#1103;&#1090;&#1080;&#1102;\&#1087;&#1090;&#1080;&#1094;&#1099;.mp3" TargetMode="External"/><Relationship Id="rId5" Type="http://schemas.openxmlformats.org/officeDocument/2006/relationships/image" Target="../media/image11.png"/><Relationship Id="rId4" Type="http://schemas.openxmlformats.org/officeDocument/2006/relationships/image" Target="../media/image10.gi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15.gif"/><Relationship Id="rId2" Type="http://schemas.openxmlformats.org/officeDocument/2006/relationships/audio" Target="file:///C:\Users\Vika\Desktop\&#1040;&#1051;&#1048;&#1053;&#1067;\&#1052;&#1091;&#1083;&#1100;&#1090;&#1080;&#1084;&#1077;&#1076;&#1080;&#1081;&#1085;&#1072;&#1103;%20&#1087;&#1088;&#1077;&#1079;&#1077;&#1085;&#1090;&#1072;&#1094;&#1080;&#1103;%20&#1082;%20&#1079;&#1072;&#1085;&#1103;&#1090;&#1080;&#1102;\&#1087;&#1090;&#1080;&#1094;&#1099;.mp3" TargetMode="External"/><Relationship Id="rId1" Type="http://schemas.openxmlformats.org/officeDocument/2006/relationships/audio" Target="file:///C:\Users\Vika\Desktop\&#1040;&#1051;&#1048;&#1053;&#1067;\&#1052;&#1091;&#1083;&#1100;&#1090;&#1080;&#1084;&#1077;&#1076;&#1080;&#1081;&#1085;&#1072;&#1103;%20&#1087;&#1088;&#1077;&#1079;&#1077;&#1085;&#1090;&#1072;&#1094;&#1080;&#1103;%20&#1082;%20&#1079;&#1072;&#1085;&#1103;&#1090;&#1080;&#1102;\&#1087;&#1077;&#1089;&#1085;&#1103;%20&#1082;&#1086;&#1083;&#1086;&#1073;&#1082;&#1072;.mp3" TargetMode="External"/><Relationship Id="rId6" Type="http://schemas.openxmlformats.org/officeDocument/2006/relationships/image" Target="../media/image14.gif"/><Relationship Id="rId5" Type="http://schemas.openxmlformats.org/officeDocument/2006/relationships/image" Target="../media/image13.gif"/><Relationship Id="rId4" Type="http://schemas.openxmlformats.org/officeDocument/2006/relationships/image" Target="../media/image12.jpeg"/><Relationship Id="rId9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slideLayout" Target="../slideLayouts/slideLayout6.xml"/><Relationship Id="rId1" Type="http://schemas.openxmlformats.org/officeDocument/2006/relationships/audio" Target="file:///C:\Users\Vika\Desktop\&#1040;&#1051;&#1048;&#1053;&#1067;\&#1052;&#1091;&#1083;&#1100;&#1090;&#1080;&#1084;&#1077;&#1076;&#1080;&#1081;&#1085;&#1072;&#1103;%20&#1087;&#1088;&#1077;&#1079;&#1077;&#1085;&#1090;&#1072;&#1094;&#1080;&#1103;%20&#1082;%20&#1079;&#1072;&#1085;&#1103;&#1090;&#1080;&#1102;\&#1087;&#1090;&#1080;&#1094;&#1099;.mp3" TargetMode="External"/><Relationship Id="rId4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15.gif"/><Relationship Id="rId2" Type="http://schemas.openxmlformats.org/officeDocument/2006/relationships/audio" Target="file:///C:\Users\Vika\Desktop\&#1040;&#1051;&#1048;&#1053;&#1067;\&#1052;&#1091;&#1083;&#1100;&#1090;&#1080;&#1084;&#1077;&#1076;&#1080;&#1081;&#1085;&#1072;&#1103;%20&#1087;&#1088;&#1077;&#1079;&#1077;&#1085;&#1090;&#1072;&#1094;&#1080;&#1103;%20&#1082;%20&#1079;&#1072;&#1085;&#1103;&#1090;&#1080;&#1102;\&#1074;&#1086;&#1083;&#1082;.mp3" TargetMode="External"/><Relationship Id="rId1" Type="http://schemas.openxmlformats.org/officeDocument/2006/relationships/audio" Target="file:///C:\Users\Vika\Desktop\&#1053;&#1086;&#1074;&#1072;&#1103;%20&#1087;&#1072;&#1087;&#1082;&#1072;\330727__do.mp3" TargetMode="External"/><Relationship Id="rId6" Type="http://schemas.openxmlformats.org/officeDocument/2006/relationships/image" Target="../media/image14.gif"/><Relationship Id="rId5" Type="http://schemas.openxmlformats.org/officeDocument/2006/relationships/image" Target="../media/image21.gif"/><Relationship Id="rId4" Type="http://schemas.openxmlformats.org/officeDocument/2006/relationships/image" Target="../media/image20.jpeg"/><Relationship Id="rId9" Type="http://schemas.openxmlformats.org/officeDocument/2006/relationships/image" Target="../media/image2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7" Type="http://schemas.openxmlformats.org/officeDocument/2006/relationships/image" Target="../media/image25.png"/><Relationship Id="rId2" Type="http://schemas.openxmlformats.org/officeDocument/2006/relationships/slideLayout" Target="../slideLayouts/slideLayout6.xml"/><Relationship Id="rId1" Type="http://schemas.openxmlformats.org/officeDocument/2006/relationships/audio" Target="file:///C:\Users\Vika\Desktop\&#1040;&#1051;&#1048;&#1053;&#1067;\&#1052;&#1091;&#1083;&#1100;&#1090;&#1080;&#1084;&#1077;&#1076;&#1080;&#1081;&#1085;&#1072;&#1103;%20&#1087;&#1088;&#1077;&#1079;&#1077;&#1085;&#1090;&#1072;&#1094;&#1080;&#1103;%20&#1082;%20&#1079;&#1072;&#1085;&#1103;&#1090;&#1080;&#1102;\&#1087;&#1077;&#1089;&#1085;&#1103;%20&#1082;&#1086;&#1083;&#1086;&#1073;&#1082;&#1072;.mp3" TargetMode="External"/><Relationship Id="rId6" Type="http://schemas.openxmlformats.org/officeDocument/2006/relationships/image" Target="../media/image24.gif"/><Relationship Id="rId5" Type="http://schemas.openxmlformats.org/officeDocument/2006/relationships/image" Target="../media/image15.gif"/><Relationship Id="rId4" Type="http://schemas.openxmlformats.org/officeDocument/2006/relationships/image" Target="../media/image14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Vika\Desktop\&#1040;&#1051;&#1048;&#1053;&#1067;\&#1052;&#1091;&#1083;&#1100;&#1090;&#1080;&#1084;&#1077;&#1076;&#1080;&#1081;&#1085;&#1072;&#1103;%20&#1087;&#1088;&#1077;&#1079;&#1077;&#1085;&#1090;&#1072;&#1094;&#1080;&#1103;%20&#1082;%20&#1079;&#1072;&#1085;&#1103;&#1090;&#1080;&#1102;\&#1087;&#1090;&#1080;&#1094;&#1099;.mp3" TargetMode="External"/><Relationship Id="rId4" Type="http://schemas.openxmlformats.org/officeDocument/2006/relationships/image" Target="../media/image2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 "/>
          <p:cNvPicPr>
            <a:picLocks noChangeAspect="1" noChangeArrowheads="1"/>
          </p:cNvPicPr>
          <p:nvPr/>
        </p:nvPicPr>
        <p:blipFill>
          <a:blip r:embed="rId3" cstate="print"/>
          <a:srcRect l="9720" t="9309" r="9281" b="9692"/>
          <a:stretch>
            <a:fillRect/>
          </a:stretch>
        </p:blipFill>
        <p:spPr bwMode="auto">
          <a:xfrm>
            <a:off x="0" y="0"/>
            <a:ext cx="9144000" cy="6984776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043608" y="908720"/>
            <a:ext cx="6768752" cy="954107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solidFill>
                  <a:srgbClr val="FF0000"/>
                </a:solidFill>
                <a:latin typeface="Arial Black" pitchFamily="34" charset="0"/>
              </a:rPr>
              <a:t>РУССКАЯ НАРОДНАЯ СКАЗКА</a:t>
            </a:r>
          </a:p>
          <a:p>
            <a:pPr algn="ctr"/>
            <a:r>
              <a:rPr lang="ru-RU" sz="2800" dirty="0" smtClean="0">
                <a:solidFill>
                  <a:srgbClr val="FF0000"/>
                </a:solidFill>
                <a:latin typeface="Arial Black" pitchFamily="34" charset="0"/>
              </a:rPr>
              <a:t> «КОЛОБОК»</a:t>
            </a:r>
            <a:endParaRPr lang="ru-RU" sz="2800" dirty="0">
              <a:solidFill>
                <a:srgbClr val="FF0000"/>
              </a:solidFill>
              <a:latin typeface="Arial Black" pitchFamily="34" charset="0"/>
            </a:endParaRPr>
          </a:p>
        </p:txBody>
      </p:sp>
      <p:pic>
        <p:nvPicPr>
          <p:cNvPr id="6" name="начало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388424" y="260648"/>
            <a:ext cx="755576" cy="755576"/>
          </a:xfrm>
          <a:prstGeom prst="rect">
            <a:avLst/>
          </a:prstGeom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473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80" name="Picture 4" descr="http://900igr.net/up/datai/232375/0016-019-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4578" name="Picture 2" descr="https://img0.liveinternet.ru/images/attach/d/2/149/541/149541484_RRRRRRSRRRRyoRRRRRSRyoRRRSRRS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8244408" y="-243408"/>
            <a:ext cx="5616624" cy="6407696"/>
          </a:xfrm>
          <a:prstGeom prst="rect">
            <a:avLst/>
          </a:prstGeom>
          <a:noFill/>
        </p:spPr>
      </p:pic>
      <p:pic>
        <p:nvPicPr>
          <p:cNvPr id="5" name="Picture 2" descr="Колобок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-2700808" y="4221088"/>
            <a:ext cx="2412776" cy="2300836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0" y="6150114"/>
            <a:ext cx="9144000" cy="707886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r>
              <a:rPr lang="ru-RU" sz="2000" b="1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 Black" pitchFamily="34" charset="0"/>
              </a:rPr>
              <a:t>ВДРУГ ИЗ ЛЕСУ КОСОЛАПЫЙ ВЫШЕЛ МИШКА ТОЛСТОПЯТЫЙ</a:t>
            </a:r>
          </a:p>
        </p:txBody>
      </p:sp>
      <p:pic>
        <p:nvPicPr>
          <p:cNvPr id="14" name="Picture 10" descr="https://animo2.ucoz.ru/_ph/14/2/46658863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-468560" y="4149080"/>
            <a:ext cx="3524592" cy="1584176"/>
          </a:xfrm>
          <a:prstGeom prst="rect">
            <a:avLst/>
          </a:prstGeom>
          <a:noFill/>
        </p:spPr>
      </p:pic>
      <p:pic>
        <p:nvPicPr>
          <p:cNvPr id="16" name="птицы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 cstate="print"/>
          <a:stretch>
            <a:fillRect/>
          </a:stretch>
        </p:blipFill>
        <p:spPr>
          <a:xfrm>
            <a:off x="8333184" y="188640"/>
            <a:ext cx="648072" cy="648072"/>
          </a:xfrm>
          <a:prstGeom prst="rect">
            <a:avLst/>
          </a:prstGeom>
        </p:spPr>
      </p:pic>
    </p:spTree>
  </p:cSld>
  <p:clrMapOvr>
    <a:masterClrMapping/>
  </p:clrMapOvr>
  <p:transition spd="med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969 0.02778 C -0.02708 0.01759 -0.0217 0.01065 -0.01805 0.00116 C -0.01285 -0.03264 -0.02031 0.01019 -0.01302 -0.01875 C -0.0092 -0.03403 -0.00833 -0.05 -0.00469 -0.06574 C -0.00295 -0.08079 0.00018 -0.1206 0.00538 -0.13449 C 0.01285 -0.15416 0.01806 -0.17477 0.02535 -0.19444 C 0.03334 -0.21597 0.03872 -0.2419 0.05209 -0.25879 C 0.05556 -0.27361 0.06493 -0.29074 0.07205 -0.30324 C 0.0757 -0.31898 0.07084 -0.30208 0.07743 -0.31435 C 0.08438 -0.32847 0.09063 -0.34143 0.09896 -0.3544 C 0.11441 -0.37801 0.08889 -0.34143 0.10556 -0.36991 C 0.10868 -0.37477 0.11215 -0.37893 0.11528 -0.38333 C 0.11702 -0.38518 0.11754 -0.38819 0.11875 -0.39004 C 0.12188 -0.39352 0.12899 -0.39884 0.12899 -0.39861 C 0.1349 -0.41088 0.14393 -0.42291 0.15243 -0.43217 C 0.15868 -0.43958 0.16146 -0.45 0.16875 -0.45671 C 0.17986 -0.46666 0.19011 -0.47754 0.20209 -0.48541 C 0.20608 -0.49097 0.21042 -0.49213 0.21528 -0.49653 C 0.2217 -0.50903 0.24097 -0.51944 0.25209 -0.52338 C 0.26077 -0.53125 0.275 -0.53241 0.28542 -0.53449 C 0.304 -0.54236 0.32448 -0.54375 0.34375 -0.5456 C 0.38698 -0.54421 0.4066 -0.54352 0.44202 -0.53657 C 0.45469 -0.53125 0.43681 -0.53842 0.45695 -0.53217 C 0.47084 -0.52778 0.45278 -0.53241 0.46702 -0.52546 C 0.47292 -0.52268 0.48073 -0.52083 0.48698 -0.51875 C 0.48872 -0.51736 0.49028 -0.51551 0.49202 -0.51435 C 0.49358 -0.51342 0.49549 -0.51342 0.49705 -0.51227 C 0.51424 -0.49954 0.50052 -0.50579 0.51198 -0.50116 C 0.51684 -0.49467 0.51962 -0.48842 0.52535 -0.48333 C 0.53229 -0.47106 0.53611 -0.4625 0.54531 -0.4544 C 0.55243 -0.43981 0.56198 -0.42731 0.56875 -0.41227 C 0.57084 -0.40764 0.57396 -0.40393 0.57535 -0.39884 C 0.57743 -0.39074 0.5809 -0.38426 0.58368 -0.37662 C 0.58854 -0.36389 0.59132 -0.34838 0.59705 -0.33657 C 0.59948 -0.32616 0.60226 -0.31528 0.60538 -0.30555 C 0.60972 -0.2919 0.60799 -0.30579 0.61042 -0.29213 C 0.61285 -0.27893 0.61372 -0.26504 0.61702 -0.25208 C 0.6165 -0.23796 0.61788 -0.22361 0.61528 -0.20995 C 0.61406 -0.20324 0.60209 -0.19213 0.59705 -0.18773 C 0.59254 -0.1787 0.58889 -0.17778 0.58195 -0.17222 C 0.57448 -0.1662 0.56545 -0.15416 0.55695 -0.15 C 0.54549 -0.14444 0.53403 -0.14097 0.52205 -0.13889 C 0.48334 -0.14028 0.46702 -0.14097 0.43542 -0.14768 C 0.42066 -0.15416 0.42882 -0.15162 0.41042 -0.1544 C 0.4059 -0.15579 0.40156 -0.15741 0.39705 -0.15879 C 0.39393 -0.15972 0.39167 -0.16366 0.38872 -0.16551 C 0.38264 -0.16944 0.37969 -0.17014 0.37361 -0.17222 C 0.36702 -0.17824 0.35972 -0.18055 0.35209 -0.18333 C 0.3467 -0.19375 0.34913 -0.18773 0.34531 -0.20324 C 0.34427 -0.20764 0.34462 -0.21342 0.34202 -0.21666 C 0.33455 -0.22639 0.32743 -0.23541 0.31875 -0.24329 C 0.31754 -0.24629 0.31667 -0.2493 0.31528 -0.25208 C 0.31441 -0.25393 0.31215 -0.25463 0.31198 -0.25671 C 0.31059 -0.27731 0.30903 -0.27662 0.31528 -0.27662 " pathEditMode="relative" rAng="0" ptsTypes="fffffffffffffffffffffffffffffffffffffffffffffffffffffA">
                                      <p:cBhvr>
                                        <p:cTn id="1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4" y="-28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562 0.02639 L -0.63785 0.12084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1" y="47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8860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  <p:bldLst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4" descr="http://900igr.net/up/datai/232375/0016-019-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1" name="Picture 6" descr="https://avatars.mds.yandex.net/get-pdb/1627222/d89ff561-8115-492d-ba16-96bb0fdba6da/s1200?webp=false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4572000" y="260648"/>
            <a:ext cx="3672408" cy="5589240"/>
          </a:xfrm>
          <a:prstGeom prst="rect">
            <a:avLst/>
          </a:prstGeom>
          <a:noFill/>
        </p:spPr>
      </p:pic>
      <p:sp>
        <p:nvSpPr>
          <p:cNvPr id="12" name="Прямоугольник 11"/>
          <p:cNvSpPr/>
          <p:nvPr/>
        </p:nvSpPr>
        <p:spPr>
          <a:xfrm>
            <a:off x="0" y="6150114"/>
            <a:ext cx="9144000" cy="707886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r>
              <a:rPr lang="ru-RU" sz="2000" b="1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 Black" pitchFamily="34" charset="0"/>
              </a:rPr>
              <a:t>МЕДВЕДЬ   </a:t>
            </a:r>
            <a:r>
              <a:rPr lang="ru-RU" sz="2000" b="1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 Black" pitchFamily="34" charset="0"/>
              </a:rPr>
              <a:t>КОЛОБОК</a:t>
            </a:r>
            <a:r>
              <a:rPr lang="en-US" sz="2000" b="1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 Black" pitchFamily="34" charset="0"/>
              </a:rPr>
              <a:t>,</a:t>
            </a:r>
            <a:r>
              <a:rPr lang="ru-RU" sz="2000" b="1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 Black" pitchFamily="34" charset="0"/>
              </a:rPr>
              <a:t> КОЛОБОК, Я ТЕБЯ СЪЕМ!</a:t>
            </a:r>
          </a:p>
          <a:p>
            <a:r>
              <a:rPr lang="ru-RU" sz="2000" b="1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 Black" pitchFamily="34" charset="0"/>
              </a:rPr>
              <a:t>КОЛОБОК    </a:t>
            </a:r>
            <a:r>
              <a:rPr lang="ru-RU" sz="2000" b="1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 Black" pitchFamily="34" charset="0"/>
              </a:rPr>
              <a:t>НЕ ЕШЬ МЕНЯ, Я ТЕБЕ ПЕСЕНКУ СПОЮ!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2030246" y="6396335"/>
            <a:ext cx="5168403" cy="461665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none">
            <a:spAutoFit/>
          </a:bodyPr>
          <a:lstStyle/>
          <a:p>
            <a:pPr algn="ctr"/>
            <a:r>
              <a:rPr lang="ru-RU" sz="2400" b="1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 Black" pitchFamily="34" charset="0"/>
              </a:rPr>
              <a:t>И ОТ ТЕБЯ МЕДВЕДЬ УБЕГУ</a:t>
            </a:r>
            <a:r>
              <a:rPr lang="ru-RU" sz="2400" b="1" dirty="0" smtClean="0">
                <a:latin typeface="Arial Black" pitchFamily="34" charset="0"/>
              </a:rPr>
              <a:t>!</a:t>
            </a:r>
          </a:p>
        </p:txBody>
      </p:sp>
      <p:pic>
        <p:nvPicPr>
          <p:cNvPr id="16" name="Picture 10" descr="https://animo2.ucoz.ru/_ph/14/2/46658863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-396552" y="4509120"/>
            <a:ext cx="3524592" cy="1440160"/>
          </a:xfrm>
          <a:prstGeom prst="rect">
            <a:avLst/>
          </a:prstGeom>
          <a:noFill/>
        </p:spPr>
      </p:pic>
      <p:pic>
        <p:nvPicPr>
          <p:cNvPr id="13" name="Picture 2" descr="Колобок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-180528" y="2708920"/>
            <a:ext cx="2412776" cy="2300836"/>
          </a:xfrm>
          <a:prstGeom prst="rect">
            <a:avLst/>
          </a:prstGeom>
          <a:noFill/>
        </p:spPr>
      </p:pic>
      <p:pic>
        <p:nvPicPr>
          <p:cNvPr id="17" name="песня колобк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 cstate="print"/>
          <a:stretch>
            <a:fillRect/>
          </a:stretch>
        </p:blipFill>
        <p:spPr>
          <a:xfrm>
            <a:off x="8333184" y="260648"/>
            <a:ext cx="576064" cy="5760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22966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5466"/>
                            </p:stCondLst>
                            <p:childTnLst>
                              <p:par>
                                <p:cTn id="12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  <p:bldLst>
      <p:bldP spid="12" grpId="0" animBg="1"/>
      <p:bldP spid="12" grpId="1" animBg="1"/>
      <p:bldP spid="1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482" name="Picture 2" descr="https://otvet.imgsmail.ru/download/174724476_665680b190d4ae28425b649f2fa13262_800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488389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0" y="6027003"/>
            <a:ext cx="9577064" cy="830997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 Black" pitchFamily="34" charset="0"/>
              </a:rPr>
              <a:t>КОЛОБОК ХОТЬ ИСПУГАЛСЯ, НО ЦЕЛЕХОНЬКИЙ ОСТАЛСЯ!</a:t>
            </a:r>
            <a:endParaRPr lang="ru-RU" sz="2400" b="1" dirty="0">
              <a:ln w="18000">
                <a:solidFill>
                  <a:schemeClr val="bg1"/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 Black" pitchFamily="34" charset="0"/>
            </a:endParaRPr>
          </a:p>
        </p:txBody>
      </p:sp>
      <p:pic>
        <p:nvPicPr>
          <p:cNvPr id="7" name="птицы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720336" y="332656"/>
            <a:ext cx="576064" cy="576064"/>
          </a:xfrm>
          <a:prstGeom prst="rect">
            <a:avLst/>
          </a:prstGeom>
        </p:spPr>
      </p:pic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86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9" dur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8" descr="http://v.900igr.net:10/datai/literatura/Katilsja-kolobok-po-lesu/0024-031-Katilsja-kolobok-po-lesu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207491" cy="6905618"/>
          </a:xfrm>
          <a:prstGeom prst="rect">
            <a:avLst/>
          </a:prstGeom>
          <a:noFill/>
        </p:spPr>
      </p:pic>
      <p:pic>
        <p:nvPicPr>
          <p:cNvPr id="7" name="Picture 4" descr="https://xn--c1akah3c.xn--p1acf/uploads/posts/2019-03/1552319224_3491-gifka-lisichka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252536" y="764704"/>
            <a:ext cx="5832648" cy="5382598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0" y="5842337"/>
            <a:ext cx="9144000" cy="1015663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 Black" pitchFamily="34" charset="0"/>
              </a:rPr>
              <a:t>ТУТ ЛИСА ЕМУ НА ВСТРЕЧУ…</a:t>
            </a:r>
          </a:p>
          <a:p>
            <a:r>
              <a:rPr lang="ru-RU" sz="2000" b="1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 Black" pitchFamily="34" charset="0"/>
              </a:rPr>
              <a:t>ЛИСИЧКА:</a:t>
            </a:r>
            <a:r>
              <a:rPr lang="ru-RU" sz="2000" b="1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 Black" pitchFamily="34" charset="0"/>
              </a:rPr>
              <a:t> КОЛОБОК, КОЛОБОК, Я ТЕБЯ СЪЕМ!</a:t>
            </a:r>
          </a:p>
          <a:p>
            <a:r>
              <a:rPr lang="ru-RU" sz="2000" b="1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 Black" pitchFamily="34" charset="0"/>
              </a:rPr>
              <a:t>КОЛОБОК:</a:t>
            </a:r>
            <a:r>
              <a:rPr lang="ru-RU" sz="2000" b="1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 Black" pitchFamily="34" charset="0"/>
              </a:rPr>
              <a:t> НЕ ЕШЬ МЕНЯ,  Я ТЕБЕ ПЕСЕНКУ СПОЮ!</a:t>
            </a:r>
          </a:p>
        </p:txBody>
      </p:sp>
      <p:pic>
        <p:nvPicPr>
          <p:cNvPr id="9" name="Picture 10" descr="https://animo2.ucoz.ru/_ph/14/2/46658863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619408" y="4653136"/>
            <a:ext cx="3524592" cy="1440160"/>
          </a:xfrm>
          <a:prstGeom prst="rect">
            <a:avLst/>
          </a:prstGeom>
          <a:noFill/>
        </p:spPr>
      </p:pic>
      <p:pic>
        <p:nvPicPr>
          <p:cNvPr id="10" name="Picture 2" descr="Колобок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843808" y="0"/>
            <a:ext cx="1254976" cy="1196752"/>
          </a:xfrm>
          <a:prstGeom prst="rect">
            <a:avLst/>
          </a:prstGeom>
          <a:noFill/>
        </p:spPr>
      </p:pic>
      <p:pic>
        <p:nvPicPr>
          <p:cNvPr id="11" name="Picture 2" descr="Колобок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flipH="1">
            <a:off x="6012160" y="2924944"/>
            <a:ext cx="2664296" cy="2300836"/>
          </a:xfrm>
          <a:prstGeom prst="rect">
            <a:avLst/>
          </a:prstGeom>
          <a:noFill/>
        </p:spPr>
      </p:pic>
      <p:pic>
        <p:nvPicPr>
          <p:cNvPr id="12" name="Picture 2" descr="Колобок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580112" y="1556792"/>
            <a:ext cx="1585738" cy="1512168"/>
          </a:xfrm>
          <a:prstGeom prst="rect">
            <a:avLst/>
          </a:prstGeom>
          <a:noFill/>
        </p:spPr>
      </p:pic>
      <p:pic>
        <p:nvPicPr>
          <p:cNvPr id="14" name="песня колобк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 cstate="print"/>
          <a:stretch>
            <a:fillRect/>
          </a:stretch>
        </p:blipFill>
        <p:spPr>
          <a:xfrm>
            <a:off x="8333184" y="188640"/>
            <a:ext cx="576064" cy="576064"/>
          </a:xfrm>
          <a:prstGeom prst="rect">
            <a:avLst/>
          </a:prstGeom>
        </p:spPr>
      </p:pic>
      <p:sp>
        <p:nvSpPr>
          <p:cNvPr id="15" name="Прямоугольник 14"/>
          <p:cNvSpPr/>
          <p:nvPr/>
        </p:nvSpPr>
        <p:spPr>
          <a:xfrm>
            <a:off x="2009917" y="6396335"/>
            <a:ext cx="5370381" cy="461665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none">
            <a:spAutoFit/>
          </a:bodyPr>
          <a:lstStyle/>
          <a:p>
            <a:pPr algn="ctr"/>
            <a:r>
              <a:rPr lang="ru-RU" sz="2400" b="1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 Black" pitchFamily="34" charset="0"/>
              </a:rPr>
              <a:t>И ОТ </a:t>
            </a:r>
            <a:r>
              <a:rPr lang="ru-RU" sz="2400" b="1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 Black" pitchFamily="34" charset="0"/>
              </a:rPr>
              <a:t>ТЕБЯ ЛИСОНЬКА </a:t>
            </a:r>
            <a:r>
              <a:rPr lang="ru-RU" sz="2400" b="1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 Black" pitchFamily="34" charset="0"/>
              </a:rPr>
              <a:t>УБЕГУ</a:t>
            </a:r>
            <a:r>
              <a:rPr lang="ru-RU" b="1" dirty="0" smtClean="0">
                <a:latin typeface="Arial Black" pitchFamily="34" charset="0"/>
              </a:rPr>
              <a:t>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" presetClass="exit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1" presetClass="mediacall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" dur="22966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7966"/>
                            </p:stCondLst>
                            <p:childTnLst>
                              <p:par>
                                <p:cTn id="27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  <p:bldLst>
      <p:bldP spid="8" grpId="0" animBg="1"/>
      <p:bldP spid="8" grpId="1" animBg="1"/>
      <p:bldP spid="1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одержимое 6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9" name="Заголовок 5"/>
          <p:cNvSpPr>
            <a:spLocks noGrp="1"/>
          </p:cNvSpPr>
          <p:nvPr>
            <p:ph sz="half" idx="2"/>
          </p:nvPr>
        </p:nvSpPr>
        <p:spPr>
          <a:xfrm>
            <a:off x="5364088" y="0"/>
            <a:ext cx="3779912" cy="6858000"/>
          </a:xfrm>
          <a:solidFill>
            <a:schemeClr val="accent3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pPr algn="ctr">
              <a:buNone/>
            </a:pPr>
            <a:endParaRPr lang="ru-RU" b="1" dirty="0" smtClean="0">
              <a:ln w="18000">
                <a:solidFill>
                  <a:schemeClr val="bg1"/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 Black" pitchFamily="34" charset="0"/>
            </a:endParaRPr>
          </a:p>
          <a:p>
            <a:pPr algn="ctr">
              <a:buNone/>
            </a:pPr>
            <a:endParaRPr lang="ru-RU" b="1" dirty="0" smtClean="0">
              <a:ln w="18000">
                <a:solidFill>
                  <a:schemeClr val="bg1"/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 Black" pitchFamily="34" charset="0"/>
            </a:endParaRPr>
          </a:p>
          <a:p>
            <a:pPr algn="ctr">
              <a:buNone/>
            </a:pPr>
            <a:endParaRPr lang="ru-RU" b="1" dirty="0" smtClean="0">
              <a:ln w="18000">
                <a:solidFill>
                  <a:schemeClr val="bg1"/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 Black" pitchFamily="34" charset="0"/>
            </a:endParaRPr>
          </a:p>
          <a:p>
            <a:pPr algn="ctr">
              <a:buNone/>
            </a:pPr>
            <a:endParaRPr lang="ru-RU" b="1" dirty="0" smtClean="0">
              <a:ln w="18000">
                <a:solidFill>
                  <a:schemeClr val="bg1"/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 Black" pitchFamily="34" charset="0"/>
            </a:endParaRPr>
          </a:p>
          <a:p>
            <a:pPr algn="ctr">
              <a:buNone/>
            </a:pPr>
            <a:r>
              <a:rPr lang="ru-RU" b="1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 Black" pitchFamily="34" charset="0"/>
              </a:rPr>
              <a:t>ОХ, СТАРА Я СТАЛА,</a:t>
            </a:r>
            <a:br>
              <a:rPr lang="ru-RU" b="1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 Black" pitchFamily="34" charset="0"/>
              </a:rPr>
            </a:br>
            <a:r>
              <a:rPr lang="ru-RU" b="1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 Black" pitchFamily="34" charset="0"/>
              </a:rPr>
              <a:t>ДА ГЛУХОВАТА,</a:t>
            </a:r>
            <a:br>
              <a:rPr lang="ru-RU" b="1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 Black" pitchFamily="34" charset="0"/>
              </a:rPr>
            </a:br>
            <a:r>
              <a:rPr lang="ru-RU" b="1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 Black" pitchFamily="34" charset="0"/>
              </a:rPr>
              <a:t>СЯДЬ МНЕ НА НОСОК, </a:t>
            </a:r>
            <a:br>
              <a:rPr lang="ru-RU" b="1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 Black" pitchFamily="34" charset="0"/>
              </a:rPr>
            </a:br>
            <a:r>
              <a:rPr lang="ru-RU" b="1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 Black" pitchFamily="34" charset="0"/>
              </a:rPr>
              <a:t>ДА СПОЙ ЕЩЕ РАЗОК</a:t>
            </a:r>
          </a:p>
          <a:p>
            <a:endParaRPr lang="ru-RU" b="1" dirty="0" smtClean="0">
              <a:ln w="18000">
                <a:solidFill>
                  <a:schemeClr val="bg1"/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endParaRPr lang="ru-RU" dirty="0"/>
          </a:p>
        </p:txBody>
      </p:sp>
      <p:pic>
        <p:nvPicPr>
          <p:cNvPr id="16388" name="Picture 4" descr="http://andrey-eltsov.ru/wp-content/uploads/2019/12/CGH_6-4hgF-dnjvgGT-J_hG-dds27-BH_hgG_j-f-7bgde-%D0%B0%D0%BD%D0%B8%D0%BC%D0%B0%D1%86%D0%B8%D1%8F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3720"/>
            <a:ext cx="5580112" cy="68167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0" name="Picture 4" descr="https://www.pngkey.com/png/detail/892-8924775_-chernoff19791-.png"/>
          <p:cNvPicPr>
            <a:picLocks noChangeAspect="1" noChangeArrowheads="1"/>
          </p:cNvPicPr>
          <p:nvPr/>
        </p:nvPicPr>
        <p:blipFill>
          <a:blip r:embed="rId4" cstate="print"/>
          <a:srcRect l="922" t="3694" r="1353" b="6425"/>
          <a:stretch>
            <a:fillRect/>
          </a:stretch>
        </p:blipFill>
        <p:spPr bwMode="auto">
          <a:xfrm>
            <a:off x="0" y="0"/>
            <a:ext cx="9144000" cy="6173657"/>
          </a:xfrm>
          <a:prstGeom prst="rect">
            <a:avLst/>
          </a:prstGeom>
          <a:noFill/>
        </p:spPr>
      </p:pic>
      <p:sp>
        <p:nvSpPr>
          <p:cNvPr id="14344" name="AutoShape 8" descr=" 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4346" name="AutoShape 10" descr=" 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4348" name="AutoShape 12" descr=" 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2" name="Picture 10" descr="http://edu21.cap.ru/home/3685/1%20detskiy%20sad/gruppy/kolobok/kartinki/kartinki%20(5)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520" y="332656"/>
            <a:ext cx="3588277" cy="5328592"/>
          </a:xfrm>
          <a:prstGeom prst="rect">
            <a:avLst/>
          </a:prstGeom>
          <a:noFill/>
        </p:spPr>
      </p:pic>
      <p:sp>
        <p:nvSpPr>
          <p:cNvPr id="13" name="Прямоугольник 12"/>
          <p:cNvSpPr/>
          <p:nvPr/>
        </p:nvSpPr>
        <p:spPr>
          <a:xfrm>
            <a:off x="0" y="6150114"/>
            <a:ext cx="9144000" cy="707886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ru-RU" sz="2000" b="1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 Black" pitchFamily="34" charset="0"/>
              </a:rPr>
              <a:t>ПО НАИВНОСТИ СВОЕЙ НА НОСОК УСЕЛСЯ</a:t>
            </a:r>
            <a:br>
              <a:rPr lang="ru-RU" sz="2000" b="1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 Black" pitchFamily="34" charset="0"/>
              </a:rPr>
            </a:br>
            <a:r>
              <a:rPr lang="ru-RU" sz="2000" b="1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 Black" pitchFamily="34" charset="0"/>
              </a:rPr>
              <a:t>СНОВА ПЕСЕНКУ ЗАПЕЛ</a:t>
            </a:r>
            <a:r>
              <a:rPr lang="en-US" sz="2000" b="1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 Black" pitchFamily="34" charset="0"/>
              </a:rPr>
              <a:t>………..</a:t>
            </a:r>
            <a:r>
              <a:rPr lang="ru-RU" sz="2000" b="1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 Black" pitchFamily="34" charset="0"/>
              </a:rPr>
              <a:t> ЕГО  ЛИСА  И СЪЕЛА! </a:t>
            </a:r>
          </a:p>
        </p:txBody>
      </p:sp>
      <p:pic>
        <p:nvPicPr>
          <p:cNvPr id="8" name="Picture 2" descr="Колобок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flipH="1">
            <a:off x="6012160" y="3573016"/>
            <a:ext cx="1913849" cy="1652764"/>
          </a:xfrm>
          <a:prstGeom prst="rect">
            <a:avLst/>
          </a:prstGeom>
          <a:noFill/>
        </p:spPr>
      </p:pic>
      <p:pic>
        <p:nvPicPr>
          <p:cNvPr id="14" name="Picture 2" descr="Колобок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flipH="1">
            <a:off x="2627784" y="1268760"/>
            <a:ext cx="1440160" cy="1243695"/>
          </a:xfrm>
          <a:prstGeom prst="rect">
            <a:avLst/>
          </a:prstGeom>
          <a:noFill/>
        </p:spPr>
      </p:pic>
      <p:pic>
        <p:nvPicPr>
          <p:cNvPr id="16" name="конец колобка (mp3cut.net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 cstate="print"/>
          <a:stretch>
            <a:fillRect/>
          </a:stretch>
        </p:blipFill>
        <p:spPr>
          <a:xfrm>
            <a:off x="8261176" y="260648"/>
            <a:ext cx="648072" cy="648072"/>
          </a:xfrm>
          <a:prstGeom prst="rect">
            <a:avLst/>
          </a:prstGeom>
        </p:spPr>
      </p:pic>
      <p:pic>
        <p:nvPicPr>
          <p:cNvPr id="17" name="птицы2 (mp3cut.net)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8" cstate="print"/>
          <a:stretch>
            <a:fillRect/>
          </a:stretch>
        </p:blipFill>
        <p:spPr>
          <a:xfrm>
            <a:off x="8244408" y="1124744"/>
            <a:ext cx="592832" cy="592832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3061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4061"/>
                            </p:stCondLst>
                            <p:childTnLst>
                              <p:par>
                                <p:cTn id="14" presetID="0" presetClass="path" presetSubtype="0" accel="50000" decel="5000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0.0059 0.09919 C -0.0217 0.00185 -0.03732 -0.09526 -0.04531 -0.14982 C -0.0533 -0.20439 -0.04948 -0.20693 -0.05347 -0.22844 C -0.05746 -0.24994 -0.06406 -0.26335 -0.06979 -0.27861 C -0.07552 -0.29387 -0.07604 -0.30104 -0.08784 -0.32 C -0.09965 -0.33896 -0.12916 -0.37757 -0.14027 -0.39214 C -0.15139 -0.4067 -0.146 -0.40115 -0.15503 -0.4074 C -0.16406 -0.41364 -0.17916 -0.42358 -0.19444 -0.42913 C -0.20972 -0.43468 -0.23003 -0.43815 -0.24687 -0.44023 C -0.26371 -0.44231 -0.28073 -0.44161 -0.296 -0.44231 C -0.31128 -0.443 -0.32691 -0.44531 -0.33871 -0.44462 C -0.35052 -0.44393 -0.35833 -0.44231 -0.36649 -0.43792 C -0.37465 -0.43352 -0.38298 -0.4252 -0.38784 -0.41826 C -0.39271 -0.41133 -0.39462 -0.40023 -0.396 -0.39653 " pathEditMode="relative" rAng="0" ptsTypes="aaaaaaaaaaaaaA">
                                      <p:cBhvr>
                                        <p:cTn id="1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5" y="-27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8061"/>
                            </p:stCondLst>
                            <p:childTnLst>
                              <p:par>
                                <p:cTn id="17" presetID="1" presetClass="exit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9561"/>
                            </p:stCondLst>
                            <p:childTnLst>
                              <p:par>
                                <p:cTn id="2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9561"/>
                            </p:stCondLst>
                            <p:childTnLst>
                              <p:par>
                                <p:cTn id="2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2277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1838"/>
                            </p:stCondLst>
                            <p:childTnLst>
                              <p:par>
                                <p:cTn id="26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  <p:audio>
              <p:cMediaNode vol="80000">
                <p:cTn id="2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  <p:bldLst>
      <p:bldP spid="1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4" descr="https://www.pngkey.com/png/detail/892-8924775_-chernoff19791-.png"/>
          <p:cNvPicPr>
            <a:picLocks noChangeAspect="1" noChangeArrowheads="1"/>
          </p:cNvPicPr>
          <p:nvPr/>
        </p:nvPicPr>
        <p:blipFill>
          <a:blip r:embed="rId3" cstate="print"/>
          <a:srcRect l="922" t="3694" r="1353" b="6425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030" name="AutoShape 6" descr=" 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5" name="Picture 4" descr="https://xn--c1akah3c.xn--p1acf/uploads/posts/2019-03/1552319224_3491-gifka-lisichka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1268760"/>
            <a:ext cx="5832648" cy="5382598"/>
          </a:xfrm>
          <a:prstGeom prst="rect">
            <a:avLst/>
          </a:prstGeom>
          <a:noFill/>
        </p:spPr>
      </p:pic>
      <p:pic>
        <p:nvPicPr>
          <p:cNvPr id="17" name="птицы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333184" y="260648"/>
            <a:ext cx="576064" cy="576064"/>
          </a:xfrm>
          <a:prstGeom prst="rect">
            <a:avLst/>
          </a:prstGeo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860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556792"/>
            <a:ext cx="9144000" cy="5301208"/>
          </a:xfrm>
          <a:solidFill>
            <a:schemeClr val="accent3">
              <a:lumMod val="60000"/>
              <a:lumOff val="40000"/>
            </a:schemeClr>
          </a:solidFill>
        </p:spPr>
        <p:txBody>
          <a:bodyPr/>
          <a:lstStyle/>
          <a:p>
            <a:r>
              <a:rPr lang="ru-RU" smtClean="0"/>
              <a:t> 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0" y="1"/>
            <a:ext cx="9144000" cy="1556791"/>
          </a:xfrm>
          <a:solidFill>
            <a:schemeClr val="accent3">
              <a:lumMod val="60000"/>
              <a:lumOff val="40000"/>
            </a:schemeClr>
          </a:solidFill>
        </p:spPr>
        <p:txBody>
          <a:bodyPr/>
          <a:lstStyle/>
          <a:p>
            <a:pPr algn="ctr"/>
            <a:r>
              <a:rPr lang="ru-RU" sz="4400" b="1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solidFill>
                  <a:schemeClr val="tx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 Black" pitchFamily="34" charset="0"/>
              </a:rPr>
              <a:t>КАКОЙ ФОРМЫ КОЛОБОК?</a:t>
            </a:r>
          </a:p>
          <a:p>
            <a:endParaRPr lang="ru-RU" dirty="0"/>
          </a:p>
        </p:txBody>
      </p:sp>
      <p:pic>
        <p:nvPicPr>
          <p:cNvPr id="30722" name="Picture 2" descr="https://thumbs.gfycat.com/BlankShyFritillarybutterfly-size_restricted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72730" y="1849810"/>
            <a:ext cx="4531518" cy="453151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0" y="0"/>
            <a:ext cx="9144000" cy="1121916"/>
          </a:xfrm>
          <a:solidFill>
            <a:schemeClr val="accent3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ru-RU" sz="4800" b="1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solidFill>
                  <a:schemeClr val="tx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 Black" pitchFamily="34" charset="0"/>
              </a:rPr>
              <a:t>НА ЧТО ПОХОЖ КРУГ?</a:t>
            </a:r>
            <a:endParaRPr lang="ru-RU" sz="4800" b="1" dirty="0">
              <a:ln w="18000">
                <a:solidFill>
                  <a:schemeClr val="bg1"/>
                </a:solidFill>
                <a:prstDash val="solid"/>
                <a:miter lim="800000"/>
              </a:ln>
              <a:solidFill>
                <a:schemeClr val="tx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 Black" pitchFamily="34" charset="0"/>
            </a:endParaRPr>
          </a:p>
        </p:txBody>
      </p:sp>
      <p:pic>
        <p:nvPicPr>
          <p:cNvPr id="4" name="Рисунок 3" descr="i7PC3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0" y="2132856"/>
            <a:ext cx="4032448" cy="4032448"/>
          </a:xfrm>
          <a:prstGeom prst="rect">
            <a:avLst/>
          </a:prstGeom>
        </p:spPr>
      </p:pic>
      <p:pic>
        <p:nvPicPr>
          <p:cNvPr id="31746" name="Picture 2" descr="https://img2.freepng.ru/20180512/vyq/kisspng-orange-clip-art-5af6a5504e2749.087661721526113616320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1176" y="1916832"/>
            <a:ext cx="4652824" cy="403244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1748" name="Picture 4" descr="https://thumbs.gfycat.com/HotAlarmedAsianpiedstarling-size_restricted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6016" y="1556792"/>
            <a:ext cx="4623385" cy="501089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1750" name="Picture 6" descr="https://img2.freepng.ru/20180227/ajw/kisspng-watermelon-citrullus-lanatus-clip-art-watermelon-5a961c4cc0e758.9123712915197870847901.jpg"/>
          <p:cNvPicPr>
            <a:picLocks noChangeAspect="1" noChangeArrowheads="1"/>
          </p:cNvPicPr>
          <p:nvPr/>
        </p:nvPicPr>
        <p:blipFill>
          <a:blip r:embed="rId5" cstate="print"/>
          <a:srcRect l="10396" r="13954"/>
          <a:stretch>
            <a:fillRect/>
          </a:stretch>
        </p:blipFill>
        <p:spPr bwMode="auto">
          <a:xfrm>
            <a:off x="4427984" y="1772816"/>
            <a:ext cx="4716016" cy="4155976"/>
          </a:xfrm>
          <a:prstGeom prst="rect">
            <a:avLst/>
          </a:prstGeom>
          <a:noFill/>
        </p:spPr>
      </p:pic>
      <p:pic>
        <p:nvPicPr>
          <p:cNvPr id="31752" name="Picture 8" descr="http://sc02.alicdn.com/kf/HTB1EHXyKeOSBuNjy0Fdq6zDnVXar/20-Cheap-Promotional-PVC-Inflatable-Beach-Balls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509003" y="1412776"/>
            <a:ext cx="4634997" cy="4536504"/>
          </a:xfrm>
          <a:prstGeom prst="rect">
            <a:avLst/>
          </a:prstGeom>
          <a:noFill/>
        </p:spPr>
      </p:pic>
      <p:pic>
        <p:nvPicPr>
          <p:cNvPr id="31754" name="Picture 10" descr="https://sunveter.ru/uploads/posts/2018-10/1539801404_sun101.gif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215357" y="1268760"/>
            <a:ext cx="4928643" cy="49411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2"/>
          <p:cNvSpPr txBox="1">
            <a:spLocks/>
          </p:cNvSpPr>
          <p:nvPr/>
        </p:nvSpPr>
        <p:spPr>
          <a:xfrm>
            <a:off x="0" y="0"/>
            <a:ext cx="9144000" cy="52292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/>
          <a:lstStyle/>
          <a:p>
            <a:pPr marL="342900" lvl="0" indent="-342900" algn="ctr">
              <a:spcBef>
                <a:spcPct val="20000"/>
              </a:spcBef>
            </a:pPr>
            <a:r>
              <a:rPr lang="ru-RU" sz="2800" dirty="0" smtClean="0">
                <a:latin typeface="Arial Black" pitchFamily="34" charset="0"/>
              </a:rPr>
              <a:t>Интернет ресурсы</a:t>
            </a:r>
          </a:p>
          <a:p>
            <a:pPr marL="342900" lvl="0" indent="-342900" algn="ctr">
              <a:spcBef>
                <a:spcPct val="20000"/>
              </a:spcBef>
            </a:pPr>
            <a:r>
              <a:rPr lang="en-US" sz="2800" dirty="0" smtClean="0">
                <a:hlinkClick r:id="rId2"/>
              </a:rPr>
              <a:t>H</a:t>
            </a:r>
            <a:r>
              <a:rPr lang="de-DE" sz="2800" dirty="0" smtClean="0">
                <a:hlinkClick r:id="rId2"/>
              </a:rPr>
              <a:t>ttps://yandex.ru/images</a:t>
            </a:r>
            <a:r>
              <a:rPr lang="ru-RU" sz="2800" dirty="0" smtClean="0"/>
              <a:t> </a:t>
            </a:r>
            <a:br>
              <a:rPr lang="ru-RU" sz="2800" dirty="0" smtClean="0"/>
            </a:br>
            <a:r>
              <a:rPr lang="de-DE" sz="2800" dirty="0" smtClean="0">
                <a:hlinkClick r:id="rId3"/>
              </a:rPr>
              <a:t>https://deti-online.com/audioskazki/russkie-narodnye-skazki-mp3/kolobok/</a:t>
            </a:r>
            <a:r>
              <a:rPr lang="ru-RU" sz="2800" dirty="0" smtClean="0"/>
              <a:t> </a:t>
            </a:r>
            <a:br>
              <a:rPr lang="ru-RU" sz="2800" dirty="0" smtClean="0"/>
            </a:br>
            <a:r>
              <a:rPr lang="de-DE" sz="2800" dirty="0" smtClean="0">
                <a:hlinkClick r:id="rId4"/>
              </a:rPr>
              <a:t>https://zvukov.com/</a:t>
            </a:r>
            <a:r>
              <a:rPr lang="ru-RU" sz="2800" dirty="0" smtClean="0"/>
              <a:t> </a:t>
            </a:r>
            <a:endParaRPr lang="ru-RU" sz="2800" dirty="0" smtClean="0">
              <a:latin typeface="Arial Black" pitchFamily="34" charset="0"/>
            </a:endParaRP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Black" pitchFamily="34" charset="0"/>
            </a:endParaRPr>
          </a:p>
        </p:txBody>
      </p:sp>
      <p:sp>
        <p:nvSpPr>
          <p:cNvPr id="7" name="Заголовок 1"/>
          <p:cNvSpPr txBox="1">
            <a:spLocks noGrp="1"/>
          </p:cNvSpPr>
          <p:nvPr>
            <p:ph type="title"/>
          </p:nvPr>
        </p:nvSpPr>
        <p:spPr>
          <a:xfrm>
            <a:off x="0" y="5201816"/>
            <a:ext cx="9144000" cy="1656184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lvl="0" algn="r">
              <a:spcBef>
                <a:spcPct val="0"/>
              </a:spcBef>
              <a:defRPr/>
            </a:pPr>
            <a:r>
              <a:rPr lang="ru-RU" sz="18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		      	Выполнила</a:t>
            </a:r>
            <a:r>
              <a:rPr lang="ru-RU" sz="18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:                                                                      </a:t>
            </a:r>
            <a:r>
              <a:rPr lang="ru-RU" sz="18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воспитатель МАДОУ детский сад № 67</a:t>
            </a:r>
            <a:br>
              <a:rPr lang="ru-RU" sz="18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Плаксина </a:t>
            </a:r>
            <a:r>
              <a:rPr lang="ru-RU" sz="18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Алина Денисовна </a:t>
            </a:r>
            <a:endParaRPr lang="ru-RU" sz="1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9" name="Picture 5" descr="C:\Users\Vika\Desktop\1011869102.jpg"/>
          <p:cNvPicPr>
            <a:picLocks noChangeAspect="1" noChangeArrowheads="1"/>
          </p:cNvPicPr>
          <p:nvPr/>
        </p:nvPicPr>
        <p:blipFill>
          <a:blip r:embed="rId3" cstate="print"/>
          <a:srcRect l="3840" t="18599" r="3852" b="14205"/>
          <a:stretch>
            <a:fillRect/>
          </a:stretch>
        </p:blipFill>
        <p:spPr bwMode="auto">
          <a:xfrm>
            <a:off x="-17709" y="0"/>
            <a:ext cx="9161709" cy="6858000"/>
          </a:xfrm>
          <a:prstGeom prst="rect">
            <a:avLst/>
          </a:prstGeom>
          <a:noFill/>
          <a:ln w="76200">
            <a:solidFill>
              <a:srgbClr val="FFC000"/>
            </a:solidFill>
          </a:ln>
        </p:spPr>
      </p:pic>
      <p:sp>
        <p:nvSpPr>
          <p:cNvPr id="2" name="Прямоугольник 1"/>
          <p:cNvSpPr/>
          <p:nvPr/>
        </p:nvSpPr>
        <p:spPr>
          <a:xfrm>
            <a:off x="0" y="6150114"/>
            <a:ext cx="9144000" cy="707886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ln>
                  <a:solidFill>
                    <a:schemeClr val="bg1"/>
                  </a:solidFill>
                </a:ln>
                <a:latin typeface="Arial Black" pitchFamily="34" charset="0"/>
              </a:rPr>
              <a:t>ЖИЛИ БЫЛИ ДЕД И БАБА. ГОВОРИТ ОДНАЖДЫ ДЕД  БЫЛ Я ОЧЕНЬ – ОЧЕНЬ РАД БЫ КОЛОБКА СЪЕСТЬ НА ОБЕД</a:t>
            </a:r>
            <a:endParaRPr lang="ru-RU" sz="2000" b="1" dirty="0">
              <a:ln>
                <a:solidFill>
                  <a:schemeClr val="bg1"/>
                </a:solidFill>
              </a:ln>
              <a:latin typeface="Arial Black" pitchFamily="34" charset="0"/>
            </a:endParaRPr>
          </a:p>
        </p:txBody>
      </p:sp>
      <p:pic>
        <p:nvPicPr>
          <p:cNvPr id="26626" name="Picture 2" descr="https://animo2.ucoz.ru/_ph/14/2/66880497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996952"/>
            <a:ext cx="1728192" cy="3343678"/>
          </a:xfrm>
          <a:prstGeom prst="rect">
            <a:avLst/>
          </a:prstGeom>
          <a:noFill/>
        </p:spPr>
      </p:pic>
      <p:pic>
        <p:nvPicPr>
          <p:cNvPr id="7" name="птицы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316416" y="188640"/>
            <a:ext cx="827584" cy="8275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86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70" name="Picture 10" descr="http://static.ozone.ru/multimedia/books_ill/1011869102.jpg"/>
          <p:cNvPicPr>
            <a:picLocks noChangeAspect="1" noChangeArrowheads="1"/>
          </p:cNvPicPr>
          <p:nvPr/>
        </p:nvPicPr>
        <p:blipFill>
          <a:blip r:embed="rId3" cstate="print"/>
          <a:srcRect l="3359" t="18151" r="3402" b="14440"/>
          <a:stretch>
            <a:fillRect/>
          </a:stretch>
        </p:blipFill>
        <p:spPr bwMode="auto">
          <a:xfrm>
            <a:off x="0" y="0"/>
            <a:ext cx="9144000" cy="6525344"/>
          </a:xfrm>
          <a:prstGeom prst="rect">
            <a:avLst/>
          </a:prstGeom>
          <a:noFill/>
        </p:spPr>
      </p:pic>
      <p:pic>
        <p:nvPicPr>
          <p:cNvPr id="15366" name="Picture 6" descr="https://i.pinimg.com/originals/d1/80/6c/d1806cefaac32b18d2c9da320fd839d2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11760" y="1340768"/>
            <a:ext cx="2165093" cy="2102032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0" y="5842337"/>
            <a:ext cx="9144000" cy="1015663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 Black" pitchFamily="34" charset="0"/>
              </a:rPr>
              <a:t>БАБА ТУТ ПОДСУЕТИЛАСЬ </a:t>
            </a:r>
            <a:r>
              <a:rPr lang="ru-RU" sz="2000" b="1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 Black" pitchFamily="34" charset="0"/>
                <a:cs typeface="Aharoni" pitchFamily="2" charset="-79"/>
              </a:rPr>
              <a:t>И ИСПЕКСЯ КОЛОБОК</a:t>
            </a:r>
            <a:r>
              <a:rPr lang="en-US" sz="2000" b="1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 Black" pitchFamily="34" charset="0"/>
                <a:cs typeface="Aharoni" pitchFamily="2" charset="-79"/>
              </a:rPr>
              <a:t>, </a:t>
            </a:r>
            <a:r>
              <a:rPr lang="ru-RU" sz="2000" b="1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 Black" pitchFamily="34" charset="0"/>
                <a:cs typeface="Aharoni" pitchFamily="2" charset="-79"/>
              </a:rPr>
              <a:t>ТАКОЙ НЕЖНЫЙ И РУМЯНЫЙ- ТАК И ПРОСИТСЯ В РОТОК !</a:t>
            </a:r>
          </a:p>
          <a:p>
            <a:endParaRPr lang="ru-RU" sz="2000" dirty="0">
              <a:latin typeface="Arial Black" pitchFamily="34" charset="0"/>
            </a:endParaRPr>
          </a:p>
        </p:txBody>
      </p:sp>
      <p:pic>
        <p:nvPicPr>
          <p:cNvPr id="11" name="птицы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316416" y="260648"/>
            <a:ext cx="592832" cy="592832"/>
          </a:xfrm>
          <a:prstGeom prst="rect">
            <a:avLst/>
          </a:prstGeom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8860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0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5602" name="Picture 2" descr="https://krot.info/uploads/posts/2020-01/1580484964_24-p-detskie-foni-s-lesom-78.jpg"/>
          <p:cNvPicPr>
            <a:picLocks noChangeAspect="1" noChangeArrowheads="1"/>
          </p:cNvPicPr>
          <p:nvPr/>
        </p:nvPicPr>
        <p:blipFill>
          <a:blip r:embed="rId3" cstate="print"/>
          <a:srcRect r="2158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" name="Picture 6" descr="https://avatars.mds.yandex.net/get-pdb/477388/f90949fd-1c93-47ff-b6f2-81818779edb6/orig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07704" y="-315417"/>
            <a:ext cx="3744416" cy="3781381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0" y="6150114"/>
            <a:ext cx="9144000" cy="707886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000" b="1" dirty="0" smtClean="0">
                <a:ln w="12700">
                  <a:solidFill>
                    <a:schemeClr val="bg1"/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Black" pitchFamily="34" charset="0"/>
              </a:rPr>
              <a:t>НЕ УСПЕЛ ОТВЕДАТЬ ДЕД</a:t>
            </a:r>
            <a:r>
              <a:rPr lang="en-US" sz="2000" b="1" dirty="0" smtClean="0">
                <a:ln w="12700">
                  <a:solidFill>
                    <a:schemeClr val="bg1"/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Black" pitchFamily="34" charset="0"/>
              </a:rPr>
              <a:t> </a:t>
            </a:r>
            <a:r>
              <a:rPr lang="ru-RU" sz="2000" b="1" dirty="0" smtClean="0">
                <a:ln w="12700">
                  <a:solidFill>
                    <a:schemeClr val="bg1"/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Black" pitchFamily="34" charset="0"/>
              </a:rPr>
              <a:t>КОЛОБОК СКАТИЛСЯ… </a:t>
            </a:r>
            <a:endParaRPr lang="en-US" sz="2000" b="1" dirty="0" smtClean="0">
              <a:ln w="12700">
                <a:solidFill>
                  <a:schemeClr val="bg1"/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 Black" pitchFamily="34" charset="0"/>
            </a:endParaRPr>
          </a:p>
          <a:p>
            <a:pPr algn="ctr"/>
            <a:r>
              <a:rPr lang="ru-RU" sz="2000" b="1" dirty="0" smtClean="0">
                <a:ln w="12700">
                  <a:solidFill>
                    <a:schemeClr val="bg1"/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Black" pitchFamily="34" charset="0"/>
              </a:rPr>
              <a:t> ДУМАЛ, ЧТО НЕ БУДЕТ БЕД,</a:t>
            </a:r>
            <a:r>
              <a:rPr lang="en-US" sz="2000" b="1" dirty="0" smtClean="0">
                <a:ln w="12700">
                  <a:solidFill>
                    <a:schemeClr val="bg1"/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Black" pitchFamily="34" charset="0"/>
              </a:rPr>
              <a:t> </a:t>
            </a:r>
            <a:r>
              <a:rPr lang="ru-RU" sz="2000" b="1" dirty="0" smtClean="0">
                <a:ln w="12700">
                  <a:solidFill>
                    <a:schemeClr val="bg1"/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Black" pitchFamily="34" charset="0"/>
              </a:rPr>
              <a:t>К ЛЕСУ ПОКАТИЛСЯ.</a:t>
            </a:r>
            <a:endParaRPr lang="ru-RU" sz="2000" b="1" dirty="0">
              <a:ln w="12700">
                <a:solidFill>
                  <a:schemeClr val="bg1"/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7" name="птицы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567936" y="188640"/>
            <a:ext cx="576064" cy="576064"/>
          </a:xfrm>
          <a:prstGeom prst="rect">
            <a:avLst/>
          </a:prstGeom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86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8403 0.14428 C -0.09375 0.21365 -0.10243 0.28324 -0.09375 0.3133 C -0.0842 0.34313 -0.04948 0.31908 -0.0283 0.32278 C -0.00695 0.32694 0.01614 0.3311 0.03368 0.33642 C 0.05104 0.3422 0.05625 0.34682 0.07656 0.35607 C 0.09653 0.36532 0.13055 0.38474 0.15451 0.39122 C 0.17847 0.39746 0.20035 0.39237 0.21979 0.39469 C 0.23889 0.39723 0.24896 0.40324 0.27066 0.40671 C 0.29236 0.41018 0.32795 0.41573 0.35017 0.41619 C 0.37239 0.41688 0.39288 0.40948 0.40416 0.40856 C 0.41528 0.40763 0.41614 0.40879 0.41736 0.41041 " pathEditMode="relative" rAng="0" ptsTypes="aaaaaaaaaaA"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1" y="136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https://ds04.infourok.ru/uploads/ex/103c/0018532b-880716e5/640/img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5805264"/>
            <a:ext cx="9144000" cy="1052736"/>
          </a:xfrm>
          <a:solidFill>
            <a:schemeClr val="accent3">
              <a:lumMod val="60000"/>
              <a:lumOff val="40000"/>
            </a:schemeClr>
          </a:solidFill>
        </p:spPr>
        <p:txBody>
          <a:bodyPr>
            <a:normAutofit fontScale="90000"/>
          </a:bodyPr>
          <a:lstStyle/>
          <a:p>
            <a:r>
              <a:rPr lang="ru-RU" sz="2800" b="1" dirty="0" smtClean="0">
                <a:ln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/>
            </a:r>
            <a:br>
              <a:rPr lang="ru-RU" sz="2800" b="1" dirty="0" smtClean="0">
                <a:ln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</a:br>
            <a:r>
              <a:rPr lang="ru-RU" sz="2800" b="1" dirty="0" smtClean="0">
                <a:ln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/>
            </a:r>
            <a:br>
              <a:rPr lang="ru-RU" sz="2800" b="1" dirty="0" smtClean="0">
                <a:ln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</a:br>
            <a:r>
              <a:rPr lang="ru-RU" sz="2200" b="1" dirty="0" smtClean="0">
                <a:ln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ПО ТРОПИНКЕ В ЛЕС ПУСТИЛСЯ К НОРКЕ ЗАЙЦА ПОДКАТИЛСЯ ЗАЯЦ СЪЕСТЬ ЕГО ХОТЕЛ И СТОЯТЬ ЕМУ ВЕЛЕЛ</a:t>
            </a:r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ru-RU" sz="2800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2800" b="1" dirty="0" smtClean="0">
                <a:ln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  </a:t>
            </a:r>
            <a:endParaRPr lang="ru-RU" sz="2800" b="1" dirty="0">
              <a:ln>
                <a:solidFill>
                  <a:schemeClr val="bg1"/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pic>
        <p:nvPicPr>
          <p:cNvPr id="8" name="Picture 6" descr="https://kartinki-vernisazh.ru/_ph/16/2/214979110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-3204864" y="2060848"/>
            <a:ext cx="2592288" cy="4286251"/>
          </a:xfrm>
          <a:prstGeom prst="rect">
            <a:avLst/>
          </a:prstGeom>
          <a:noFill/>
        </p:spPr>
      </p:pic>
      <p:sp>
        <p:nvSpPr>
          <p:cNvPr id="12" name="Прямоугольник 11"/>
          <p:cNvSpPr/>
          <p:nvPr/>
        </p:nvSpPr>
        <p:spPr>
          <a:xfrm>
            <a:off x="0" y="5534561"/>
            <a:ext cx="9144000" cy="1323439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r>
              <a:rPr lang="ru-RU" sz="2000" dirty="0" smtClean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ЗАЯЦ </a:t>
            </a:r>
            <a:r>
              <a:rPr lang="ru-RU" sz="2000" dirty="0" smtClean="0">
                <a:ln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                                         </a:t>
            </a:r>
          </a:p>
          <a:p>
            <a:r>
              <a:rPr lang="ru-RU" sz="2000" dirty="0" smtClean="0">
                <a:ln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 КОЛОБОК. КОЛОБОК, Я ТЕБЯ СЪЕМ!</a:t>
            </a:r>
          </a:p>
          <a:p>
            <a:r>
              <a:rPr lang="ru-RU" sz="2000" dirty="0" smtClean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КОЛОБОК   </a:t>
            </a:r>
            <a:r>
              <a:rPr lang="ru-RU" sz="2000" dirty="0" smtClean="0">
                <a:ln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                               </a:t>
            </a:r>
          </a:p>
          <a:p>
            <a:r>
              <a:rPr lang="ru-RU" sz="2000" dirty="0" smtClean="0">
                <a:ln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 НЕ ЕШЬ МЕНЯ, Я ТЕБЕ ПЕСЕНКУ СПОЮ!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2267744" y="6237312"/>
            <a:ext cx="4572000" cy="461665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>
            <a:spAutoFit/>
          </a:bodyPr>
          <a:lstStyle/>
          <a:p>
            <a:pPr algn="ctr"/>
            <a:r>
              <a:rPr lang="ru-RU" sz="2400" b="1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 Black" pitchFamily="34" charset="0"/>
              </a:rPr>
              <a:t>И ОТ ТЕБЯ ЗАЙКА УБЕГУ</a:t>
            </a:r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</a:rPr>
              <a:t>!</a:t>
            </a:r>
          </a:p>
        </p:txBody>
      </p:sp>
      <p:pic>
        <p:nvPicPr>
          <p:cNvPr id="16" name="Picture 10" descr="https://animo2.ucoz.ru/_ph/14/2/46658863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84168" y="4581128"/>
            <a:ext cx="3524592" cy="1440160"/>
          </a:xfrm>
          <a:prstGeom prst="rect">
            <a:avLst/>
          </a:prstGeom>
          <a:noFill/>
        </p:spPr>
      </p:pic>
      <p:pic>
        <p:nvPicPr>
          <p:cNvPr id="10" name="Picture 2" descr="Колобок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flipH="1">
            <a:off x="9540552" y="548680"/>
            <a:ext cx="2088232" cy="2084812"/>
          </a:xfrm>
          <a:prstGeom prst="rect">
            <a:avLst/>
          </a:prstGeom>
          <a:noFill/>
        </p:spPr>
      </p:pic>
      <p:pic>
        <p:nvPicPr>
          <p:cNvPr id="17" name="песня колобк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8" cstate="print"/>
          <a:stretch>
            <a:fillRect/>
          </a:stretch>
        </p:blipFill>
        <p:spPr>
          <a:xfrm>
            <a:off x="8316416" y="188640"/>
            <a:ext cx="592832" cy="592832"/>
          </a:xfrm>
          <a:prstGeom prst="rect">
            <a:avLst/>
          </a:prstGeom>
        </p:spPr>
      </p:pic>
      <p:pic>
        <p:nvPicPr>
          <p:cNvPr id="18" name="птицы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9" cstate="print"/>
          <a:stretch>
            <a:fillRect/>
          </a:stretch>
        </p:blipFill>
        <p:spPr>
          <a:xfrm>
            <a:off x="8316416" y="836712"/>
            <a:ext cx="648072" cy="648072"/>
          </a:xfrm>
          <a:prstGeom prst="rect">
            <a:avLst/>
          </a:prstGeom>
        </p:spPr>
      </p:pic>
    </p:spTree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860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796 -0.07847 C -0.12535 0.05973 -0.22257 0.19815 -0.28369 0.25394 C -0.3448 0.30973 -0.36667 0.25463 -0.39514 0.25602 C -0.42362 0.25741 -0.43473 0.25996 -0.45417 0.2625 C -0.47362 0.26505 -0.48507 0.2757 -0.51164 0.2713 C -0.5382 0.2669 -0.58994 0.24098 -0.6132 0.23635 C -0.63646 0.23149 -0.63941 0.22871 -0.65087 0.24283 C -0.66233 0.25672 -0.67796 0.28195 -0.68212 0.31945 C -0.68629 0.35695 -0.68889 0.43519 -0.67553 0.46806 C -0.66216 0.50093 -0.63316 0.50556 -0.60174 0.51621 C -0.57032 0.52686 -0.52639 0.53588 -0.48698 0.53149 C -0.44757 0.52709 -0.39428 0.51088 -0.36563 0.48982 C -0.33698 0.46875 -0.32344 0.41875 -0.31494 0.40463 " pathEditMode="relative" rAng="0" ptsTypes="aaaaaaaaaaaaA">
                                      <p:cBhvr>
                                        <p:cTn id="1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1" y="30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8860"/>
                            </p:stCondLst>
                            <p:childTnLst>
                              <p:par>
                                <p:cTn id="14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6302 -0.02014 C -0.02813 -0.07176 0.00677 -0.12315 0.0467 -0.125 C 0.08698 -0.12685 0.13437 -0.03032 0.17621 -0.03102 C 0.21806 -0.03171 0.26128 -0.12477 0.29757 -0.1294 C 0.33385 -0.13402 0.37812 -0.07106 0.39427 -0.05949 " pathEditMode="relative" rAng="0" ptsTypes="aaaaA">
                                      <p:cBhvr>
                                        <p:cTn id="1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9" y="-57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860"/>
                            </p:stCondLst>
                            <p:childTnLst>
                              <p:par>
                                <p:cTn id="25" presetID="1" presetClass="mediacall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22966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5826"/>
                            </p:stCondLst>
                            <p:childTnLst>
                              <p:par>
                                <p:cTn id="28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826"/>
                            </p:stCondLst>
                            <p:childTnLst>
                              <p:par>
                                <p:cTn id="31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  <p:audio>
              <p:cMediaNode vol="80000">
                <p:cTn id="3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</p:childTnLst>
        </p:cTn>
      </p:par>
    </p:tnLst>
    <p:bldLst>
      <p:bldP spid="2" grpId="0" animBg="1"/>
      <p:bldP spid="2" grpId="1" animBg="1"/>
      <p:bldP spid="12" grpId="0" animBg="1"/>
      <p:bldP spid="12" grpId="1" animBg="1"/>
      <p:bldP spid="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s://otvet.imgsmail.ru/download/174724476_665680b190d4ae28425b649f2fa13262_800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252536" y="0"/>
            <a:ext cx="9488389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252536" y="5993904"/>
            <a:ext cx="9396536" cy="864096"/>
          </a:xfrm>
          <a:solidFill>
            <a:schemeClr val="accent3">
              <a:lumMod val="60000"/>
              <a:lumOff val="40000"/>
            </a:schemeClr>
          </a:solidFill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2700" b="1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 Black" pitchFamily="34" charset="0"/>
              </a:rPr>
              <a:t>НУ, А ХИТРЫЙ КОЛОБОК </a:t>
            </a:r>
            <a:br>
              <a:rPr lang="ru-RU" sz="2700" b="1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 Black" pitchFamily="34" charset="0"/>
              </a:rPr>
            </a:br>
            <a:r>
              <a:rPr lang="ru-RU" sz="2700" b="1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 Black" pitchFamily="34" charset="0"/>
              </a:rPr>
              <a:t>ПЕСНЮ СПЕЛ И ДАЛЬШЕ СКОК!</a:t>
            </a:r>
            <a:br>
              <a:rPr lang="ru-RU" sz="2700" b="1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 Black" pitchFamily="34" charset="0"/>
              </a:rPr>
            </a:br>
            <a:endParaRPr lang="ru-RU" sz="2700" dirty="0">
              <a:ln w="18000">
                <a:solidFill>
                  <a:schemeClr val="bg1"/>
                </a:solidFill>
                <a:prstDash val="solid"/>
                <a:miter lim="800000"/>
              </a:ln>
              <a:latin typeface="Arial Black" pitchFamily="34" charset="0"/>
            </a:endParaRPr>
          </a:p>
        </p:txBody>
      </p:sp>
      <p:pic>
        <p:nvPicPr>
          <p:cNvPr id="5" name="птицы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604448" y="332656"/>
            <a:ext cx="539552" cy="539552"/>
          </a:xfrm>
          <a:prstGeom prst="rect">
            <a:avLst/>
          </a:prstGeom>
        </p:spPr>
      </p:pic>
    </p:spTree>
  </p:cSld>
  <p:clrMapOvr>
    <a:masterClrMapping/>
  </p:clrMapOvr>
  <p:transition spd="med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886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https://ds04.infourok.ru/uploads/ex/103c/0018532b-880716e5/640/img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084501" cy="592265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5949280"/>
            <a:ext cx="9144000" cy="908720"/>
          </a:xfrm>
          <a:solidFill>
            <a:schemeClr val="accent3">
              <a:lumMod val="60000"/>
              <a:lumOff val="40000"/>
            </a:schemeClr>
          </a:solidFill>
        </p:spPr>
        <p:txBody>
          <a:bodyPr>
            <a:normAutofit fontScale="90000"/>
          </a:bodyPr>
          <a:lstStyle/>
          <a:p>
            <a:r>
              <a:rPr lang="ru-RU" sz="2200" b="1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 Black" pitchFamily="34" charset="0"/>
              </a:rPr>
              <a:t>КОЛОБОК БЕЖИТ УЖ ДОЛГО, ПО ДОРОГЕ КАТИТСЯ </a:t>
            </a:r>
            <a:br>
              <a:rPr lang="ru-RU" sz="2200" b="1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 Black" pitchFamily="34" charset="0"/>
              </a:rPr>
            </a:br>
            <a:r>
              <a:rPr lang="ru-RU" sz="2200" b="1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 Black" pitchFamily="34" charset="0"/>
              </a:rPr>
              <a:t> ТУТ УВИДЕЛ, ЧТО ВОЛЧИШКО СЪЕСТЬ ЕГО ПЫТАЕТСЯ.</a:t>
            </a:r>
            <a:endParaRPr lang="ru-RU" dirty="0"/>
          </a:p>
        </p:txBody>
      </p:sp>
      <p:pic>
        <p:nvPicPr>
          <p:cNvPr id="27654" name="Picture 6" descr="https://thumbs.gfycat.com/SkeletalEnergeticFlounder-small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21269668" flipH="1">
            <a:off x="-4718330" y="2877933"/>
            <a:ext cx="4732248" cy="3202643"/>
          </a:xfrm>
          <a:prstGeom prst="rect">
            <a:avLst/>
          </a:prstGeom>
          <a:noFill/>
        </p:spPr>
      </p:pic>
      <p:pic>
        <p:nvPicPr>
          <p:cNvPr id="11" name="Picture 10" descr="https://animo2.ucoz.ru/_ph/14/2/46658863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499992" y="2708920"/>
            <a:ext cx="3524592" cy="1440160"/>
          </a:xfrm>
          <a:prstGeom prst="rect">
            <a:avLst/>
          </a:prstGeom>
          <a:noFill/>
        </p:spPr>
      </p:pic>
      <p:pic>
        <p:nvPicPr>
          <p:cNvPr id="10" name="Picture 2" descr="Колобок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flipH="1">
            <a:off x="9612560" y="3284984"/>
            <a:ext cx="2088232" cy="2084812"/>
          </a:xfrm>
          <a:prstGeom prst="rect">
            <a:avLst/>
          </a:prstGeom>
          <a:noFill/>
        </p:spPr>
      </p:pic>
      <p:pic>
        <p:nvPicPr>
          <p:cNvPr id="12" name="330727__do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8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13" name="волк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9" cstate="print"/>
          <a:stretch>
            <a:fillRect/>
          </a:stretch>
        </p:blipFill>
        <p:spPr>
          <a:xfrm>
            <a:off x="8333184" y="260648"/>
            <a:ext cx="504056" cy="504056"/>
          </a:xfrm>
          <a:prstGeom prst="rect">
            <a:avLst/>
          </a:prstGeom>
        </p:spPr>
      </p:pic>
    </p:spTree>
  </p:cSld>
  <p:clrMapOvr>
    <a:masterClrMapping/>
  </p:clrMapOvr>
  <p:transition spd="med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3.7037E-7 C -0.06024 -0.00069 -0.12048 -0.00139 -0.16562 0.01319 C -0.21076 0.02778 -0.24236 0.06644 -0.271 0.08727 C -0.29982 0.10833 -0.32257 0.13727 -0.33837 0.13935 C -0.35416 0.14144 -0.36128 0.11829 -0.36597 0.10046 C -0.37066 0.08264 -0.37066 0.05463 -0.36597 0.03241 C -0.36128 0.01019 -0.34965 -0.01134 -0.33837 -0.03241 C -0.32691 -0.05324 -0.31024 -0.07546 -0.29861 -0.09375 C -0.28698 -0.11204 -0.27083 -0.12106 -0.26771 -0.14236 C -0.26441 -0.16343 -0.2743 -0.20671 -0.27968 -0.22014 C -0.28507 -0.23356 -0.29305 -0.22292 -0.30034 -0.22315 C -0.30781 -0.22361 -0.31545 -0.22431 -0.32448 -0.22315 C -0.3335 -0.22222 -0.34392 -0.22662 -0.35399 -0.2169 C -0.36406 -0.20694 -0.37656 -0.18704 -0.38489 -0.16481 C -0.39323 -0.14259 -0.39583 -0.10625 -0.40399 -0.08403 C -0.41198 -0.06181 -0.42465 -0.04676 -0.43333 -0.03241 C -0.44184 -0.01782 -0.4467 -0.00093 -0.45573 0.00347 C -0.46475 0.00787 -0.47934 0.0044 -0.4868 -0.00648 C -0.49444 -0.01713 -0.49757 -0.04074 -0.50069 -0.06134 C -0.50382 -0.08194 -0.50468 -0.10995 -0.50573 -0.1294 C -0.50677 -0.14907 -0.50798 -0.1625 -0.50746 -0.17801 C -0.50694 -0.19352 -0.5033 -0.21481 -0.50225 -0.22315 " pathEditMode="relative" rAng="0" ptsTypes="aaaaaaaaaaaaaaaaaaaaaA">
                                      <p:cBhvr>
                                        <p:cTn id="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4" y="-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54566 -0.0794 L -0.11701 -0.03449 " pathEditMode="relative" rAng="0" ptsTypes="AA">
                                      <p:cBhvr>
                                        <p:cTn id="9" dur="2000" spd="-1000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1" y="22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3336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Picture 2" descr="https://ds04.infourok.ru/uploads/ex/103c/0018532b-880716e5/640/img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" name="Picture 10" descr="https://animo2.ucoz.ru/_ph/14/2/46658863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99992" y="2708920"/>
            <a:ext cx="3524592" cy="1440160"/>
          </a:xfrm>
          <a:prstGeom prst="rect">
            <a:avLst/>
          </a:prstGeom>
          <a:noFill/>
        </p:spPr>
      </p:pic>
      <p:pic>
        <p:nvPicPr>
          <p:cNvPr id="5" name="Picture 2" descr="Колобок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5076056" y="1052736"/>
            <a:ext cx="2088232" cy="2084812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0" y="5657671"/>
            <a:ext cx="9144000" cy="1200329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r>
              <a:rPr lang="ru-RU" sz="2400" b="1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 Black" pitchFamily="34" charset="0"/>
              </a:rPr>
              <a:t>ВОЛК: </a:t>
            </a:r>
            <a:r>
              <a:rPr lang="ru-RU" sz="2400" b="1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 Black" pitchFamily="34" charset="0"/>
              </a:rPr>
              <a:t>КОЛОБОК</a:t>
            </a:r>
            <a:r>
              <a:rPr lang="en-US" sz="2400" b="1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 Black" pitchFamily="34" charset="0"/>
              </a:rPr>
              <a:t>,</a:t>
            </a:r>
            <a:r>
              <a:rPr lang="ru-RU" sz="2400" b="1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 Black" pitchFamily="34" charset="0"/>
              </a:rPr>
              <a:t> КОЛОБОК,Я ТЕБЯ СЪЕМ!</a:t>
            </a:r>
          </a:p>
          <a:p>
            <a:r>
              <a:rPr lang="ru-RU" sz="2400" b="1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 Black" pitchFamily="34" charset="0"/>
              </a:rPr>
              <a:t>КОЛОБОК: </a:t>
            </a:r>
          </a:p>
          <a:p>
            <a:r>
              <a:rPr lang="ru-RU" sz="2400" b="1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 Black" pitchFamily="34" charset="0"/>
              </a:rPr>
              <a:t>НЕ ЕШЬ МЕНЯ, Я ТЕБЕ  ПЕСЕНКУ СПОЮ!</a:t>
            </a:r>
          </a:p>
        </p:txBody>
      </p:sp>
      <p:pic>
        <p:nvPicPr>
          <p:cNvPr id="29698" name="Picture 2" descr="https://s7.hostingkartinok.com/uploads/images/2014/05/d568f542dbadcf6f0b1d632931bb7d7a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-972616" y="260648"/>
            <a:ext cx="7008779" cy="5256584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1928417" y="6021288"/>
            <a:ext cx="521809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 Black" pitchFamily="34" charset="0"/>
              </a:rPr>
              <a:t> </a:t>
            </a:r>
            <a:r>
              <a:rPr lang="ru-RU" sz="2800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 Black" pitchFamily="34" charset="0"/>
              </a:rPr>
              <a:t>И ОТ ТЕБЯ ВОЛК УБЕГУ</a:t>
            </a:r>
            <a:r>
              <a:rPr lang="ru-RU" sz="2800" dirty="0" smtClean="0">
                <a:latin typeface="Arial Black" pitchFamily="34" charset="0"/>
              </a:rPr>
              <a:t>!</a:t>
            </a:r>
          </a:p>
        </p:txBody>
      </p:sp>
      <p:pic>
        <p:nvPicPr>
          <p:cNvPr id="10" name="песня колобк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 cstate="print"/>
          <a:stretch>
            <a:fillRect/>
          </a:stretch>
        </p:blipFill>
        <p:spPr>
          <a:xfrm>
            <a:off x="8333184" y="188640"/>
            <a:ext cx="576064" cy="576064"/>
          </a:xfrm>
          <a:prstGeom prst="rect">
            <a:avLst/>
          </a:prstGeo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2966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4966"/>
                            </p:stCondLst>
                            <p:childTnLst>
                              <p:par>
                                <p:cTn id="14" presetID="9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6" grpId="0" animBg="1"/>
      <p:bldP spid="6" grpId="1" animBg="1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s://otvet.imgsmail.ru/download/174724476_665680b190d4ae28425b649f2fa13262_800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252536" y="0"/>
            <a:ext cx="9488389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-252536" y="6150114"/>
            <a:ext cx="9396536" cy="707886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 Black" pitchFamily="34" charset="0"/>
              </a:rPr>
              <a:t>ОТ ВОЛКА ОН УБЕЖАЛ ТАК ЖЕ, КАК ОТ ЗАЙЦА.</a:t>
            </a:r>
          </a:p>
          <a:p>
            <a:pPr algn="ctr"/>
            <a:r>
              <a:rPr lang="ru-RU" sz="2000" b="1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 Black" pitchFamily="34" charset="0"/>
              </a:rPr>
              <a:t>НИЧЕГО, ЧТО РОСТОМ МАЛ  ПО ДОРОГЕ КАТИТСЯ.</a:t>
            </a:r>
            <a:endParaRPr lang="ru-RU" sz="2000" b="1" dirty="0">
              <a:ln w="18000">
                <a:solidFill>
                  <a:schemeClr val="bg1"/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 Black" pitchFamily="34" charset="0"/>
            </a:endParaRPr>
          </a:p>
        </p:txBody>
      </p:sp>
      <p:pic>
        <p:nvPicPr>
          <p:cNvPr id="9" name="птицы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595320" y="0"/>
            <a:ext cx="548680" cy="548680"/>
          </a:xfrm>
          <a:prstGeom prst="rect">
            <a:avLst/>
          </a:prstGeom>
        </p:spPr>
      </p:pic>
    </p:spTree>
  </p:cSld>
  <p:clrMapOvr>
    <a:masterClrMapping/>
  </p:clrMapOvr>
  <p:transition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886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6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solidFill>
          <a:schemeClr val="accent3">
            <a:lumMod val="60000"/>
            <a:lumOff val="40000"/>
          </a:schemeClr>
        </a:solidFill>
      </a:spPr>
      <a:bodyPr/>
      <a:lstStyle>
        <a:defPPr marL="342900" marR="0" indent="-342900" algn="l" defTabSz="914400" rtl="0" eaLnBrk="1" fontAlgn="auto" latinLnBrk="0" hangingPunct="1">
          <a:lnSpc>
            <a:spcPct val="100000"/>
          </a:lnSpc>
          <a:spcBef>
            <a:spcPct val="20000"/>
          </a:spcBef>
          <a:spcAft>
            <a:spcPts val="0"/>
          </a:spcAft>
          <a:buClrTx/>
          <a:buSzTx/>
          <a:tabLst/>
          <a:defRPr kumimoji="0" sz="1600" b="0" i="0" u="none" strike="noStrike" kern="1200" cap="none" spc="0" normalizeH="0" baseline="0" noProof="0" dirty="0">
            <a:ln>
              <a:noFill/>
            </a:ln>
            <a:solidFill>
              <a:schemeClr val="tx1"/>
            </a:solidFill>
            <a:effectLst/>
            <a:uLnTx/>
            <a:uFillTx/>
            <a:latin typeface="Arial Black" pitchFamily="34" charset="0"/>
          </a:defRPr>
        </a:defPPr>
      </a:lst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457</TotalTime>
  <Words>177</Words>
  <Application>Microsoft Office PowerPoint</Application>
  <PresentationFormat>Экран (4:3)</PresentationFormat>
  <Paragraphs>41</Paragraphs>
  <Slides>19</Slides>
  <Notes>0</Notes>
  <HiddenSlides>0</HiddenSlides>
  <MMClips>18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Слайд 1</vt:lpstr>
      <vt:lpstr>Слайд 2</vt:lpstr>
      <vt:lpstr>Слайд 3</vt:lpstr>
      <vt:lpstr>Слайд 4</vt:lpstr>
      <vt:lpstr>  ПО ТРОПИНКЕ В ЛЕС ПУСТИЛСЯ К НОРКЕ ЗАЙЦА ПОДКАТИЛСЯ ЗАЯЦ СЪЕСТЬ ЕГО ХОТЕЛ И СТОЯТЬ ЕМУ ВЕЛЕЛ     </vt:lpstr>
      <vt:lpstr> НУ, А ХИТРЫЙ КОЛОБОК  ПЕСНЮ СПЕЛ И ДАЛЬШЕ СКОК! </vt:lpstr>
      <vt:lpstr>КОЛОБОК БЕЖИТ УЖ ДОЛГО, ПО ДОРОГЕ КАТИТСЯ   ТУТ УВИДЕЛ, ЧТО ВОЛЧИШКО СЪЕСТЬ ЕГО ПЫТАЕТСЯ.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 </vt:lpstr>
      <vt:lpstr>Слайд 18</vt:lpstr>
      <vt:lpstr>         Выполнила:                                                                       воспитатель МАДОУ детский сад № 67 Плаксина Алина Денисовна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Vika</dc:creator>
  <cp:lastModifiedBy>Windows User</cp:lastModifiedBy>
  <cp:revision>49</cp:revision>
  <dcterms:created xsi:type="dcterms:W3CDTF">2020-04-15T17:10:13Z</dcterms:created>
  <dcterms:modified xsi:type="dcterms:W3CDTF">2021-10-20T02:50:45Z</dcterms:modified>
</cp:coreProperties>
</file>