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0" r:id="rId4"/>
    <p:sldId id="264" r:id="rId5"/>
    <p:sldId id="262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45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B30D0-8E28-4612-A29A-2E8A2C68796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8619-86F6-4D80-B19E-0E8DCEAEF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246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B30D0-8E28-4612-A29A-2E8A2C68796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8619-86F6-4D80-B19E-0E8DCEAEF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011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B30D0-8E28-4612-A29A-2E8A2C68796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8619-86F6-4D80-B19E-0E8DCEAEF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236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B30D0-8E28-4612-A29A-2E8A2C68796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8619-86F6-4D80-B19E-0E8DCEAEF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24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B30D0-8E28-4612-A29A-2E8A2C68796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8619-86F6-4D80-B19E-0E8DCEAEF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98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B30D0-8E28-4612-A29A-2E8A2C68796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8619-86F6-4D80-B19E-0E8DCEAEF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429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B30D0-8E28-4612-A29A-2E8A2C68796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8619-86F6-4D80-B19E-0E8DCEAEF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64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B30D0-8E28-4612-A29A-2E8A2C68796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8619-86F6-4D80-B19E-0E8DCEAEF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21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B30D0-8E28-4612-A29A-2E8A2C68796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8619-86F6-4D80-B19E-0E8DCEAEF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680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B30D0-8E28-4612-A29A-2E8A2C68796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8619-86F6-4D80-B19E-0E8DCEAEF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641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B30D0-8E28-4612-A29A-2E8A2C68796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8619-86F6-4D80-B19E-0E8DCEAEF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989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B30D0-8E28-4612-A29A-2E8A2C68796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78619-86F6-4D80-B19E-0E8DCEAEF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15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package" Target="../embeddings/_________Microsoft_Word1.docx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Учитель\Desktop\ЧГ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1" y="116631"/>
            <a:ext cx="3356372" cy="660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74630" y="1700808"/>
            <a:ext cx="4752000" cy="334707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ДИАЛОГ</a:t>
            </a:r>
          </a:p>
          <a:p>
            <a:pPr algn="ctr">
              <a:lnSpc>
                <a:spcPct val="150000"/>
              </a:lnSpc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  Текстом</a:t>
            </a:r>
          </a:p>
          <a:p>
            <a:pPr algn="ctr">
              <a:lnSpc>
                <a:spcPct val="150000"/>
              </a:lnSpc>
            </a:pP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61409" y="332656"/>
            <a:ext cx="4378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Семинар-практикум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52997" y="5091962"/>
            <a:ext cx="166263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5 КЛАСС</a:t>
            </a:r>
          </a:p>
        </p:txBody>
      </p:sp>
    </p:spTree>
    <p:extLst>
      <p:ext uri="{BB962C8B-B14F-4D97-AF65-F5344CB8AC3E}">
        <p14:creationId xmlns:p14="http://schemas.microsoft.com/office/powerpoint/2010/main" val="424743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Учитель\Desktop\ЧГ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1" y="116631"/>
            <a:ext cx="3356372" cy="660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1628798"/>
            <a:ext cx="7632848" cy="452431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200000"/>
              </a:lnSpc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СПОСОБЫ ФОРМИРОВАНИЯ ЧИТАТЕЛЬСКОЙ ГРАМОТНОСТИ     В   РАМКАХ    КУРСА   ИСТОРИИ</a:t>
            </a:r>
          </a:p>
          <a:p>
            <a:pPr algn="ctr">
              <a:lnSpc>
                <a:spcPct val="200000"/>
              </a:lnSpc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5 КЛАССА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283968" y="272594"/>
            <a:ext cx="3967883" cy="101566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ПРОБЛЕМА</a:t>
            </a:r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078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5608" y="980728"/>
            <a:ext cx="569839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Читается трояким образом: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первое, читать и не понимать;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второе, читать и понимать;</a:t>
            </a:r>
          </a:p>
          <a:p>
            <a:r>
              <a:rPr lang="ru-RU" sz="2400" b="1" i="1" dirty="0">
                <a:solidFill>
                  <a:srgbClr val="FF0000"/>
                </a:solidFill>
              </a:rPr>
              <a:t>т</a:t>
            </a:r>
            <a:r>
              <a:rPr lang="ru-RU" sz="2400" b="1" i="1" dirty="0" smtClean="0">
                <a:solidFill>
                  <a:srgbClr val="FF0000"/>
                </a:solidFill>
              </a:rPr>
              <a:t>ретье, читать и понимать даже то,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что не написано.</a:t>
            </a:r>
          </a:p>
          <a:p>
            <a:endParaRPr lang="ru-RU" dirty="0"/>
          </a:p>
          <a:p>
            <a:pPr algn="r"/>
            <a:r>
              <a:rPr lang="ru-RU" sz="2400" dirty="0" smtClean="0"/>
              <a:t>Яков Княжнин,</a:t>
            </a:r>
          </a:p>
          <a:p>
            <a:pPr algn="r"/>
            <a:r>
              <a:rPr lang="ru-RU" sz="2400" dirty="0"/>
              <a:t>р</a:t>
            </a:r>
            <a:r>
              <a:rPr lang="ru-RU" sz="2400" dirty="0" smtClean="0"/>
              <a:t>усский драматург 18 в.</a:t>
            </a:r>
            <a:endParaRPr lang="ru-RU" sz="2400" dirty="0"/>
          </a:p>
        </p:txBody>
      </p:sp>
      <p:pic>
        <p:nvPicPr>
          <p:cNvPr id="3" name="Picture 2" descr="C:\Users\Учитель\Desktop\ЧГ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1" y="116631"/>
            <a:ext cx="3356372" cy="660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02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Учитель\Desktop\ЧГ\img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1" y="116631"/>
            <a:ext cx="3356372" cy="660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3237229"/>
              </p:ext>
            </p:extLst>
          </p:nvPr>
        </p:nvGraphicFramePr>
        <p:xfrm>
          <a:off x="2555776" y="188640"/>
          <a:ext cx="6408712" cy="640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Документ" r:id="rId5" imgW="6587201" imgH="9879787" progId="Word.Document.12">
                  <p:embed/>
                </p:oleObj>
              </mc:Choice>
              <mc:Fallback>
                <p:oleObj name="Документ" r:id="rId5" imgW="6587201" imgH="987978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55776" y="188640"/>
                        <a:ext cx="6408712" cy="6408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07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Учитель\Desktop\ЧГ\slide-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116632"/>
            <a:ext cx="9080500" cy="6624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00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Учитель\Desktop\ЧГ\eba44926054e5bcc4272dfa5d3fc95af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82"/>
          <a:stretch/>
        </p:blipFill>
        <p:spPr bwMode="auto">
          <a:xfrm>
            <a:off x="179512" y="188640"/>
            <a:ext cx="4896544" cy="6408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Учитель\Desktop\ЧГ\22037726_427963254.pdf-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8640"/>
            <a:ext cx="3606680" cy="6408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42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Учитель\Desktop\ЧГ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1" y="116631"/>
            <a:ext cx="3356372" cy="660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3768" y="404663"/>
            <a:ext cx="58143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/>
              <a:t>1. Мотивация</a:t>
            </a:r>
            <a:endParaRPr lang="ru-RU" sz="2800" dirty="0"/>
          </a:p>
          <a:p>
            <a:pPr lvl="0"/>
            <a:endParaRPr lang="ru-RU" sz="2800" b="1" dirty="0" smtClean="0"/>
          </a:p>
          <a:p>
            <a:pPr lvl="0"/>
            <a:r>
              <a:rPr lang="ru-RU" sz="2800" b="1" dirty="0" smtClean="0"/>
              <a:t>2. Организация </a:t>
            </a:r>
            <a:r>
              <a:rPr lang="ru-RU" sz="2800" b="1" dirty="0"/>
              <a:t>диалога, затем начинается деятельность: </a:t>
            </a:r>
            <a:endParaRPr lang="ru-RU" sz="2800" b="1" dirty="0" smtClean="0"/>
          </a:p>
          <a:p>
            <a:pPr marL="457200" lvl="0" indent="-457200">
              <a:buFont typeface="Wingdings" pitchFamily="2" charset="2"/>
              <a:buChar char="ü"/>
            </a:pPr>
            <a:r>
              <a:rPr lang="ru-RU" sz="2800" dirty="0" smtClean="0"/>
              <a:t>находили </a:t>
            </a:r>
            <a:r>
              <a:rPr lang="ru-RU" sz="2800" dirty="0"/>
              <a:t>противоречия, </a:t>
            </a:r>
            <a:endParaRPr lang="ru-RU" sz="2800" dirty="0" smtClean="0"/>
          </a:p>
          <a:p>
            <a:pPr marL="457200" lvl="0" indent="-457200">
              <a:buFont typeface="Wingdings" pitchFamily="2" charset="2"/>
              <a:buChar char="ü"/>
            </a:pPr>
            <a:r>
              <a:rPr lang="ru-RU" sz="2800" dirty="0" smtClean="0"/>
              <a:t>связь с </a:t>
            </a:r>
            <a:r>
              <a:rPr lang="ru-RU" sz="2800" dirty="0"/>
              <a:t>современностью, </a:t>
            </a:r>
            <a:endParaRPr lang="ru-RU" sz="2800" dirty="0" smtClean="0"/>
          </a:p>
          <a:p>
            <a:pPr marL="457200" lvl="0" indent="-457200">
              <a:buFont typeface="Wingdings" pitchFamily="2" charset="2"/>
              <a:buChar char="ü"/>
            </a:pPr>
            <a:r>
              <a:rPr lang="ru-RU" sz="2800" dirty="0" smtClean="0"/>
              <a:t>опять </a:t>
            </a:r>
            <a:r>
              <a:rPr lang="ru-RU" sz="2800" dirty="0"/>
              <a:t>возвращались к тексту, </a:t>
            </a:r>
            <a:endParaRPr lang="ru-RU" sz="2800" dirty="0" smtClean="0"/>
          </a:p>
          <a:p>
            <a:pPr marL="457200" lvl="0" indent="-457200">
              <a:buFont typeface="Wingdings" pitchFamily="2" charset="2"/>
              <a:buChar char="ü"/>
            </a:pPr>
            <a:r>
              <a:rPr lang="ru-RU" sz="2800" dirty="0" smtClean="0"/>
              <a:t>повторяли </a:t>
            </a:r>
            <a:r>
              <a:rPr lang="ru-RU" sz="2800" dirty="0"/>
              <a:t>предметный материал</a:t>
            </a:r>
          </a:p>
          <a:p>
            <a:pPr lvl="0"/>
            <a:endParaRPr lang="ru-RU" sz="2800" b="1" dirty="0" smtClean="0"/>
          </a:p>
          <a:p>
            <a:pPr lvl="0"/>
            <a:r>
              <a:rPr lang="ru-RU" sz="2800" b="1" dirty="0" smtClean="0"/>
              <a:t>3. Связь </a:t>
            </a:r>
            <a:r>
              <a:rPr lang="ru-RU" sz="2800" b="1" dirty="0"/>
              <a:t>с личным опытом ребёнка</a:t>
            </a:r>
            <a:endParaRPr lang="ru-RU" sz="2800" dirty="0"/>
          </a:p>
          <a:p>
            <a:pPr lvl="0"/>
            <a:endParaRPr lang="ru-RU" sz="2800" b="1" dirty="0" smtClean="0"/>
          </a:p>
          <a:p>
            <a:pPr lvl="0" algn="just"/>
            <a:r>
              <a:rPr lang="ru-RU" sz="2800" b="1" dirty="0" smtClean="0"/>
              <a:t>4. Анализ</a:t>
            </a:r>
            <a:r>
              <a:rPr lang="ru-RU" sz="2800" b="1" dirty="0"/>
              <a:t>, оценка своей работы.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246315"/>
            <a:ext cx="4176000" cy="83099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формирования читательской грамотности: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24296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102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18</cp:revision>
  <dcterms:created xsi:type="dcterms:W3CDTF">2024-01-09T13:47:17Z</dcterms:created>
  <dcterms:modified xsi:type="dcterms:W3CDTF">2024-12-11T18:22:28Z</dcterms:modified>
</cp:coreProperties>
</file>