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56" r:id="rId6"/>
    <p:sldId id="261" r:id="rId7"/>
    <p:sldId id="262" r:id="rId8"/>
    <p:sldId id="264" r:id="rId9"/>
    <p:sldId id="267" r:id="rId10"/>
    <p:sldId id="265" r:id="rId11"/>
    <p:sldId id="280" r:id="rId12"/>
    <p:sldId id="281" r:id="rId13"/>
    <p:sldId id="282" r:id="rId14"/>
    <p:sldId id="283" r:id="rId15"/>
    <p:sldId id="284" r:id="rId16"/>
    <p:sldId id="289" r:id="rId17"/>
    <p:sldId id="285" r:id="rId18"/>
    <p:sldId id="286" r:id="rId19"/>
    <p:sldId id="290" r:id="rId20"/>
    <p:sldId id="287" r:id="rId21"/>
    <p:sldId id="288" r:id="rId22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4660"/>
  </p:normalViewPr>
  <p:slideViewPr>
    <p:cSldViewPr>
      <p:cViewPr varScale="1">
        <p:scale>
          <a:sx n="84" d="100"/>
          <a:sy n="84" d="100"/>
        </p:scale>
        <p:origin x="138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fld id="{E580FB50-B045-4BFA-B7CB-1F018DB9A5E4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24DF0786-3C0A-4188-B3EF-2EA951B8E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ДОБРЫЙ ДЕНЬ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132873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5. </a:t>
            </a:r>
            <a:r>
              <a:rPr lang="ru-RU" dirty="0" err="1" smtClean="0"/>
              <a:t>Весновей</a:t>
            </a:r>
            <a:r>
              <a:rPr lang="ru-RU" dirty="0" smtClean="0"/>
              <a:t> – </a:t>
            </a:r>
          </a:p>
          <a:p>
            <a:pPr algn="ctr">
              <a:buNone/>
            </a:pPr>
            <a:r>
              <a:rPr lang="ru-RU" dirty="0" smtClean="0"/>
              <a:t>начало весны, весной веет.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sz="6000" dirty="0" smtClean="0">
                <a:solidFill>
                  <a:srgbClr val="00B050"/>
                </a:solidFill>
              </a:rPr>
              <a:t>1 группа - МАРТ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630_360_1488553752-29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2571744"/>
            <a:ext cx="5500726" cy="3143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30238" y="0"/>
            <a:ext cx="8513762" cy="1600200"/>
          </a:xfrm>
        </p:spPr>
        <p:txBody>
          <a:bodyPr/>
          <a:lstStyle/>
          <a:p>
            <a:r>
              <a:rPr lang="ru-RU" sz="5400" dirty="0" smtClean="0">
                <a:solidFill>
                  <a:srgbClr val="00B050"/>
                </a:solidFill>
              </a:rPr>
              <a:t>ВЕСЕННИЕ </a:t>
            </a:r>
            <a:r>
              <a:rPr lang="ru-RU" sz="5400" dirty="0" smtClean="0">
                <a:solidFill>
                  <a:srgbClr val="00B050"/>
                </a:solidFill>
              </a:rPr>
              <a:t>МЕСЯЦЫ</a:t>
            </a:r>
            <a:endParaRPr lang="ru-RU" sz="5400" dirty="0">
              <a:solidFill>
                <a:srgbClr val="00B050"/>
              </a:solidFill>
            </a:endParaRPr>
          </a:p>
        </p:txBody>
      </p:sp>
      <p:pic>
        <p:nvPicPr>
          <p:cNvPr id="5" name="Содержимое 4" descr="levitan-mart+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00694" y="1714488"/>
            <a:ext cx="3500430" cy="2870353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85720" y="1571612"/>
            <a:ext cx="5000660" cy="4000528"/>
          </a:xfrm>
          <a:solidFill>
            <a:srgbClr val="FFFFCC"/>
          </a:solidFill>
        </p:spPr>
        <p:txBody>
          <a:bodyPr/>
          <a:lstStyle/>
          <a:p>
            <a:pPr algn="ctr"/>
            <a:r>
              <a:rPr lang="ru-RU" sz="3200" dirty="0" smtClean="0"/>
              <a:t>МАРТ</a:t>
            </a:r>
          </a:p>
          <a:p>
            <a:r>
              <a:rPr lang="ru-RU" sz="2400" dirty="0" smtClean="0"/>
              <a:t>Весна наступает, солнца прибавляет. Снежные завалы начинают таять от первых лучиков тепла. В проталинах появляются первые цветы - подснежники. И месяц получил имя - </a:t>
            </a:r>
            <a:r>
              <a:rPr lang="ru-RU" sz="2400" dirty="0" err="1" smtClean="0"/>
              <a:t>Протальник</a:t>
            </a:r>
            <a:r>
              <a:rPr lang="ru-RU" sz="2400" dirty="0" smtClean="0"/>
              <a:t>. Пора водить хороводы и весну красную встречать.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30238" y="0"/>
            <a:ext cx="8513762" cy="1600200"/>
          </a:xfrm>
        </p:spPr>
        <p:txBody>
          <a:bodyPr/>
          <a:lstStyle/>
          <a:p>
            <a:r>
              <a:rPr lang="ru-RU" sz="5400" dirty="0" smtClean="0">
                <a:solidFill>
                  <a:srgbClr val="00B050"/>
                </a:solidFill>
              </a:rPr>
              <a:t>ВЕСЕННИЕ </a:t>
            </a:r>
            <a:r>
              <a:rPr lang="ru-RU" sz="5400" dirty="0" smtClean="0">
                <a:solidFill>
                  <a:srgbClr val="00B050"/>
                </a:solidFill>
              </a:rPr>
              <a:t>МЕСЯЦЫ</a:t>
            </a:r>
            <a:endParaRPr lang="ru-RU" sz="5400" dirty="0">
              <a:solidFill>
                <a:srgbClr val="00B05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1571612"/>
            <a:ext cx="4929222" cy="4000528"/>
          </a:xfrm>
          <a:solidFill>
            <a:srgbClr val="FFFFCC"/>
          </a:solidFill>
        </p:spPr>
        <p:txBody>
          <a:bodyPr/>
          <a:lstStyle/>
          <a:p>
            <a:pPr algn="ctr"/>
            <a:r>
              <a:rPr lang="ru-RU" sz="3200" dirty="0" smtClean="0"/>
              <a:t>АПРЕЛЬ</a:t>
            </a:r>
          </a:p>
          <a:p>
            <a:r>
              <a:rPr lang="ru-RU" sz="2400" dirty="0" smtClean="0"/>
              <a:t>Потоком со всех склонов как хлынет вода. </a:t>
            </a:r>
            <a:r>
              <a:rPr lang="ru-RU" sz="2400" dirty="0" err="1" smtClean="0"/>
              <a:t>Гонет</a:t>
            </a:r>
            <a:r>
              <a:rPr lang="ru-RU" sz="2400" dirty="0" smtClean="0"/>
              <a:t> снег апрель прочь и зиму вместе с ним прогоняет, от того и "</a:t>
            </a:r>
            <a:r>
              <a:rPr lang="ru-RU" sz="2400" dirty="0" err="1" smtClean="0"/>
              <a:t>Снегогоном</a:t>
            </a:r>
            <a:r>
              <a:rPr lang="ru-RU" sz="2400" dirty="0" smtClean="0"/>
              <a:t>" прозвали. Оголяется темная и сырая земля, почва готовится к цветению, лес просыпается от пения птиц.</a:t>
            </a:r>
            <a:endParaRPr lang="ru-RU" sz="2000" dirty="0"/>
          </a:p>
        </p:txBody>
      </p:sp>
      <p:pic>
        <p:nvPicPr>
          <p:cNvPr id="9" name="Содержимое 8" descr="647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504" y="1928802"/>
            <a:ext cx="4000496" cy="284692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30238" y="0"/>
            <a:ext cx="8513762" cy="1600200"/>
          </a:xfrm>
        </p:spPr>
        <p:txBody>
          <a:bodyPr/>
          <a:lstStyle/>
          <a:p>
            <a:r>
              <a:rPr lang="ru-RU" sz="5400" dirty="0" smtClean="0">
                <a:solidFill>
                  <a:srgbClr val="00B050"/>
                </a:solidFill>
              </a:rPr>
              <a:t>ВЕСЕННИЕ </a:t>
            </a:r>
            <a:r>
              <a:rPr lang="ru-RU" sz="5400" dirty="0" smtClean="0">
                <a:solidFill>
                  <a:srgbClr val="00B050"/>
                </a:solidFill>
              </a:rPr>
              <a:t>МЕСЯЦЫ</a:t>
            </a:r>
            <a:endParaRPr lang="ru-RU" sz="5400" dirty="0">
              <a:solidFill>
                <a:srgbClr val="00B05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1571612"/>
            <a:ext cx="4929222" cy="4286280"/>
          </a:xfrm>
          <a:solidFill>
            <a:srgbClr val="FFFFCC"/>
          </a:solidFill>
        </p:spPr>
        <p:txBody>
          <a:bodyPr/>
          <a:lstStyle/>
          <a:p>
            <a:pPr algn="ctr"/>
            <a:r>
              <a:rPr lang="ru-RU" sz="3200" dirty="0" smtClean="0"/>
              <a:t>МАЙ</a:t>
            </a:r>
          </a:p>
          <a:p>
            <a:r>
              <a:rPr lang="ru-RU" sz="2400" dirty="0" smtClean="0"/>
              <a:t>Весна одевает природу в новые чистые одежки. радостно щебечут птицы. На земле быстро прорастает трава, из почек на ветвях деревьев прорываются молодые листики, каких-то несколько дней и лес не узнать - шумит листвой. Месяц роста травы и зелени так и назвали - </a:t>
            </a:r>
            <a:r>
              <a:rPr lang="ru-RU" sz="2400" dirty="0" err="1" smtClean="0"/>
              <a:t>Травень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7" name="Содержимое 6" descr="adeb828d4cf696d8355262182fdb--kartiny-i-panno-avtorskaya-kartina-byl-mesyats-maj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14942" y="2143116"/>
            <a:ext cx="3786214" cy="319682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14 Марта – День Святой Евдокии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7" name="Содержимое 6" descr="d3ce22007a5c00fba85549cdfftx--kartiny-i-panno-rukopisnaya-ikona-svyataya-muchenitsa-evdoki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488" y="1571612"/>
            <a:ext cx="3593151" cy="49720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214414" y="285728"/>
            <a:ext cx="6858000" cy="1928826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ФИЗМИНУТКА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7" name="Рисунок 6" descr="winnie_pooh_PNG376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2714620"/>
            <a:ext cx="4357694" cy="4357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Поработаем в рабочей тетради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2636912"/>
            <a:ext cx="54292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Страница 32,  задание № 1</a:t>
            </a:r>
            <a:endParaRPr lang="ru-RU" sz="3600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800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215106"/>
          </a:xfrm>
          <a:solidFill>
            <a:srgbClr val="FFFFCC"/>
          </a:solidFill>
        </p:spPr>
        <p:txBody>
          <a:bodyPr numCol="2"/>
          <a:lstStyle/>
          <a:p>
            <a:pPr>
              <a:buNone/>
            </a:pPr>
            <a:r>
              <a:rPr lang="ru-RU" sz="2600" dirty="0" smtClean="0"/>
              <a:t>    Деньки стоят погожие,</a:t>
            </a:r>
            <a:br>
              <a:rPr lang="ru-RU" sz="2600" dirty="0" smtClean="0"/>
            </a:br>
            <a:r>
              <a:rPr lang="ru-RU" sz="2600" dirty="0" smtClean="0"/>
              <a:t>На праздники похожие,</a:t>
            </a:r>
            <a:br>
              <a:rPr lang="ru-RU" sz="2600" dirty="0" smtClean="0"/>
            </a:br>
            <a:r>
              <a:rPr lang="ru-RU" sz="2600" dirty="0" smtClean="0"/>
              <a:t>А в небе – солнце теплое,</a:t>
            </a:r>
            <a:br>
              <a:rPr lang="ru-RU" sz="2600" dirty="0" smtClean="0"/>
            </a:br>
            <a:r>
              <a:rPr lang="ru-RU" sz="2600" dirty="0" smtClean="0"/>
              <a:t>Веселое и доброе.</a:t>
            </a:r>
            <a:br>
              <a:rPr lang="ru-RU" sz="2600" dirty="0" smtClean="0"/>
            </a:br>
            <a:r>
              <a:rPr lang="ru-RU" sz="2600" dirty="0" smtClean="0"/>
              <a:t>Все реки разливаются,</a:t>
            </a:r>
            <a:br>
              <a:rPr lang="ru-RU" sz="2600" dirty="0" smtClean="0"/>
            </a:br>
            <a:r>
              <a:rPr lang="ru-RU" sz="2600" dirty="0" smtClean="0"/>
              <a:t>Все почки раскрываются,</a:t>
            </a:r>
            <a:br>
              <a:rPr lang="ru-RU" sz="2600" dirty="0" smtClean="0"/>
            </a:br>
            <a:r>
              <a:rPr lang="ru-RU" sz="2600" dirty="0" smtClean="0"/>
              <a:t>Ушла зима со стужами,</a:t>
            </a:r>
            <a:br>
              <a:rPr lang="ru-RU" sz="2600" dirty="0" smtClean="0"/>
            </a:br>
            <a:r>
              <a:rPr lang="ru-RU" sz="2600" dirty="0" smtClean="0"/>
              <a:t>Сугробы стали лужами.</a:t>
            </a:r>
            <a:br>
              <a:rPr lang="ru-RU" sz="2600" dirty="0" smtClean="0"/>
            </a:br>
            <a:r>
              <a:rPr lang="ru-RU" sz="2600" dirty="0" smtClean="0"/>
              <a:t>Покинув страны южные,</a:t>
            </a:r>
            <a:br>
              <a:rPr lang="ru-RU" sz="2600" dirty="0" smtClean="0"/>
            </a:br>
            <a:r>
              <a:rPr lang="ru-RU" sz="2600" dirty="0" smtClean="0"/>
              <a:t>Вернулись птицы дружные.</a:t>
            </a:r>
            <a:br>
              <a:rPr lang="ru-RU" sz="2600" dirty="0" smtClean="0"/>
            </a:br>
            <a:r>
              <a:rPr lang="ru-RU" sz="2600" dirty="0" smtClean="0"/>
              <a:t>На каждой ветке скворушки</a:t>
            </a:r>
            <a:br>
              <a:rPr lang="ru-RU" sz="2600" dirty="0" smtClean="0"/>
            </a:br>
            <a:r>
              <a:rPr lang="ru-RU" sz="2600" dirty="0" smtClean="0"/>
              <a:t>Сидят и чистят перышки.</a:t>
            </a:r>
            <a:br>
              <a:rPr lang="ru-RU" sz="2600" dirty="0" smtClean="0"/>
            </a:br>
            <a:r>
              <a:rPr lang="ru-RU" sz="2600" dirty="0" smtClean="0"/>
              <a:t>Пришла пора весенняя,</a:t>
            </a:r>
            <a:br>
              <a:rPr lang="ru-RU" sz="2600" dirty="0" smtClean="0"/>
            </a:br>
            <a:r>
              <a:rPr lang="ru-RU" sz="2600" dirty="0" smtClean="0"/>
              <a:t>Пришла пора цветения.</a:t>
            </a:r>
            <a:br>
              <a:rPr lang="ru-RU" sz="2600" dirty="0" smtClean="0"/>
            </a:br>
            <a:r>
              <a:rPr lang="ru-RU" sz="2600" dirty="0" smtClean="0"/>
              <a:t>И, значит, настроение</a:t>
            </a:r>
            <a:br>
              <a:rPr lang="ru-RU" sz="2600" dirty="0" smtClean="0"/>
            </a:br>
            <a:r>
              <a:rPr lang="ru-RU" sz="2600" dirty="0" smtClean="0"/>
              <a:t>У всех людей – весеннее!</a:t>
            </a:r>
          </a:p>
          <a:p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215106"/>
          </a:xfrm>
          <a:solidFill>
            <a:srgbClr val="FFFFCC"/>
          </a:solidFill>
        </p:spPr>
        <p:txBody>
          <a:bodyPr numCol="2"/>
          <a:lstStyle/>
          <a:p>
            <a:pPr>
              <a:buNone/>
            </a:pPr>
            <a:r>
              <a:rPr lang="ru-RU" sz="2600" dirty="0" smtClean="0"/>
              <a:t>    Деньки стоят </a:t>
            </a:r>
            <a:r>
              <a:rPr lang="ru-RU" sz="2600" dirty="0" smtClean="0">
                <a:solidFill>
                  <a:srgbClr val="00B050"/>
                </a:solidFill>
              </a:rPr>
              <a:t>погожие</a:t>
            </a:r>
            <a:r>
              <a:rPr lang="ru-RU" sz="2600" dirty="0" smtClean="0"/>
              <a:t>,</a:t>
            </a:r>
            <a:br>
              <a:rPr lang="ru-RU" sz="2600" dirty="0" smtClean="0"/>
            </a:br>
            <a:r>
              <a:rPr lang="ru-RU" sz="2600" dirty="0" smtClean="0"/>
              <a:t>На праздники похожие,</a:t>
            </a:r>
            <a:br>
              <a:rPr lang="ru-RU" sz="2600" dirty="0" smtClean="0"/>
            </a:br>
            <a:r>
              <a:rPr lang="ru-RU" sz="2600" dirty="0" smtClean="0"/>
              <a:t>А в небе – </a:t>
            </a:r>
            <a:r>
              <a:rPr lang="ru-RU" sz="2600" dirty="0" smtClean="0">
                <a:solidFill>
                  <a:srgbClr val="00B050"/>
                </a:solidFill>
              </a:rPr>
              <a:t>солнце теплое</a:t>
            </a:r>
            <a:r>
              <a:rPr lang="ru-RU" sz="2600" dirty="0" smtClean="0"/>
              <a:t>,</a:t>
            </a:r>
            <a:br>
              <a:rPr lang="ru-RU" sz="2600" dirty="0" smtClean="0"/>
            </a:br>
            <a:r>
              <a:rPr lang="ru-RU" sz="2600" dirty="0" smtClean="0"/>
              <a:t>Веселое и доброе.</a:t>
            </a:r>
            <a:br>
              <a:rPr lang="ru-RU" sz="2600" dirty="0" smtClean="0"/>
            </a:br>
            <a:r>
              <a:rPr lang="ru-RU" sz="2600" dirty="0" smtClean="0"/>
              <a:t>Все </a:t>
            </a:r>
            <a:r>
              <a:rPr lang="ru-RU" sz="2600" dirty="0" smtClean="0">
                <a:solidFill>
                  <a:srgbClr val="00B050"/>
                </a:solidFill>
              </a:rPr>
              <a:t>реки разливаются</a:t>
            </a:r>
            <a:r>
              <a:rPr lang="ru-RU" sz="2600" dirty="0" smtClean="0"/>
              <a:t>,</a:t>
            </a:r>
            <a:br>
              <a:rPr lang="ru-RU" sz="2600" dirty="0" smtClean="0"/>
            </a:br>
            <a:r>
              <a:rPr lang="ru-RU" sz="2600" dirty="0" smtClean="0"/>
              <a:t>Все </a:t>
            </a:r>
            <a:r>
              <a:rPr lang="ru-RU" sz="2600" dirty="0" smtClean="0">
                <a:solidFill>
                  <a:srgbClr val="00B050"/>
                </a:solidFill>
              </a:rPr>
              <a:t>почки раскрываются</a:t>
            </a:r>
            <a:r>
              <a:rPr lang="ru-RU" sz="2600" dirty="0" smtClean="0"/>
              <a:t>,</a:t>
            </a:r>
            <a:br>
              <a:rPr lang="ru-RU" sz="2600" dirty="0" smtClean="0"/>
            </a:br>
            <a:r>
              <a:rPr lang="ru-RU" sz="2600" dirty="0" smtClean="0">
                <a:solidFill>
                  <a:srgbClr val="00B050"/>
                </a:solidFill>
              </a:rPr>
              <a:t>Ушла зима</a:t>
            </a:r>
            <a:r>
              <a:rPr lang="ru-RU" sz="2600" dirty="0" smtClean="0"/>
              <a:t> со стужами,</a:t>
            </a:r>
            <a:br>
              <a:rPr lang="ru-RU" sz="2600" dirty="0" smtClean="0"/>
            </a:br>
            <a:r>
              <a:rPr lang="ru-RU" sz="2600" dirty="0" smtClean="0">
                <a:solidFill>
                  <a:srgbClr val="00B050"/>
                </a:solidFill>
              </a:rPr>
              <a:t>Сугробы стали лужами</a:t>
            </a:r>
            <a:r>
              <a:rPr lang="ru-RU" sz="2600" dirty="0" smtClean="0"/>
              <a:t>.</a:t>
            </a:r>
            <a:br>
              <a:rPr lang="ru-RU" sz="2600" dirty="0" smtClean="0"/>
            </a:br>
            <a:r>
              <a:rPr lang="ru-RU" sz="2600" dirty="0" smtClean="0"/>
              <a:t>Покинув страны южные,</a:t>
            </a:r>
            <a:br>
              <a:rPr lang="ru-RU" sz="2600" dirty="0" smtClean="0"/>
            </a:br>
            <a:r>
              <a:rPr lang="ru-RU" sz="2600" dirty="0" smtClean="0">
                <a:solidFill>
                  <a:srgbClr val="00B050"/>
                </a:solidFill>
              </a:rPr>
              <a:t>Вернулись птицы</a:t>
            </a:r>
            <a:r>
              <a:rPr lang="ru-RU" sz="2600" dirty="0" smtClean="0"/>
              <a:t> дружные.</a:t>
            </a:r>
            <a:br>
              <a:rPr lang="ru-RU" sz="2600" dirty="0" smtClean="0"/>
            </a:br>
            <a:r>
              <a:rPr lang="ru-RU" sz="2600" dirty="0" smtClean="0"/>
              <a:t>На каждой ветке </a:t>
            </a:r>
            <a:r>
              <a:rPr lang="ru-RU" sz="2600" dirty="0" smtClean="0">
                <a:solidFill>
                  <a:srgbClr val="00B050"/>
                </a:solidFill>
              </a:rPr>
              <a:t>скворушки</a:t>
            </a: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>Сидят и чистят перышки.</a:t>
            </a:r>
            <a:br>
              <a:rPr lang="ru-RU" sz="2600" dirty="0" smtClean="0"/>
            </a:br>
            <a:r>
              <a:rPr lang="ru-RU" sz="2600" dirty="0" smtClean="0"/>
              <a:t>Пришла пора весенняя,</a:t>
            </a:r>
            <a:br>
              <a:rPr lang="ru-RU" sz="2600" dirty="0" smtClean="0"/>
            </a:br>
            <a:r>
              <a:rPr lang="ru-RU" sz="2600" dirty="0" smtClean="0"/>
              <a:t>Пришла пора </a:t>
            </a:r>
            <a:r>
              <a:rPr lang="ru-RU" sz="2600" dirty="0" smtClean="0">
                <a:solidFill>
                  <a:srgbClr val="00B050"/>
                </a:solidFill>
              </a:rPr>
              <a:t>цветения</a:t>
            </a:r>
            <a:r>
              <a:rPr lang="ru-RU" sz="2600" dirty="0" smtClean="0"/>
              <a:t>.</a:t>
            </a:r>
            <a:br>
              <a:rPr lang="ru-RU" sz="2600" dirty="0" smtClean="0"/>
            </a:br>
            <a:r>
              <a:rPr lang="ru-RU" sz="2600" dirty="0" smtClean="0"/>
              <a:t>И, значит, настроение</a:t>
            </a:r>
            <a:br>
              <a:rPr lang="ru-RU" sz="2600" dirty="0" smtClean="0"/>
            </a:br>
            <a:r>
              <a:rPr lang="ru-RU" sz="2600" dirty="0" smtClean="0"/>
              <a:t>У всех людей – весеннее!</a:t>
            </a:r>
          </a:p>
          <a:p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3342" y="1196752"/>
            <a:ext cx="364029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Голубенький, чистый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Подснежник-цветок!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подле сквозистый,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снежок...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Последние слезы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горе былом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первые грезы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счастье ином </a:t>
            </a:r>
          </a:p>
          <a:p>
            <a:pPr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(Аполлон Майков)</a:t>
            </a:r>
          </a:p>
        </p:txBody>
      </p:sp>
    </p:spTree>
    <p:extLst>
      <p:ext uri="{BB962C8B-B14F-4D97-AF65-F5344CB8AC3E}">
        <p14:creationId xmlns:p14="http://schemas.microsoft.com/office/powerpoint/2010/main" val="1228687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solidFill>
                  <a:srgbClr val="002060"/>
                </a:solidFill>
              </a:rPr>
              <a:t>Декабрь, январь, февраль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ссими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2071678"/>
            <a:ext cx="5786478" cy="40591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8072462" y="1357298"/>
            <a:ext cx="7553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508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50800" dist="38100" dir="18900000" algn="bl" rotWithShape="0">
                    <a:schemeClr val="bg2">
                      <a:lumMod val="25000"/>
                      <a:alpha val="40000"/>
                    </a:schemeClr>
                  </a:outerShdw>
                </a:effectLst>
              </a:rPr>
              <a:t>?</a:t>
            </a:r>
            <a:endParaRPr lang="ru-RU" sz="9600" b="1" cap="none" spc="0" dirty="0">
              <a:ln w="508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noFill/>
              <a:effectLst>
                <a:outerShdw blurRad="50800" dist="38100" dir="18900000" algn="bl" rotWithShape="0">
                  <a:schemeClr val="bg2">
                    <a:lumMod val="25000"/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472518" cy="6429420"/>
          </a:xfrm>
          <a:solidFill>
            <a:srgbClr val="FFFFCC"/>
          </a:solidFill>
        </p:spPr>
        <p:txBody>
          <a:bodyPr numCol="2"/>
          <a:lstStyle/>
          <a:p>
            <a:pPr algn="ctr">
              <a:buNone/>
            </a:pPr>
            <a:r>
              <a:rPr lang="ru-RU" sz="2000" i="1" dirty="0" smtClean="0"/>
              <a:t>      </a:t>
            </a:r>
            <a:br>
              <a:rPr lang="ru-RU" sz="2000" i="1" dirty="0" smtClean="0"/>
            </a:br>
            <a:r>
              <a:rPr lang="ru-RU" sz="2000" i="1" dirty="0" smtClean="0"/>
              <a:t> </a:t>
            </a:r>
            <a:br>
              <a:rPr lang="ru-RU" sz="2000" i="1" dirty="0" smtClean="0"/>
            </a:br>
            <a:r>
              <a:rPr lang="ru-RU" sz="2000" i="1" dirty="0" smtClean="0"/>
              <a:t>                                                       Голубенький, чистый  </a:t>
            </a:r>
            <a:br>
              <a:rPr lang="ru-RU" sz="2000" i="1" dirty="0" smtClean="0"/>
            </a:br>
            <a:r>
              <a:rPr lang="ru-RU" sz="2000" i="1" dirty="0" smtClean="0">
                <a:solidFill>
                  <a:srgbClr val="00B050"/>
                </a:solidFill>
              </a:rPr>
              <a:t>Подснежник</a:t>
            </a:r>
            <a:r>
              <a:rPr lang="ru-RU" sz="2000" i="1" dirty="0" smtClean="0"/>
              <a:t>-цветок!</a:t>
            </a:r>
            <a:br>
              <a:rPr lang="ru-RU" sz="2000" i="1" dirty="0" smtClean="0"/>
            </a:br>
            <a:r>
              <a:rPr lang="ru-RU" sz="2000" i="1" dirty="0" smtClean="0"/>
              <a:t>А подле сквозистый,</a:t>
            </a:r>
            <a:br>
              <a:rPr lang="ru-RU" sz="2000" i="1" dirty="0" smtClean="0"/>
            </a:br>
            <a:r>
              <a:rPr lang="ru-RU" sz="2000" i="1" dirty="0" smtClean="0">
                <a:solidFill>
                  <a:srgbClr val="00B050"/>
                </a:solidFill>
              </a:rPr>
              <a:t>Последний снежок</a:t>
            </a:r>
            <a:r>
              <a:rPr lang="ru-RU" sz="2000" i="1" dirty="0" smtClean="0"/>
              <a:t>...</a:t>
            </a:r>
            <a:br>
              <a:rPr lang="ru-RU" sz="2000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 smtClean="0"/>
              <a:t>Последние слезы</a:t>
            </a:r>
            <a:br>
              <a:rPr lang="ru-RU" sz="2000" i="1" dirty="0" smtClean="0"/>
            </a:br>
            <a:r>
              <a:rPr lang="ru-RU" sz="2000" i="1" dirty="0" smtClean="0"/>
              <a:t>О горе былом</a:t>
            </a:r>
            <a:br>
              <a:rPr lang="ru-RU" sz="2000" i="1" dirty="0" smtClean="0"/>
            </a:br>
            <a:r>
              <a:rPr lang="ru-RU" sz="2000" i="1" dirty="0" smtClean="0"/>
              <a:t>И первые грезы</a:t>
            </a:r>
            <a:br>
              <a:rPr lang="ru-RU" sz="2000" i="1" dirty="0" smtClean="0"/>
            </a:br>
            <a:r>
              <a:rPr lang="ru-RU" sz="2000" i="1" dirty="0" smtClean="0"/>
              <a:t>О счастье ином </a:t>
            </a:r>
          </a:p>
          <a:p>
            <a:pPr algn="ctr">
              <a:buNone/>
            </a:pPr>
            <a:r>
              <a:rPr lang="ru-RU" sz="2000" i="1" dirty="0" smtClean="0"/>
              <a:t>             (Аполлон Майков)</a:t>
            </a:r>
            <a:endParaRPr lang="ru-RU" sz="2000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winnie_pooh_PNG376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2996952"/>
            <a:ext cx="3000372" cy="3000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428604"/>
            <a:ext cx="8572560" cy="3081359"/>
          </a:xfrm>
        </p:spPr>
        <p:txBody>
          <a:bodyPr/>
          <a:lstStyle/>
          <a:p>
            <a:r>
              <a:rPr lang="ru-RU" sz="8000" dirty="0" smtClean="0">
                <a:solidFill>
                  <a:srgbClr val="00B050"/>
                </a:solidFill>
              </a:rPr>
              <a:t>Спасибо за работу!</a:t>
            </a:r>
            <a:endParaRPr lang="ru-RU" sz="8000" dirty="0">
              <a:solidFill>
                <a:srgbClr val="00B05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>
                <a:solidFill>
                  <a:srgbClr val="00B050"/>
                </a:solidFill>
              </a:rPr>
              <a:t>Весна и лето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downloa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1714488"/>
            <a:ext cx="5357850" cy="35654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908"/>
          </a:xfrm>
        </p:spPr>
        <p:txBody>
          <a:bodyPr/>
          <a:lstStyle/>
          <a:p>
            <a:r>
              <a:rPr lang="ru-RU" sz="6000" dirty="0" smtClean="0">
                <a:solidFill>
                  <a:srgbClr val="00B050"/>
                </a:solidFill>
              </a:rPr>
              <a:t>Весенние месяцы</a:t>
            </a:r>
            <a:endParaRPr lang="ru-RU" sz="60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Цели: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Познакомиться с весенними месяцами;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Определить особенности времени года – весна;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Определить особенности каждого месяца.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winnie_pooh_PNG376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3857628"/>
            <a:ext cx="3000372" cy="3000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800" dirty="0" smtClean="0">
                <a:solidFill>
                  <a:srgbClr val="00B050"/>
                </a:solidFill>
              </a:rPr>
              <a:t>Поработаем </a:t>
            </a:r>
            <a:r>
              <a:rPr lang="ru-RU" sz="8800" dirty="0">
                <a:solidFill>
                  <a:srgbClr val="00B050"/>
                </a:solidFill>
              </a:rPr>
              <a:t/>
            </a:r>
            <a:br>
              <a:rPr lang="ru-RU" sz="8800" dirty="0">
                <a:solidFill>
                  <a:srgbClr val="00B050"/>
                </a:solidFill>
              </a:rPr>
            </a:br>
            <a:endParaRPr lang="ru-RU" sz="88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974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68346"/>
          </a:xfrm>
        </p:spPr>
        <p:txBody>
          <a:bodyPr/>
          <a:lstStyle/>
          <a:p>
            <a:r>
              <a:rPr lang="ru-RU" sz="6000" dirty="0" smtClean="0">
                <a:solidFill>
                  <a:srgbClr val="00B050"/>
                </a:solidFill>
              </a:rPr>
              <a:t>1 группа - МАРТ</a:t>
            </a:r>
            <a:endParaRPr lang="ru-RU" sz="60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7"/>
            <a:ext cx="7901014" cy="1285884"/>
          </a:xfrm>
        </p:spPr>
        <p:txBody>
          <a:bodyPr/>
          <a:lstStyle/>
          <a:p>
            <a:pPr marL="360000" indent="-514350">
              <a:spcBef>
                <a:spcPts val="0"/>
              </a:spcBef>
              <a:buFont typeface="+mj-lt"/>
              <a:buAutoNum type="arabicPeriod"/>
            </a:pPr>
            <a:r>
              <a:rPr lang="ru-RU" dirty="0" err="1" smtClean="0"/>
              <a:t>Протальник</a:t>
            </a:r>
            <a:r>
              <a:rPr lang="ru-RU" dirty="0" smtClean="0"/>
              <a:t> – </a:t>
            </a:r>
          </a:p>
          <a:p>
            <a:pPr marL="360000" indent="-514350" algn="ctr">
              <a:spcBef>
                <a:spcPts val="0"/>
              </a:spcBef>
              <a:buNone/>
            </a:pPr>
            <a:r>
              <a:rPr lang="ru-RU" dirty="0" smtClean="0"/>
              <a:t>  появляются проталины.</a:t>
            </a:r>
          </a:p>
          <a:p>
            <a:pPr marL="360000" indent="-514350" algn="ctr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4" name="Рисунок 3" descr="рпар.jpg"/>
          <p:cNvPicPr>
            <a:picLocks noChangeAspect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2071670" y="2143116"/>
            <a:ext cx="5500726" cy="39646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828667"/>
          </a:xfrm>
        </p:spPr>
        <p:txBody>
          <a:bodyPr/>
          <a:lstStyle/>
          <a:p>
            <a:pPr marL="0" indent="-514350">
              <a:spcBef>
                <a:spcPts val="0"/>
              </a:spcBef>
              <a:buNone/>
            </a:pPr>
            <a:r>
              <a:rPr lang="ru-RU" dirty="0" smtClean="0"/>
              <a:t>2. </a:t>
            </a:r>
            <a:r>
              <a:rPr lang="ru-RU" dirty="0" err="1" smtClean="0"/>
              <a:t>Водотёк</a:t>
            </a:r>
            <a:r>
              <a:rPr lang="ru-RU" dirty="0" smtClean="0"/>
              <a:t> –</a:t>
            </a:r>
          </a:p>
          <a:p>
            <a:pPr marL="0" indent="-514350" algn="ctr">
              <a:spcBef>
                <a:spcPts val="0"/>
              </a:spcBef>
              <a:buNone/>
            </a:pPr>
            <a:r>
              <a:rPr lang="ru-RU" dirty="0" smtClean="0"/>
              <a:t>первое таяние снега, </a:t>
            </a:r>
          </a:p>
          <a:p>
            <a:pPr marL="0" indent="-514350" algn="ctr">
              <a:spcBef>
                <a:spcPts val="0"/>
              </a:spcBef>
              <a:buNone/>
            </a:pPr>
            <a:r>
              <a:rPr lang="ru-RU" dirty="0" smtClean="0"/>
              <a:t>появляются ручьи на дорогах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sz="6000" dirty="0" smtClean="0">
                <a:solidFill>
                  <a:srgbClr val="00B050"/>
                </a:solidFill>
              </a:rPr>
              <a:t>1 группа - МАРТ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large_de77faab-a8b4-4f56-85f9-c869058941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857496"/>
            <a:ext cx="3737994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ршго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857496"/>
            <a:ext cx="3808570" cy="28527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3"/>
            <a:ext cx="8229600" cy="121444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3. </a:t>
            </a:r>
            <a:r>
              <a:rPr lang="ru-RU" dirty="0" err="1" smtClean="0"/>
              <a:t>Дорогорушитель</a:t>
            </a:r>
            <a:r>
              <a:rPr lang="ru-RU" dirty="0" smtClean="0"/>
              <a:t> – </a:t>
            </a:r>
          </a:p>
          <a:p>
            <a:pPr algn="ctr">
              <a:buNone/>
            </a:pPr>
            <a:r>
              <a:rPr lang="ru-RU" dirty="0" smtClean="0"/>
              <a:t>дороги труднопроходимые, размытые.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sz="6000" dirty="0" smtClean="0">
                <a:solidFill>
                  <a:srgbClr val="00B050"/>
                </a:solidFill>
              </a:rPr>
              <a:t>1 группа - МАРТ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prokop-dorogorushitel-photo-norm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571744"/>
            <a:ext cx="6023961" cy="37147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132873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4. Свистун – </a:t>
            </a:r>
          </a:p>
          <a:p>
            <a:pPr algn="ctr">
              <a:buNone/>
            </a:pPr>
            <a:r>
              <a:rPr lang="ru-RU" dirty="0" smtClean="0"/>
              <a:t>свистит ветер сильный и морозный.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sz="6000" dirty="0" smtClean="0">
                <a:solidFill>
                  <a:srgbClr val="00B050"/>
                </a:solidFill>
              </a:rPr>
              <a:t>1 группа - МАРТ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аы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2643182"/>
            <a:ext cx="5060880" cy="34337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3483d96bf0fdd750e660642fcbc78a683bf0a0"/>
</p:tagLst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Дерево. Весна</Template>
  <TotalTime>736</TotalTime>
  <Words>273</Words>
  <Application>Microsoft Office PowerPoint</Application>
  <PresentationFormat>Экран (4:3)</PresentationFormat>
  <Paragraphs>45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Times New Roman</vt:lpstr>
      <vt:lpstr>Diseño predeterminado</vt:lpstr>
      <vt:lpstr>Презентация PowerPoint</vt:lpstr>
      <vt:lpstr>Декабрь, январь, февраль</vt:lpstr>
      <vt:lpstr>Весна и лето</vt:lpstr>
      <vt:lpstr>Весенние месяцы</vt:lpstr>
      <vt:lpstr>Поработаем  </vt:lpstr>
      <vt:lpstr>1 группа - МАРТ</vt:lpstr>
      <vt:lpstr>1 группа - МАРТ</vt:lpstr>
      <vt:lpstr>1 группа - МАРТ</vt:lpstr>
      <vt:lpstr>1 группа - МАРТ</vt:lpstr>
      <vt:lpstr>1 группа - МАРТ</vt:lpstr>
      <vt:lpstr>ВЕСЕННИЕ МЕСЯЦЫ</vt:lpstr>
      <vt:lpstr>ВЕСЕННИЕ МЕСЯЦЫ</vt:lpstr>
      <vt:lpstr>ВЕСЕННИЕ МЕСЯЦЫ</vt:lpstr>
      <vt:lpstr>14 Марта – День Святой Евдокии</vt:lpstr>
      <vt:lpstr>ФИЗМИНУТКА</vt:lpstr>
      <vt:lpstr>Поработаем в рабочей тетради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работу!</vt:lpstr>
    </vt:vector>
  </TitlesOfParts>
  <Company>http://presentation-creation.ru/powerpoint-templates.html</Company>
  <LinksUpToDate>false</LinksUpToDate>
  <SharedDoc>false</SharedDoc>
  <HyperlinkBase>http://presentation-creation.ru/powerpoint-templates.html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Полигональный фон</dc:title>
  <dc:creator>obstinate</dc:creator>
  <cp:keywords>шаблон презентаций, абстрактный шаблон презентации</cp:keywords>
  <cp:lastModifiedBy>Palochka</cp:lastModifiedBy>
  <cp:revision>50</cp:revision>
  <dcterms:created xsi:type="dcterms:W3CDTF">2017-08-27T14:03:33Z</dcterms:created>
  <dcterms:modified xsi:type="dcterms:W3CDTF">2022-03-04T05:37:47Z</dcterms:modified>
</cp:coreProperties>
</file>