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58B367-33E1-4079-A763-482525355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FEDA8FF-E0E3-47D4-8FEB-6C3B7FF984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D82B58-2AB9-4461-8D64-DDAFF6CA8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894A54-0F3D-4537-B71E-DB89434A7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8331C5-538E-4916-A73C-B6332BBCA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25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9BB64-C3F2-4E9B-BCB5-965ED9A60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79F952-0F54-465A-97D5-F55EB48F1F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7E9D65-379A-47D7-8D12-6F1309786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7F87C2-3063-4494-9EE8-E167B181F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031037-7BD0-404C-B22D-8DE835E86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58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BB29149-0A1B-4659-9FD1-73C7D56EC0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B0EFADC-6343-4CA1-BAD3-2430069D5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A4F571-0124-4640-AD1B-010B8F58C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22CA36-9CD1-496E-85FC-5F7F27688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A80CC1-0602-4B71-9C04-6CA25B2EA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95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77398D-8E7D-4AC2-BED4-2C11BE760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E24407-D29E-4083-8A86-3F262776E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6632D8-C143-413A-ACA2-F195F405F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C1C62F-21BA-43EA-B732-691363BCF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9056C9-85DF-4533-84E7-0E229487C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660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513458-5195-493C-85BC-EEA95A82E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2DFC6E-29F4-431A-996D-74EA93641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0B2F14-6E25-4DB8-A366-97C1DD4C1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1BADF6-1FFB-4069-816E-ED1848433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D6851A-C31B-47E4-9FE5-4EDC56A33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705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2232B5-51C0-4FCD-B62B-13AB2131C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9E760D-7410-4ACB-8F44-8C526D05B5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7110B4-6516-4626-996E-3BEBBB47E2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3DC751-FA9C-4109-9FF8-0179062DA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05EA7DE-15BE-4756-96BF-C49D6144E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AAA0EF8-7E24-46C2-86B1-A5C4DB250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27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3A9917-0006-45BD-ACA1-8597BA018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A3B333-DA00-4F91-B0AA-9F06851441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DBBA37-663C-4BC7-B511-E842529CCC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53188B8-492B-4058-93CE-47F3ABF19F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B16C2AB-3F3D-468F-86E4-77601CC346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92C9CC7-4A53-42A2-9158-FAE1C55E1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DDEA9A-AA60-433E-9DA7-BFCC01206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584ED6D-3F7F-4EB8-9B7D-704885771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82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8D727-BB1A-4CDE-982B-B47E99F18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BB02744-8AB1-4309-86FD-51C22D647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D68E115-E326-49C1-B5B2-B8A9B223F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32DE9D2-08D8-4102-84F0-B3A478064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619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9A023D-B7D2-44A1-93C4-194591EC1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FBB3021-2538-4BD1-AB0C-A5907D47E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5A42CE1-6511-4C09-82AF-11B34A985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018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F78BB8-CD17-4FBE-8377-59B6C5C25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C77798-F733-4734-9256-62F053D8E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670ADAA-308A-433A-A3C2-A03C8C2CC2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822B37-B82D-4C7D-9F82-B50BE5BCA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AC0636-BED9-4C5B-BD37-55AB1C498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95F0FE1-24D1-4DC7-8BA3-F6A0DDF19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578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13F6B7-7BD7-4794-92DC-0C0A9801A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8088AD2-93EF-4F97-89C1-341EAFF632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BD6876-43C7-4A3D-BC41-99551DF724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5886E5-6A7B-4576-9F1F-F821D040F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BB7168-7F22-49C6-8EE1-E28E2F801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9E24A2-AE88-4B60-A28D-D1212ABF2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30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42576-01C3-48E2-B681-8F3297499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36C7B57-98C3-4B62-88A1-D9956F711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0D120F-8689-4358-AB80-B7FA0479AB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D372D-95D5-4DA5-9610-1473761E1277}" type="datetimeFigureOut">
              <a:rPr lang="ru-RU" smtClean="0"/>
              <a:t>02.12.2025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C2E8C3-5FB0-4389-A1D3-6FA0A97AB3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8F478F-D4EB-4C1E-AC74-6343188327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FAB44-7E76-4A78-ADF2-831EC051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256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58F4E1A-35F2-4D6A-9716-3A5539EB2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3A137A-4019-428D-98EB-D6149A25EFA1}"/>
              </a:ext>
            </a:extLst>
          </p:cNvPr>
          <p:cNvSpPr txBox="1"/>
          <p:nvPr/>
        </p:nvSpPr>
        <p:spPr>
          <a:xfrm>
            <a:off x="4889369" y="2285687"/>
            <a:ext cx="4496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latin typeface="Comic Sans MS" panose="030F0702030302020204" pitchFamily="66" charset="0"/>
              </a:rPr>
              <a:t>Тема урока: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397D14-46EE-4688-9882-32AB465C30BF}"/>
              </a:ext>
            </a:extLst>
          </p:cNvPr>
          <p:cNvSpPr txBox="1"/>
          <p:nvPr/>
        </p:nvSpPr>
        <p:spPr>
          <a:xfrm>
            <a:off x="4647414" y="4520252"/>
            <a:ext cx="60331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i="1" dirty="0">
                <a:latin typeface="Comic Sans MS" panose="030F0702030302020204" pitchFamily="66" charset="0"/>
              </a:rPr>
              <a:t>Презентацию подготовил учитель химии МАОУ «СОШ №22 имени Героя РФ Д.Е. Иванова» </a:t>
            </a:r>
          </a:p>
          <a:p>
            <a:pPr algn="r"/>
            <a:r>
              <a:rPr lang="ru-RU" i="1" dirty="0">
                <a:latin typeface="Comic Sans MS" panose="030F0702030302020204" pitchFamily="66" charset="0"/>
              </a:rPr>
              <a:t>Уварова М.В.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2793A8-F4E7-4337-9D87-647392EF3D2F}"/>
              </a:ext>
            </a:extLst>
          </p:cNvPr>
          <p:cNvSpPr txBox="1"/>
          <p:nvPr/>
        </p:nvSpPr>
        <p:spPr>
          <a:xfrm>
            <a:off x="4889369" y="5966125"/>
            <a:ext cx="255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latin typeface="Comic Sans MS" panose="030F0702030302020204" pitchFamily="66" charset="0"/>
              </a:rPr>
              <a:t>Тамбов,2025 год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84A6BD6-9BC0-40B4-B745-2A184FF231CD}"/>
              </a:ext>
            </a:extLst>
          </p:cNvPr>
          <p:cNvSpPr/>
          <p:nvPr/>
        </p:nvSpPr>
        <p:spPr>
          <a:xfrm>
            <a:off x="3525625" y="2969444"/>
            <a:ext cx="5891751" cy="1459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BE3180-43E9-45B7-AC80-221D4B0B240E}"/>
              </a:ext>
            </a:extLst>
          </p:cNvPr>
          <p:cNvSpPr txBox="1"/>
          <p:nvPr/>
        </p:nvSpPr>
        <p:spPr>
          <a:xfrm>
            <a:off x="801279" y="2828835"/>
            <a:ext cx="109633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ХИМИЧЕСКИЕ УРАВНЕНИЯ. ЗАКОН СОХРАНЕНИЯ МАССЫ ВЕЩЕСТВ</a:t>
            </a:r>
          </a:p>
        </p:txBody>
      </p:sp>
    </p:spTree>
    <p:extLst>
      <p:ext uri="{BB962C8B-B14F-4D97-AF65-F5344CB8AC3E}">
        <p14:creationId xmlns:p14="http://schemas.microsoft.com/office/powerpoint/2010/main" val="1120854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7BD5E5-AC40-4661-B7EE-E0634E82B778}"/>
              </a:ext>
            </a:extLst>
          </p:cNvPr>
          <p:cNvSpPr txBox="1"/>
          <p:nvPr/>
        </p:nvSpPr>
        <p:spPr>
          <a:xfrm>
            <a:off x="1470583" y="1404149"/>
            <a:ext cx="9068584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highlight>
                  <a:srgbClr val="FFFF00"/>
                </a:highlight>
                <a:latin typeface="Comic Sans MS" panose="030F0702030302020204" pitchFamily="66" charset="0"/>
              </a:rPr>
              <a:t>АЛГОРИТМ РАССТАНОВКИ КОЭФФИЦИЕНТОВ В УРАВНЕНИИ ХИМИЧЕСКОЙ РЕАКЦИИ.</a:t>
            </a:r>
          </a:p>
          <a:p>
            <a:endParaRPr lang="ru-RU" dirty="0">
              <a:latin typeface="Comic Sans MS" panose="030F0702030302020204" pitchFamily="66" charset="0"/>
            </a:endParaRPr>
          </a:p>
          <a:p>
            <a:r>
              <a:rPr lang="ru-RU" dirty="0">
                <a:latin typeface="Comic Sans MS" panose="030F0702030302020204" pitchFamily="66" charset="0"/>
              </a:rPr>
              <a:t>1.      Подсчитать количество атомов каждого элемента в правой и левой части.</a:t>
            </a:r>
          </a:p>
          <a:p>
            <a:endParaRPr lang="ru-RU" dirty="0">
              <a:latin typeface="Comic Sans MS" panose="030F0702030302020204" pitchFamily="66" charset="0"/>
            </a:endParaRPr>
          </a:p>
          <a:p>
            <a:r>
              <a:rPr lang="ru-RU" dirty="0">
                <a:latin typeface="Comic Sans MS" panose="030F0702030302020204" pitchFamily="66" charset="0"/>
              </a:rPr>
              <a:t>2.      Определить, у какого элемента количество атомов меняется, найти Н.О.К.</a:t>
            </a:r>
          </a:p>
          <a:p>
            <a:endParaRPr lang="ru-RU" dirty="0">
              <a:latin typeface="Comic Sans MS" panose="030F0702030302020204" pitchFamily="66" charset="0"/>
            </a:endParaRPr>
          </a:p>
          <a:p>
            <a:r>
              <a:rPr lang="ru-RU" dirty="0">
                <a:latin typeface="Comic Sans MS" panose="030F0702030302020204" pitchFamily="66" charset="0"/>
              </a:rPr>
              <a:t>3.      Разделить Н.О.К. на индексы – получить коэффициенты. Поставить коэффициенты перед формулами.</a:t>
            </a:r>
          </a:p>
          <a:p>
            <a:endParaRPr lang="ru-RU" dirty="0">
              <a:latin typeface="Comic Sans MS" panose="030F0702030302020204" pitchFamily="66" charset="0"/>
            </a:endParaRPr>
          </a:p>
          <a:p>
            <a:r>
              <a:rPr lang="ru-RU" dirty="0">
                <a:latin typeface="Comic Sans MS" panose="030F0702030302020204" pitchFamily="66" charset="0"/>
              </a:rPr>
              <a:t>4.      Пересчитать количество атомов, при необходимости действия повторить.</a:t>
            </a:r>
          </a:p>
          <a:p>
            <a:endParaRPr lang="ru-RU" dirty="0">
              <a:latin typeface="Comic Sans MS" panose="030F0702030302020204" pitchFamily="66" charset="0"/>
            </a:endParaRPr>
          </a:p>
          <a:p>
            <a:r>
              <a:rPr lang="ru-RU" dirty="0">
                <a:latin typeface="Comic Sans MS" panose="030F0702030302020204" pitchFamily="66" charset="0"/>
              </a:rPr>
              <a:t>5.      Начинать лучше с атомов О или любого другого неметалла (если только О не находится в составе нескольких веществ).</a:t>
            </a:r>
          </a:p>
        </p:txBody>
      </p:sp>
    </p:spTree>
    <p:extLst>
      <p:ext uri="{BB962C8B-B14F-4D97-AF65-F5344CB8AC3E}">
        <p14:creationId xmlns:p14="http://schemas.microsoft.com/office/powerpoint/2010/main" val="3168402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79DF17-CE4B-49CA-97A0-3FEA1FF6553D}"/>
              </a:ext>
            </a:extLst>
          </p:cNvPr>
          <p:cNvSpPr txBox="1"/>
          <p:nvPr/>
        </p:nvSpPr>
        <p:spPr>
          <a:xfrm>
            <a:off x="1533425" y="666649"/>
            <a:ext cx="91251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highlight>
                  <a:srgbClr val="FFFF00"/>
                </a:highlight>
                <a:latin typeface="Comic Sans MS" panose="030F0702030302020204" pitchFamily="66" charset="0"/>
              </a:rPr>
              <a:t>Расставьте самостоятельно коэффициенты в уравнениях реакций: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C6FFC7-024C-4231-BE4E-1A1C6DA25A9E}"/>
              </a:ext>
            </a:extLst>
          </p:cNvPr>
          <p:cNvSpPr txBox="1"/>
          <p:nvPr/>
        </p:nvSpPr>
        <p:spPr>
          <a:xfrm>
            <a:off x="3048783" y="1224883"/>
            <a:ext cx="609442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omic Sans MS" panose="030F0702030302020204" pitchFamily="66" charset="0"/>
              </a:rPr>
              <a:t>Горение фосфора</a:t>
            </a:r>
          </a:p>
          <a:p>
            <a:pPr algn="ctr"/>
            <a:r>
              <a:rPr lang="ru-RU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P + O₂ → P₂O₅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7A99FC-19B9-4C9B-A7C6-B1D924089C64}"/>
              </a:ext>
            </a:extLst>
          </p:cNvPr>
          <p:cNvSpPr txBox="1"/>
          <p:nvPr/>
        </p:nvSpPr>
        <p:spPr>
          <a:xfrm>
            <a:off x="1849222" y="2521781"/>
            <a:ext cx="849355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Реакция термического разложения концентрированной азотной кислоты </a:t>
            </a:r>
          </a:p>
          <a:p>
            <a:pPr algn="ctr"/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HNO₃ → NO₂ + O₂ + H₂O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70CAE7-D1D5-4E30-A83B-C1C094BAD87B}"/>
              </a:ext>
            </a:extLst>
          </p:cNvPr>
          <p:cNvSpPr txBox="1"/>
          <p:nvPr/>
        </p:nvSpPr>
        <p:spPr>
          <a:xfrm>
            <a:off x="2447825" y="4299586"/>
            <a:ext cx="76097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Реакция между солью и щёлочью</a:t>
            </a:r>
          </a:p>
          <a:p>
            <a:pPr algn="ctr"/>
            <a:r>
              <a:rPr lang="en-US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Fe₂(SO₄)₃ + NaOH → Fe(OH)₃ + </a:t>
            </a:r>
            <a:r>
              <a:rPr lang="en-US" sz="2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Na₂SO</a:t>
            </a:r>
            <a:r>
              <a:rPr lang="en-US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₄</a:t>
            </a:r>
            <a:endParaRPr lang="ru-RU" sz="2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620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79DF17-CE4B-49CA-97A0-3FEA1FF6553D}"/>
              </a:ext>
            </a:extLst>
          </p:cNvPr>
          <p:cNvSpPr txBox="1"/>
          <p:nvPr/>
        </p:nvSpPr>
        <p:spPr>
          <a:xfrm>
            <a:off x="1533425" y="666649"/>
            <a:ext cx="91251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highlight>
                  <a:srgbClr val="FFFF00"/>
                </a:highlight>
                <a:latin typeface="Comic Sans MS" panose="030F0702030302020204" pitchFamily="66" charset="0"/>
              </a:rPr>
              <a:t>Проверка: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C6FFC7-024C-4231-BE4E-1A1C6DA25A9E}"/>
              </a:ext>
            </a:extLst>
          </p:cNvPr>
          <p:cNvSpPr txBox="1"/>
          <p:nvPr/>
        </p:nvSpPr>
        <p:spPr>
          <a:xfrm>
            <a:off x="3048783" y="1224883"/>
            <a:ext cx="609442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omic Sans MS" panose="030F0702030302020204" pitchFamily="66" charset="0"/>
              </a:rPr>
              <a:t>Горение фосфора</a:t>
            </a:r>
          </a:p>
          <a:p>
            <a:pPr algn="ctr"/>
            <a:r>
              <a:rPr lang="ru-RU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4</a:t>
            </a:r>
            <a:r>
              <a:rPr lang="ru-RU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P + </a:t>
            </a:r>
            <a:r>
              <a:rPr lang="ru-RU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5</a:t>
            </a:r>
            <a:r>
              <a:rPr lang="ru-RU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O₂ → </a:t>
            </a:r>
            <a:r>
              <a:rPr lang="ru-RU" sz="3200" dirty="0">
                <a:solidFill>
                  <a:srgbClr val="00B050"/>
                </a:solidFill>
                <a:latin typeface="Comic Sans MS" panose="030F0702030302020204" pitchFamily="66" charset="0"/>
              </a:rPr>
              <a:t>2</a:t>
            </a:r>
            <a:r>
              <a:rPr lang="ru-RU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P₂O₅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7A99FC-19B9-4C9B-A7C6-B1D924089C64}"/>
              </a:ext>
            </a:extLst>
          </p:cNvPr>
          <p:cNvSpPr txBox="1"/>
          <p:nvPr/>
        </p:nvSpPr>
        <p:spPr>
          <a:xfrm>
            <a:off x="1849222" y="2521781"/>
            <a:ext cx="849355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Реакция термического разложения концентрированной азотной кислоты </a:t>
            </a:r>
          </a:p>
          <a:p>
            <a:pPr algn="ctr"/>
            <a:r>
              <a:rPr lang="ru-RU" sz="2800" dirty="0">
                <a:solidFill>
                  <a:srgbClr val="00B050"/>
                </a:solidFill>
                <a:latin typeface="Comic Sans MS" panose="030F0702030302020204" pitchFamily="66" charset="0"/>
              </a:rPr>
              <a:t>4</a:t>
            </a: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HNO₃ → </a:t>
            </a:r>
            <a:r>
              <a:rPr lang="ru-RU" sz="2800" dirty="0">
                <a:solidFill>
                  <a:srgbClr val="00B050"/>
                </a:solidFill>
                <a:latin typeface="Comic Sans MS" panose="030F0702030302020204" pitchFamily="66" charset="0"/>
              </a:rPr>
              <a:t>4</a:t>
            </a: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NO₂ + O₂ + </a:t>
            </a:r>
            <a:r>
              <a:rPr lang="ru-RU" sz="2800" dirty="0">
                <a:solidFill>
                  <a:srgbClr val="00B050"/>
                </a:solidFill>
                <a:latin typeface="Comic Sans MS" panose="030F0702030302020204" pitchFamily="66" charset="0"/>
              </a:rPr>
              <a:t>2</a:t>
            </a:r>
            <a:r>
              <a:rPr lang="ru-RU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H₂O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70CAE7-D1D5-4E30-A83B-C1C094BAD87B}"/>
              </a:ext>
            </a:extLst>
          </p:cNvPr>
          <p:cNvSpPr txBox="1"/>
          <p:nvPr/>
        </p:nvSpPr>
        <p:spPr>
          <a:xfrm>
            <a:off x="2447825" y="4299586"/>
            <a:ext cx="760978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mic Sans MS" panose="030F0702030302020204" pitchFamily="66" charset="0"/>
              </a:rPr>
              <a:t>Реакция между солью и щёлочью</a:t>
            </a:r>
          </a:p>
          <a:p>
            <a:pPr algn="ctr"/>
            <a:r>
              <a:rPr lang="en-US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Fe₂(SO₄)₃ + </a:t>
            </a:r>
            <a:r>
              <a:rPr lang="ru-RU" sz="2800" dirty="0">
                <a:solidFill>
                  <a:srgbClr val="00B050"/>
                </a:solidFill>
                <a:latin typeface="Comic Sans MS" panose="030F0702030302020204" pitchFamily="66" charset="0"/>
              </a:rPr>
              <a:t>6</a:t>
            </a:r>
            <a:r>
              <a:rPr lang="en-US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NaOH → </a:t>
            </a:r>
            <a:r>
              <a:rPr lang="ru-RU" sz="2800" dirty="0">
                <a:solidFill>
                  <a:srgbClr val="00B050"/>
                </a:solidFill>
                <a:latin typeface="Comic Sans MS" panose="030F0702030302020204" pitchFamily="66" charset="0"/>
              </a:rPr>
              <a:t>2</a:t>
            </a:r>
            <a:r>
              <a:rPr lang="en-US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Fe(OH)₃ + </a:t>
            </a:r>
            <a:r>
              <a:rPr lang="ru-RU" sz="2800" dirty="0">
                <a:solidFill>
                  <a:srgbClr val="00B050"/>
                </a:solidFill>
                <a:latin typeface="Comic Sans MS" panose="030F0702030302020204" pitchFamily="66" charset="0"/>
              </a:rPr>
              <a:t>3</a:t>
            </a:r>
            <a:r>
              <a:rPr lang="en-US" sz="2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Na₂SO</a:t>
            </a:r>
            <a:r>
              <a:rPr lang="en-US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₄</a:t>
            </a:r>
            <a:endParaRPr lang="ru-RU" sz="2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848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58F4E1A-35F2-4D6A-9716-3A5539EB2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84A6BD6-9BC0-40B4-B745-2A184FF231CD}"/>
              </a:ext>
            </a:extLst>
          </p:cNvPr>
          <p:cNvSpPr/>
          <p:nvPr/>
        </p:nvSpPr>
        <p:spPr>
          <a:xfrm>
            <a:off x="3525625" y="2969444"/>
            <a:ext cx="5891751" cy="1459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DFD06B9-57E2-4607-A4D4-4B8B64AC8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3A137A-4019-428D-98EB-D6149A25EFA1}"/>
              </a:ext>
            </a:extLst>
          </p:cNvPr>
          <p:cNvSpPr txBox="1"/>
          <p:nvPr/>
        </p:nvSpPr>
        <p:spPr>
          <a:xfrm>
            <a:off x="1688967" y="889843"/>
            <a:ext cx="881406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highlight>
                  <a:srgbClr val="FFFF00"/>
                </a:highlight>
                <a:latin typeface="Comic Sans MS" panose="030F0702030302020204" pitchFamily="66" charset="0"/>
              </a:rPr>
              <a:t>«ТАК ЗАЧЕМ ЖЕ ВСЁ ЭТО НУЖНО?»</a:t>
            </a:r>
          </a:p>
          <a:p>
            <a:endParaRPr lang="ru-RU" i="1" dirty="0">
              <a:latin typeface="Comic Sans MS" panose="030F0702030302020204" pitchFamily="66" charset="0"/>
            </a:endParaRPr>
          </a:p>
          <a:p>
            <a:r>
              <a:rPr lang="ru-RU" b="1" i="1" dirty="0">
                <a:latin typeface="Comic Sans MS" panose="030F0702030302020204" pitchFamily="66" charset="0"/>
              </a:rPr>
              <a:t>Химическое уравнение </a:t>
            </a:r>
            <a:r>
              <a:rPr lang="ru-RU" i="1" dirty="0">
                <a:latin typeface="Comic Sans MS" panose="030F0702030302020204" pitchFamily="66" charset="0"/>
              </a:rPr>
              <a:t>— это не просто запись. Это:</a:t>
            </a:r>
          </a:p>
          <a:p>
            <a:endParaRPr lang="ru-RU" i="1" dirty="0">
              <a:latin typeface="Comic Sans MS" panose="030F0702030302020204" pitchFamily="66" charset="0"/>
            </a:endParaRPr>
          </a:p>
          <a:p>
            <a:r>
              <a:rPr lang="ru-RU" i="1" dirty="0">
                <a:solidFill>
                  <a:srgbClr val="00B050"/>
                </a:solidFill>
                <a:latin typeface="Comic Sans MS" panose="030F0702030302020204" pitchFamily="66" charset="0"/>
              </a:rPr>
              <a:t>🗣️ Язык химии. </a:t>
            </a:r>
            <a:r>
              <a:rPr lang="ru-RU" i="1" dirty="0">
                <a:latin typeface="Comic Sans MS" panose="030F0702030302020204" pitchFamily="66" charset="0"/>
              </a:rPr>
              <a:t>Универсальный способ рассказать о любом превращении веществ.</a:t>
            </a:r>
          </a:p>
          <a:p>
            <a:endParaRPr lang="ru-RU" i="1" dirty="0">
              <a:latin typeface="Comic Sans MS" panose="030F0702030302020204" pitchFamily="66" charset="0"/>
            </a:endParaRPr>
          </a:p>
          <a:p>
            <a:r>
              <a:rPr lang="ru-RU" i="1" dirty="0">
                <a:solidFill>
                  <a:srgbClr val="00B050"/>
                </a:solidFill>
                <a:latin typeface="Comic Sans MS" panose="030F0702030302020204" pitchFamily="66" charset="0"/>
              </a:rPr>
              <a:t>⚖️ Практическое подтверждение закона. </a:t>
            </a:r>
            <a:r>
              <a:rPr lang="ru-RU" i="1" dirty="0">
                <a:latin typeface="Comic Sans MS" panose="030F0702030302020204" pitchFamily="66" charset="0"/>
              </a:rPr>
              <a:t>Число атомов до и после реакции не меняется — меняются только их связи.</a:t>
            </a:r>
          </a:p>
          <a:p>
            <a:endParaRPr lang="ru-RU" i="1" dirty="0">
              <a:latin typeface="Comic Sans MS" panose="030F0702030302020204" pitchFamily="66" charset="0"/>
            </a:endParaRPr>
          </a:p>
          <a:p>
            <a:r>
              <a:rPr lang="ru-RU" i="1" dirty="0">
                <a:solidFill>
                  <a:srgbClr val="00B050"/>
                </a:solidFill>
                <a:latin typeface="Comic Sans MS" panose="030F0702030302020204" pitchFamily="66" charset="0"/>
              </a:rPr>
              <a:t>🧮 Инструмент для расчётов. </a:t>
            </a:r>
            <a:r>
              <a:rPr lang="ru-RU" i="1" dirty="0">
                <a:latin typeface="Comic Sans MS" panose="030F0702030302020204" pitchFamily="66" charset="0"/>
              </a:rPr>
              <a:t>Зная уравнение, мы можем рассчитать, сколько сырья нужно взять или сколько продукта получится. (Это мостик к следующей большой теме — «Расчёты по химическим уравнениям»).</a:t>
            </a:r>
          </a:p>
          <a:p>
            <a:endParaRPr lang="ru-RU" i="1" dirty="0">
              <a:latin typeface="Comic Sans MS" panose="030F0702030302020204" pitchFamily="66" charset="0"/>
            </a:endParaRPr>
          </a:p>
          <a:p>
            <a:r>
              <a:rPr lang="ru-RU" i="1" dirty="0">
                <a:highlight>
                  <a:srgbClr val="FFFF00"/>
                </a:highlight>
                <a:latin typeface="Comic Sans MS" panose="030F0702030302020204" pitchFamily="66" charset="0"/>
              </a:rPr>
              <a:t>Главный итог: </a:t>
            </a:r>
            <a:r>
              <a:rPr lang="ru-RU" i="1" dirty="0">
                <a:latin typeface="Comic Sans MS" panose="030F0702030302020204" pitchFamily="66" charset="0"/>
              </a:rPr>
              <a:t>Закон сохранения массы — фундаментальный закон природы, а умение составлять уравнения — ключевой навык для каждого, кто изучает химию.</a:t>
            </a:r>
          </a:p>
        </p:txBody>
      </p:sp>
    </p:spTree>
    <p:extLst>
      <p:ext uri="{BB962C8B-B14F-4D97-AF65-F5344CB8AC3E}">
        <p14:creationId xmlns:p14="http://schemas.microsoft.com/office/powerpoint/2010/main" val="3391264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58F4E1A-35F2-4D6A-9716-3A5539EB2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84A6BD6-9BC0-40B4-B745-2A184FF231CD}"/>
              </a:ext>
            </a:extLst>
          </p:cNvPr>
          <p:cNvSpPr/>
          <p:nvPr/>
        </p:nvSpPr>
        <p:spPr>
          <a:xfrm>
            <a:off x="3525625" y="2969444"/>
            <a:ext cx="5891751" cy="1459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DFD06B9-57E2-4607-A4D4-4B8B64AC8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151E6F-3123-41ED-910C-495E051726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0166" y="3024622"/>
            <a:ext cx="5591666" cy="29589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3A137A-4019-428D-98EB-D6149A25EFA1}"/>
              </a:ext>
            </a:extLst>
          </p:cNvPr>
          <p:cNvSpPr txBox="1"/>
          <p:nvPr/>
        </p:nvSpPr>
        <p:spPr>
          <a:xfrm>
            <a:off x="1688967" y="874455"/>
            <a:ext cx="88140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latin typeface="Comic Sans MS" panose="030F0702030302020204" pitchFamily="66" charset="0"/>
              </a:rPr>
              <a:t>Великая тайна химии не в разрушении и создании атомов, а в их бесконечных перестройках. И уравнение — это чертёж такой перестройки. </a:t>
            </a:r>
          </a:p>
          <a:p>
            <a:pPr algn="ctr"/>
            <a:r>
              <a:rPr lang="ru-RU" sz="3200" i="1" dirty="0">
                <a:latin typeface="Comic Sans MS" panose="030F0702030302020204" pitchFamily="66" charset="0"/>
              </a:rPr>
              <a:t>Спасибо!</a:t>
            </a:r>
          </a:p>
        </p:txBody>
      </p:sp>
    </p:spTree>
    <p:extLst>
      <p:ext uri="{BB962C8B-B14F-4D97-AF65-F5344CB8AC3E}">
        <p14:creationId xmlns:p14="http://schemas.microsoft.com/office/powerpoint/2010/main" val="309113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35E29C-48A0-47CD-91C7-553579719DF8}"/>
              </a:ext>
            </a:extLst>
          </p:cNvPr>
          <p:cNvSpPr txBox="1"/>
          <p:nvPr/>
        </p:nvSpPr>
        <p:spPr>
          <a:xfrm>
            <a:off x="1608840" y="713783"/>
            <a:ext cx="89743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Comic Sans MS" panose="030F0702030302020204" pitchFamily="66" charset="0"/>
              </a:rPr>
              <a:t>Любую химическую реакцию можно записать с помощью химического уравнения.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CEC1B2-F6A3-4BBB-A689-AF0FB59E1D82}"/>
              </a:ext>
            </a:extLst>
          </p:cNvPr>
          <p:cNvSpPr txBox="1"/>
          <p:nvPr/>
        </p:nvSpPr>
        <p:spPr>
          <a:xfrm>
            <a:off x="1533425" y="1781913"/>
            <a:ext cx="89743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ighlight>
                  <a:srgbClr val="FFFF00"/>
                </a:highlight>
                <a:latin typeface="Comic Sans MS" panose="030F0702030302020204" pitchFamily="66" charset="0"/>
              </a:rPr>
              <a:t>ХИМИЧЕСКОЕ УРАВНЕНИЕ </a:t>
            </a:r>
            <a:r>
              <a:rPr lang="ru-RU" dirty="0">
                <a:latin typeface="Comic Sans MS" panose="030F0702030302020204" pitchFamily="66" charset="0"/>
              </a:rPr>
              <a:t>– это условная запись химического превращения с помощью химических формул и математических знаков.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6CF2977-E40A-4FD7-A0B9-4BC55A6851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7964" y="2830137"/>
            <a:ext cx="2699160" cy="182625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C00EADB-4B22-418F-AD7F-3AC72652C9A5}"/>
              </a:ext>
            </a:extLst>
          </p:cNvPr>
          <p:cNvSpPr txBox="1"/>
          <p:nvPr/>
        </p:nvSpPr>
        <p:spPr>
          <a:xfrm>
            <a:off x="2098407" y="2551020"/>
            <a:ext cx="235827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Comic Sans MS" panose="030F0702030302020204" pitchFamily="66" charset="0"/>
              </a:rPr>
              <a:t>химическая реакция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21886DB-1BFC-4D82-8F05-5605EBCD39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6490"/>
          <a:stretch/>
        </p:blipFill>
        <p:spPr>
          <a:xfrm>
            <a:off x="5018922" y="3347976"/>
            <a:ext cx="5091911" cy="79057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D4309E-4C75-41E4-BC93-E6795F8905A0}"/>
              </a:ext>
            </a:extLst>
          </p:cNvPr>
          <p:cNvSpPr txBox="1"/>
          <p:nvPr/>
        </p:nvSpPr>
        <p:spPr>
          <a:xfrm>
            <a:off x="6385740" y="2951394"/>
            <a:ext cx="25697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Comic Sans MS" panose="030F0702030302020204" pitchFamily="66" charset="0"/>
              </a:rPr>
              <a:t>химическое уравнение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A57C31-3548-4AF9-923C-F684614C6D93}"/>
              </a:ext>
            </a:extLst>
          </p:cNvPr>
          <p:cNvSpPr txBox="1"/>
          <p:nvPr/>
        </p:nvSpPr>
        <p:spPr>
          <a:xfrm>
            <a:off x="1824739" y="4935511"/>
            <a:ext cx="91220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i="1" dirty="0">
                <a:latin typeface="Comic Sans MS" panose="030F0702030302020204" pitchFamily="66" charset="0"/>
              </a:rPr>
              <a:t>К математическим знакам относится «+», «=», индексы – отображают число атомов химических элементов, входящих в состав молекулы, коэффициенты – отображают число частиц (атомов или молекул), участвующих в реакции. </a:t>
            </a:r>
          </a:p>
        </p:txBody>
      </p:sp>
    </p:spTree>
    <p:extLst>
      <p:ext uri="{BB962C8B-B14F-4D97-AF65-F5344CB8AC3E}">
        <p14:creationId xmlns:p14="http://schemas.microsoft.com/office/powerpoint/2010/main" val="3787754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C320CC-1333-4E0C-969A-2C7B6B95DB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9035" y="2148459"/>
            <a:ext cx="8153292" cy="231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947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8AFF18D-7DF8-49A8-9969-E578D122BB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4634" y="1156340"/>
            <a:ext cx="5102731" cy="19033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49672A-B1CA-4BCA-87AC-4D1AAD80D2DF}"/>
              </a:ext>
            </a:extLst>
          </p:cNvPr>
          <p:cNvSpPr txBox="1"/>
          <p:nvPr/>
        </p:nvSpPr>
        <p:spPr>
          <a:xfrm>
            <a:off x="3168535" y="688010"/>
            <a:ext cx="6172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Химическую реакцию можно записать в виде схемы: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EBD9E9-0019-43E9-91C5-31006C183F12}"/>
              </a:ext>
            </a:extLst>
          </p:cNvPr>
          <p:cNvSpPr txBox="1"/>
          <p:nvPr/>
        </p:nvSpPr>
        <p:spPr>
          <a:xfrm>
            <a:off x="3651822" y="3040813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А можно записать в виде уравнения реакции: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29EE6F0-FCC0-4503-97E3-ED7BE9B759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7464" y="3740103"/>
            <a:ext cx="9037069" cy="155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02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DA5091-D587-4A2F-9F48-FC1378DB1533}"/>
              </a:ext>
            </a:extLst>
          </p:cNvPr>
          <p:cNvSpPr txBox="1"/>
          <p:nvPr/>
        </p:nvSpPr>
        <p:spPr>
          <a:xfrm>
            <a:off x="1523999" y="914648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Comic Sans MS" panose="030F0702030302020204" pitchFamily="66" charset="0"/>
              </a:rPr>
              <a:t>Число атомов химических элементов в левой части всегда будет равно число атомов химических элементов в правой части – это следует из </a:t>
            </a:r>
            <a:r>
              <a:rPr lang="ru-RU" b="1" dirty="0">
                <a:latin typeface="Comic Sans MS" panose="030F0702030302020204" pitchFamily="66" charset="0"/>
              </a:rPr>
              <a:t>закона сохранения массы веществ.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9DE805-CF1E-4D61-8B9E-B535399EA1B6}"/>
              </a:ext>
            </a:extLst>
          </p:cNvPr>
          <p:cNvSpPr txBox="1"/>
          <p:nvPr/>
        </p:nvSpPr>
        <p:spPr>
          <a:xfrm>
            <a:off x="1454869" y="2209780"/>
            <a:ext cx="92822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highlight>
                  <a:srgbClr val="FFFF00"/>
                </a:highlight>
                <a:latin typeface="Comic Sans MS" panose="030F0702030302020204" pitchFamily="66" charset="0"/>
              </a:rPr>
              <a:t>ЗАКОН СОХРАНЕНИЯ МАССЫ ВЕЩЕСТВ: </a:t>
            </a:r>
            <a:r>
              <a:rPr lang="ru-RU" dirty="0">
                <a:latin typeface="Comic Sans MS" panose="030F0702030302020204" pitchFamily="66" charset="0"/>
              </a:rPr>
              <a:t>масса веществ, вступивших в реакцию, равна массе веществ, образовавшихся в ходе реакции.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5DED82-2D58-45F2-AF49-7036694004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5744" y="3429000"/>
            <a:ext cx="4934932" cy="180741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51E327-A767-4C4C-AEFC-BA610E0995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9232" y="2761843"/>
            <a:ext cx="2495550" cy="304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DA7848-F65E-4F8C-BF24-597135C96BE6}"/>
              </a:ext>
            </a:extLst>
          </p:cNvPr>
          <p:cNvSpPr txBox="1"/>
          <p:nvPr/>
        </p:nvSpPr>
        <p:spPr>
          <a:xfrm>
            <a:off x="7729451" y="5789728"/>
            <a:ext cx="28351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Comic Sans MS" panose="030F0702030302020204" pitchFamily="66" charset="0"/>
              </a:rPr>
              <a:t>Антуан Лоран Лавуазье</a:t>
            </a:r>
          </a:p>
        </p:txBody>
      </p:sp>
    </p:spTree>
    <p:extLst>
      <p:ext uri="{BB962C8B-B14F-4D97-AF65-F5344CB8AC3E}">
        <p14:creationId xmlns:p14="http://schemas.microsoft.com/office/powerpoint/2010/main" val="2900836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612878-0749-42E4-A513-1444ABE8BBB0}"/>
              </a:ext>
            </a:extLst>
          </p:cNvPr>
          <p:cNvSpPr txBox="1"/>
          <p:nvPr/>
        </p:nvSpPr>
        <p:spPr>
          <a:xfrm>
            <a:off x="1528712" y="597039"/>
            <a:ext cx="91345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Для того, чтобы число атомов химических элементов в левой части было равно числу атомов химических элементов в правой части в уравнении реакции расставляют коэффициенты.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26EFD8-8651-41FC-A9DE-811FF7B535F5}"/>
              </a:ext>
            </a:extLst>
          </p:cNvPr>
          <p:cNvSpPr txBox="1"/>
          <p:nvPr/>
        </p:nvSpPr>
        <p:spPr>
          <a:xfrm>
            <a:off x="2045712" y="2153563"/>
            <a:ext cx="85218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highlight>
                  <a:srgbClr val="FFFF00"/>
                </a:highlight>
                <a:latin typeface="Comic Sans MS" panose="030F0702030302020204" pitchFamily="66" charset="0"/>
              </a:rPr>
              <a:t>Алгоритм расстановки коэффициентов в уравнении химической реакции: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A990D02-8A22-42B2-BFAE-4D470409BC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5712" y="2808450"/>
            <a:ext cx="8408613" cy="256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33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2190B12-4425-4B8A-963E-ADD20392D6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0032" y="766217"/>
            <a:ext cx="8651935" cy="500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28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D0C3DB-7C9C-48D6-9A51-8182CD4E2A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8836" y="589765"/>
            <a:ext cx="7934325" cy="40005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C96BC1C-47A0-4B9B-83CB-2E6C1E93C8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2448" y="4809945"/>
            <a:ext cx="3467100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083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68ED65-2AD2-4905-ACD7-4B15A5621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35BEDC-54E8-43E0-ABD6-9F3DEBA02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8885" y="219680"/>
            <a:ext cx="9994229" cy="63809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9992E0-DB2C-4559-A095-52B46884DD6A}"/>
              </a:ext>
            </a:extLst>
          </p:cNvPr>
          <p:cNvSpPr txBox="1"/>
          <p:nvPr/>
        </p:nvSpPr>
        <p:spPr>
          <a:xfrm>
            <a:off x="1715678" y="666649"/>
            <a:ext cx="91251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highlight>
                  <a:srgbClr val="FFFF00"/>
                </a:highlight>
                <a:latin typeface="Comic Sans MS" panose="030F0702030302020204" pitchFamily="66" charset="0"/>
              </a:rPr>
              <a:t>Разберем второй пример: разложение пероксида водорода (Н</a:t>
            </a:r>
            <a:r>
              <a:rPr lang="ru-RU" sz="1600" baseline="-25000" dirty="0">
                <a:highlight>
                  <a:srgbClr val="FFFF00"/>
                </a:highlight>
                <a:latin typeface="Comic Sans MS" panose="030F0702030302020204" pitchFamily="66" charset="0"/>
              </a:rPr>
              <a:t>2</a:t>
            </a:r>
            <a:r>
              <a:rPr lang="ru-RU" sz="1600" dirty="0">
                <a:highlight>
                  <a:srgbClr val="FFFF00"/>
                </a:highlight>
                <a:latin typeface="Comic Sans MS" panose="030F0702030302020204" pitchFamily="66" charset="0"/>
              </a:rPr>
              <a:t>О</a:t>
            </a:r>
            <a:r>
              <a:rPr lang="ru-RU" sz="1600" baseline="-25000" dirty="0">
                <a:highlight>
                  <a:srgbClr val="FFFF00"/>
                </a:highlight>
                <a:latin typeface="Comic Sans MS" panose="030F0702030302020204" pitchFamily="66" charset="0"/>
              </a:rPr>
              <a:t>2</a:t>
            </a:r>
            <a:r>
              <a:rPr lang="ru-RU" sz="1600" dirty="0">
                <a:highlight>
                  <a:srgbClr val="FFFF00"/>
                </a:highlight>
                <a:latin typeface="Comic Sans MS" panose="030F0702030302020204" pitchFamily="66" charset="0"/>
              </a:rPr>
              <a:t>) на воду и кислород.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C3FC2A-5A94-4A35-BFAB-0D600E3F1A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5024" y="1311897"/>
            <a:ext cx="79819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8675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562</Words>
  <Application>Microsoft Office PowerPoint</Application>
  <PresentationFormat>Широкоэкранный</PresentationFormat>
  <Paragraphs>56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PC</cp:lastModifiedBy>
  <cp:revision>2</cp:revision>
  <dcterms:created xsi:type="dcterms:W3CDTF">2025-11-26T12:52:32Z</dcterms:created>
  <dcterms:modified xsi:type="dcterms:W3CDTF">2025-12-02T20:53:31Z</dcterms:modified>
</cp:coreProperties>
</file>