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9" r:id="rId11"/>
    <p:sldId id="268" r:id="rId12"/>
    <p:sldId id="266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artin.papik.pro/uploads/posts/2023-06/1688140830_kartin-papik-pro-p-kartinki-na-avu-ptitsi-v-nebe-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82783"/>
            <a:ext cx="9531134" cy="70407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C:\Users\User\Downloads\5281121-portret-gagarina-v-skafandre-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357188"/>
            <a:ext cx="8174038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Благополучно приземлился в окрестности деревни Смолевки Терновского района Саратовской области.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0825" y="4941888"/>
            <a:ext cx="8677275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Первыми людьми, которые встретили космонавта после полёта, оказались жена лесника Анна Акимовна </a:t>
            </a:r>
            <a:r>
              <a:rPr lang="ru-RU" sz="2800" b="1" dirty="0" err="1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Тахтарова</a:t>
            </a:r>
            <a:r>
              <a:rPr lang="ru-RU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и её шестилетняя внучка Рита.</a:t>
            </a:r>
          </a:p>
        </p:txBody>
      </p:sp>
      <p:pic>
        <p:nvPicPr>
          <p:cNvPr id="1026" name="Picture 2" descr="C:\Documents and Settings\Учебный1\Мои документы\Мои рисунки\Презентации\Гагарин\Материал\97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773238"/>
            <a:ext cx="197167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Учебный1\Мои документы\Мои рисунки\Презентации\Гагарин\Материал\98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916113"/>
            <a:ext cx="3810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9664580_gagaringazeta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39" y="428604"/>
            <a:ext cx="8694341" cy="535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4427538" y="1557338"/>
            <a:ext cx="42481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ru-RU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За этот подвиг Юрию Гагарину было присвоено звание </a:t>
            </a:r>
          </a:p>
          <a:p>
            <a:pPr algn="ctr" eaLnBrk="1" hangingPunct="1">
              <a:lnSpc>
                <a:spcPct val="150000"/>
              </a:lnSpc>
              <a:defRPr/>
            </a:pPr>
            <a:r>
              <a:rPr lang="ru-RU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Героя Советского Союза.</a:t>
            </a:r>
            <a:br>
              <a:rPr lang="ru-RU" sz="28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</a:br>
            <a:endParaRPr lang="ru-RU" sz="2800" b="1" dirty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7411" name="Picture 7" descr="1289711083_yuri_gagarin_official_portrai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263" y="404813"/>
            <a:ext cx="3889375" cy="588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 descr="66250333_5----"/>
          <p:cNvPicPr>
            <a:picLocks noChangeAspect="1" noChangeArrowheads="1"/>
          </p:cNvPicPr>
          <p:nvPr/>
        </p:nvPicPr>
        <p:blipFill>
          <a:blip r:embed="rId2">
            <a:lum bright="82000" contrast="-70000"/>
          </a:blip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>
          <a:xfrm>
            <a:off x="755650" y="4581525"/>
            <a:ext cx="8229600" cy="1252538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честь Юрия Гагарина 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его родной город </a:t>
            </a:r>
            <a:r>
              <a:rPr lang="ru-RU" b="1" dirty="0" err="1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Гжатск</a:t>
            </a:r>
            <a:r>
              <a:rPr lang="ru-RU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b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был переименован в Гагарин</a:t>
            </a:r>
            <a:r>
              <a:rPr lang="ru-RU" dirty="0" smtClean="0"/>
              <a:t> </a:t>
            </a:r>
          </a:p>
        </p:txBody>
      </p:sp>
      <p:pic>
        <p:nvPicPr>
          <p:cNvPr id="23557" name="Picture 5" descr="Картинка 18 из 170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260350"/>
            <a:ext cx="5688013" cy="426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5" descr="66250333_5----"/>
          <p:cNvPicPr>
            <a:picLocks noChangeAspect="1" noChangeArrowheads="1"/>
          </p:cNvPicPr>
          <p:nvPr/>
        </p:nvPicPr>
        <p:blipFill>
          <a:blip r:embed="rId2">
            <a:lum bright="82000" contrast="-70000"/>
          </a:blip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684213" y="6207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 typeface="Arial" charset="0"/>
              <a:buNone/>
            </a:pPr>
            <a:endParaRPr lang="ru-RU" altLang="ru-RU" sz="2000">
              <a:latin typeface="Calibri" pitchFamily="34" charset="0"/>
            </a:endParaRPr>
          </a:p>
        </p:txBody>
      </p:sp>
      <p:sp>
        <p:nvSpPr>
          <p:cNvPr id="25604" name="Rectangle 12"/>
          <p:cNvSpPr>
            <a:spLocks noChangeArrowheads="1"/>
          </p:cNvSpPr>
          <p:nvPr/>
        </p:nvSpPr>
        <p:spPr bwMode="auto">
          <a:xfrm>
            <a:off x="3708400" y="620713"/>
            <a:ext cx="50403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25605" name="Rectangle 14"/>
          <p:cNvSpPr>
            <a:spLocks noChangeArrowheads="1"/>
          </p:cNvSpPr>
          <p:nvPr/>
        </p:nvSpPr>
        <p:spPr bwMode="auto">
          <a:xfrm>
            <a:off x="4787900" y="908050"/>
            <a:ext cx="38528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25606" name="Rectangle 15"/>
          <p:cNvSpPr>
            <a:spLocks noChangeArrowheads="1"/>
          </p:cNvSpPr>
          <p:nvPr/>
        </p:nvSpPr>
        <p:spPr bwMode="auto">
          <a:xfrm>
            <a:off x="323850" y="4076700"/>
            <a:ext cx="8496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25607" name="Rectangle 16"/>
          <p:cNvSpPr>
            <a:spLocks noChangeArrowheads="1"/>
          </p:cNvSpPr>
          <p:nvPr/>
        </p:nvSpPr>
        <p:spPr bwMode="auto">
          <a:xfrm>
            <a:off x="323850" y="5661025"/>
            <a:ext cx="8496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/>
          </a:p>
        </p:txBody>
      </p:sp>
      <p:sp>
        <p:nvSpPr>
          <p:cNvPr id="25608" name="Rectangle 17"/>
          <p:cNvSpPr>
            <a:spLocks noChangeArrowheads="1"/>
          </p:cNvSpPr>
          <p:nvPr/>
        </p:nvSpPr>
        <p:spPr bwMode="auto">
          <a:xfrm>
            <a:off x="323850" y="4652963"/>
            <a:ext cx="84963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323850" y="4868863"/>
            <a:ext cx="84963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 многих городах России и других стран существуют улицы, проспекты, площади, бульвары, парки, клубы и школы имени Гагарина.</a:t>
            </a:r>
          </a:p>
        </p:txBody>
      </p:sp>
      <p:pic>
        <p:nvPicPr>
          <p:cNvPr id="25610" name="Picture 20" descr="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76250"/>
            <a:ext cx="4608512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611188" y="4221163"/>
            <a:ext cx="37449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Парк им. Ю. Гагарина в Самаре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5003800" y="4221163"/>
            <a:ext cx="38465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b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Памятник Ю. Гагарину в Москве</a:t>
            </a:r>
          </a:p>
        </p:txBody>
      </p:sp>
      <p:pic>
        <p:nvPicPr>
          <p:cNvPr id="25613" name="Picture 24" descr="Картинка 1 из 468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476250"/>
            <a:ext cx="3743325" cy="366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6" descr="66250333_5----"/>
          <p:cNvPicPr>
            <a:picLocks noChangeAspect="1" noChangeArrowheads="1"/>
          </p:cNvPicPr>
          <p:nvPr/>
        </p:nvPicPr>
        <p:blipFill>
          <a:blip r:embed="rId2">
            <a:lum bright="82000" contrast="-70000"/>
          </a:blip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4" name="Rectangle 10"/>
          <p:cNvSpPr>
            <a:spLocks noGrp="1"/>
          </p:cNvSpPr>
          <p:nvPr>
            <p:ph type="subTitle" idx="1"/>
          </p:nvPr>
        </p:nvSpPr>
        <p:spPr>
          <a:xfrm>
            <a:off x="250825" y="5084763"/>
            <a:ext cx="4349750" cy="13208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ru-RU" sz="2000" b="1" spc="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Памятник  Гагарину</a:t>
            </a:r>
          </a:p>
          <a:p>
            <a:pPr eaLnBrk="1" hangingPunct="1">
              <a:defRPr/>
            </a:pPr>
            <a:r>
              <a:rPr lang="ru-RU" sz="2000" b="1" spc="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 Саратове</a:t>
            </a:r>
          </a:p>
          <a:p>
            <a:pPr eaLnBrk="1" hangingPunct="1">
              <a:defRPr/>
            </a:pPr>
            <a:r>
              <a:rPr lang="ru-RU" sz="2000" b="1" spc="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на Набережной </a:t>
            </a:r>
          </a:p>
          <a:p>
            <a:pPr eaLnBrk="1" hangingPunct="1">
              <a:defRPr/>
            </a:pPr>
            <a:r>
              <a:rPr lang="ru-RU" sz="2000" b="1" spc="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Космонавтов</a:t>
            </a:r>
          </a:p>
        </p:txBody>
      </p:sp>
      <p:pic>
        <p:nvPicPr>
          <p:cNvPr id="26628" name="Picture 12" descr="Картинка 25 из 46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333375"/>
            <a:ext cx="3095625" cy="432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4" descr="Картинка 42 из 468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333375"/>
            <a:ext cx="3527425" cy="470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4932363" y="5048250"/>
            <a:ext cx="388778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b="1" spc="2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Памятник </a:t>
            </a:r>
          </a:p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b="1" spc="2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Ю. Гагарину </a:t>
            </a:r>
          </a:p>
          <a:p>
            <a:pPr algn="ctr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b="1" spc="2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месте приземления возле города Энгельс в Саратовской области</a:t>
            </a:r>
          </a:p>
          <a:p>
            <a:pPr eaLnBrk="1" hangingPunct="1">
              <a:defRPr/>
            </a:pP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6631" name="Заголовок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0" descr="66250333_5----"/>
          <p:cNvPicPr>
            <a:picLocks noChangeAspect="1" noChangeArrowheads="1"/>
          </p:cNvPicPr>
          <p:nvPr/>
        </p:nvPicPr>
        <p:blipFill>
          <a:blip r:embed="rId2">
            <a:lum bright="82000" contrast="-70000"/>
          </a:blip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684213" y="6207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 typeface="Arial" charset="0"/>
              <a:buNone/>
            </a:pPr>
            <a:endParaRPr lang="ru-RU" altLang="ru-RU" sz="2000">
              <a:latin typeface="Calibri" pitchFamily="34" charset="0"/>
            </a:endParaRPr>
          </a:p>
        </p:txBody>
      </p:sp>
      <p:sp>
        <p:nvSpPr>
          <p:cNvPr id="27652" name="Rectangle 12"/>
          <p:cNvSpPr>
            <a:spLocks noChangeArrowheads="1"/>
          </p:cNvSpPr>
          <p:nvPr/>
        </p:nvSpPr>
        <p:spPr bwMode="auto">
          <a:xfrm>
            <a:off x="3708400" y="620713"/>
            <a:ext cx="50403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27653" name="Rectangle 14"/>
          <p:cNvSpPr>
            <a:spLocks noChangeArrowheads="1"/>
          </p:cNvSpPr>
          <p:nvPr/>
        </p:nvSpPr>
        <p:spPr bwMode="auto">
          <a:xfrm>
            <a:off x="4787900" y="908050"/>
            <a:ext cx="38528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27654" name="Rectangle 15"/>
          <p:cNvSpPr>
            <a:spLocks noChangeArrowheads="1"/>
          </p:cNvSpPr>
          <p:nvPr/>
        </p:nvSpPr>
        <p:spPr bwMode="auto">
          <a:xfrm>
            <a:off x="323850" y="4076700"/>
            <a:ext cx="8496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27655" name="Rectangle 16"/>
          <p:cNvSpPr>
            <a:spLocks noChangeArrowheads="1"/>
          </p:cNvSpPr>
          <p:nvPr/>
        </p:nvSpPr>
        <p:spPr bwMode="auto">
          <a:xfrm>
            <a:off x="323850" y="5661025"/>
            <a:ext cx="8496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/>
          </a:p>
        </p:txBody>
      </p:sp>
      <p:sp>
        <p:nvSpPr>
          <p:cNvPr id="27656" name="Rectangle 17"/>
          <p:cNvSpPr>
            <a:spLocks noChangeArrowheads="1"/>
          </p:cNvSpPr>
          <p:nvPr/>
        </p:nvSpPr>
        <p:spPr bwMode="auto">
          <a:xfrm>
            <a:off x="323850" y="4652963"/>
            <a:ext cx="84963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323850" y="5084763"/>
            <a:ext cx="85693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000" b="1" spc="170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Его имя навсегда осталось в Космосе: один из крупнейших (диаметр 250 км) кратеров на обратной стороне Луны  носит имя Гагарин. </a:t>
            </a:r>
          </a:p>
          <a:p>
            <a:pPr algn="ctr" eaLnBrk="1" hangingPunct="1">
              <a:defRPr/>
            </a:pPr>
            <a:r>
              <a:rPr lang="ru-RU" sz="2000" b="1" spc="170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 что символично - он расположен между кратером Циолковский и Морем Мечты.</a:t>
            </a:r>
            <a:r>
              <a:rPr lang="ru-RU" spc="170" dirty="0"/>
              <a:t> </a:t>
            </a:r>
          </a:p>
        </p:txBody>
      </p:sp>
      <p:pic>
        <p:nvPicPr>
          <p:cNvPr id="27658" name="Picture 19" descr="6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333375"/>
            <a:ext cx="6292850" cy="458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2" descr="66250333_5----"/>
          <p:cNvPicPr>
            <a:picLocks noChangeAspect="1" noChangeArrowheads="1"/>
          </p:cNvPicPr>
          <p:nvPr/>
        </p:nvPicPr>
        <p:blipFill>
          <a:blip r:embed="rId2">
            <a:lum bright="82000" contrast="-70000"/>
          </a:blip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684213" y="6207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 typeface="Arial" charset="0"/>
              <a:buNone/>
            </a:pPr>
            <a:endParaRPr lang="ru-RU" altLang="ru-RU" sz="2000">
              <a:latin typeface="Calibri" pitchFamily="34" charset="0"/>
            </a:endParaRPr>
          </a:p>
        </p:txBody>
      </p:sp>
      <p:sp>
        <p:nvSpPr>
          <p:cNvPr id="29700" name="Rectangle 12"/>
          <p:cNvSpPr>
            <a:spLocks noChangeArrowheads="1"/>
          </p:cNvSpPr>
          <p:nvPr/>
        </p:nvSpPr>
        <p:spPr bwMode="auto">
          <a:xfrm>
            <a:off x="3708400" y="620713"/>
            <a:ext cx="50403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29701" name="Rectangle 14"/>
          <p:cNvSpPr>
            <a:spLocks noChangeArrowheads="1"/>
          </p:cNvSpPr>
          <p:nvPr/>
        </p:nvSpPr>
        <p:spPr bwMode="auto">
          <a:xfrm>
            <a:off x="4787900" y="908050"/>
            <a:ext cx="38528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29702" name="Rectangle 15"/>
          <p:cNvSpPr>
            <a:spLocks noChangeArrowheads="1"/>
          </p:cNvSpPr>
          <p:nvPr/>
        </p:nvSpPr>
        <p:spPr bwMode="auto">
          <a:xfrm>
            <a:off x="323850" y="4076700"/>
            <a:ext cx="8496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29703" name="Rectangle 16"/>
          <p:cNvSpPr>
            <a:spLocks noChangeArrowheads="1"/>
          </p:cNvSpPr>
          <p:nvPr/>
        </p:nvSpPr>
        <p:spPr bwMode="auto">
          <a:xfrm>
            <a:off x="323850" y="5661025"/>
            <a:ext cx="8496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/>
          </a:p>
        </p:txBody>
      </p:sp>
      <p:sp>
        <p:nvSpPr>
          <p:cNvPr id="29704" name="Rectangle 17"/>
          <p:cNvSpPr>
            <a:spLocks noChangeArrowheads="1"/>
          </p:cNvSpPr>
          <p:nvPr/>
        </p:nvSpPr>
        <p:spPr bwMode="auto">
          <a:xfrm>
            <a:off x="323850" y="4652963"/>
            <a:ext cx="84963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39954" name="Rectangle 18"/>
          <p:cNvSpPr>
            <a:spLocks noChangeArrowheads="1"/>
          </p:cNvSpPr>
          <p:nvPr/>
        </p:nvSpPr>
        <p:spPr bwMode="auto">
          <a:xfrm>
            <a:off x="395288" y="4652963"/>
            <a:ext cx="8496300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endParaRPr lang="ru-RU" sz="2000" b="1" dirty="0">
              <a:solidFill>
                <a:srgbClr val="000066"/>
              </a:solidFill>
            </a:endParaRPr>
          </a:p>
          <a:p>
            <a:pPr algn="ctr" eaLnBrk="1" hangingPunct="1">
              <a:defRPr/>
            </a:pPr>
            <a:r>
              <a:rPr 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честь Юрия Гагарина названо </a:t>
            </a:r>
          </a:p>
          <a:p>
            <a:pPr algn="ctr" eaLnBrk="1" hangingPunct="1">
              <a:defRPr/>
            </a:pPr>
            <a:r>
              <a:rPr 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научно-исследовательское судно </a:t>
            </a:r>
          </a:p>
          <a:p>
            <a:pPr algn="ctr" eaLnBrk="1" hangingPunct="1">
              <a:defRPr/>
            </a:pPr>
            <a:r>
              <a:rPr lang="ru-RU" sz="28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«Космонавт Юрий Гагарин»</a:t>
            </a:r>
          </a:p>
        </p:txBody>
      </p:sp>
      <p:pic>
        <p:nvPicPr>
          <p:cNvPr id="29706" name="Picture 21" descr="Картинка 3 из 11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549275"/>
            <a:ext cx="6283325" cy="413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9" descr="66250333_5----"/>
          <p:cNvPicPr>
            <a:picLocks noChangeAspect="1" noChangeArrowheads="1"/>
          </p:cNvPicPr>
          <p:nvPr/>
        </p:nvPicPr>
        <p:blipFill>
          <a:blip r:embed="rId2">
            <a:lum bright="82000" contrast="-70000"/>
          </a:blip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5"/>
          <p:cNvSpPr>
            <a:spLocks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z="2000" b="1" smtClean="0">
                <a:solidFill>
                  <a:schemeClr val="folHlink"/>
                </a:solidFill>
                <a:latin typeface="Arial" charset="0"/>
              </a:rPr>
              <a:t>Место гибели Ю. Гагарина и В. Серёгина - Мемориал</a:t>
            </a:r>
            <a:r>
              <a:rPr lang="ru-RU" altLang="ru-RU" sz="2000" smtClean="0">
                <a:solidFill>
                  <a:schemeClr val="folHlink"/>
                </a:solidFill>
                <a:latin typeface="Arial" charset="0"/>
              </a:rPr>
              <a:t>.</a:t>
            </a:r>
          </a:p>
        </p:txBody>
      </p:sp>
      <p:sp>
        <p:nvSpPr>
          <p:cNvPr id="13317" name="Rectangle 8"/>
          <p:cNvSpPr>
            <a:spLocks noChangeArrowheads="1"/>
          </p:cNvSpPr>
          <p:nvPr/>
        </p:nvSpPr>
        <p:spPr bwMode="auto">
          <a:xfrm>
            <a:off x="323850" y="4941888"/>
            <a:ext cx="83534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000" b="1" dirty="0">
                <a:solidFill>
                  <a:srgbClr val="000066"/>
                </a:solidFill>
              </a:rPr>
              <a:t>27 марта 1968 года Ю. А. Гагарин погиб при невыясненных обстоятельствах вблизи деревни Новосёлово </a:t>
            </a:r>
            <a:r>
              <a:rPr lang="ru-RU" altLang="ru-RU" sz="2000" b="1" dirty="0" err="1">
                <a:solidFill>
                  <a:srgbClr val="000066"/>
                </a:solidFill>
              </a:rPr>
              <a:t>Киржачского</a:t>
            </a:r>
            <a:r>
              <a:rPr lang="ru-RU" altLang="ru-RU" sz="2000" b="1" dirty="0">
                <a:solidFill>
                  <a:srgbClr val="000066"/>
                </a:solidFill>
              </a:rPr>
              <a:t> района Владимирской области во время одного из тренировочных полётов вместе с военным лётчиком </a:t>
            </a:r>
          </a:p>
          <a:p>
            <a:pPr algn="ctr" eaLnBrk="1" hangingPunct="1"/>
            <a:r>
              <a:rPr lang="ru-RU" altLang="ru-RU" sz="2000" b="1" dirty="0">
                <a:solidFill>
                  <a:srgbClr val="000066"/>
                </a:solidFill>
              </a:rPr>
              <a:t>В. С. Серёгиным.</a:t>
            </a:r>
          </a:p>
        </p:txBody>
      </p:sp>
      <p:pic>
        <p:nvPicPr>
          <p:cNvPr id="6" name="Рисунок 5" descr="186201_origina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3024187" cy="454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seregin_vs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357166"/>
            <a:ext cx="3176588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ownloads\img1.akspic.ru-astronomicheskij_obekt-mir-kosmos-atmosfera-kosmicheskoe_prostranstvo-2880x1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0" descr="66250333_5----"/>
          <p:cNvPicPr>
            <a:picLocks noChangeAspect="1" noChangeArrowheads="1"/>
          </p:cNvPicPr>
          <p:nvPr/>
        </p:nvPicPr>
        <p:blipFill>
          <a:blip r:embed="rId2">
            <a:lum bright="82000" contrast="-70000"/>
          </a:blip>
          <a:srcRect/>
          <a:stretch>
            <a:fillRect/>
          </a:stretch>
        </p:blipFill>
        <p:spPr bwMode="auto">
          <a:xfrm>
            <a:off x="358775" y="214290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84213" y="620713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 typeface="Arial" charset="0"/>
              <a:buNone/>
            </a:pPr>
            <a:endParaRPr lang="ru-RU" altLang="ru-RU" sz="2000">
              <a:latin typeface="Calibri" pitchFamily="34" charset="0"/>
            </a:endParaRPr>
          </a:p>
        </p:txBody>
      </p:sp>
      <p:sp>
        <p:nvSpPr>
          <p:cNvPr id="22532" name="Rectangle 12"/>
          <p:cNvSpPr>
            <a:spLocks noChangeArrowheads="1"/>
          </p:cNvSpPr>
          <p:nvPr/>
        </p:nvSpPr>
        <p:spPr bwMode="auto">
          <a:xfrm>
            <a:off x="3708400" y="620713"/>
            <a:ext cx="5040313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22533" name="Rectangle 14"/>
          <p:cNvSpPr>
            <a:spLocks noChangeArrowheads="1"/>
          </p:cNvSpPr>
          <p:nvPr/>
        </p:nvSpPr>
        <p:spPr bwMode="auto">
          <a:xfrm>
            <a:off x="4787900" y="908050"/>
            <a:ext cx="38528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22534" name="Rectangle 15"/>
          <p:cNvSpPr>
            <a:spLocks noChangeArrowheads="1"/>
          </p:cNvSpPr>
          <p:nvPr/>
        </p:nvSpPr>
        <p:spPr bwMode="auto">
          <a:xfrm>
            <a:off x="323850" y="4076700"/>
            <a:ext cx="84963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sp>
        <p:nvSpPr>
          <p:cNvPr id="22535" name="Rectangle 16"/>
          <p:cNvSpPr>
            <a:spLocks noChangeArrowheads="1"/>
          </p:cNvSpPr>
          <p:nvPr/>
        </p:nvSpPr>
        <p:spPr bwMode="auto">
          <a:xfrm>
            <a:off x="323850" y="5445125"/>
            <a:ext cx="84963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2200" b="1" dirty="0">
                <a:solidFill>
                  <a:srgbClr val="000066"/>
                </a:solidFill>
              </a:rPr>
              <a:t>Похоронен Юрий Гагарин у Кремлёвской стены </a:t>
            </a:r>
          </a:p>
          <a:p>
            <a:pPr algn="ctr" eaLnBrk="1" hangingPunct="1"/>
            <a:r>
              <a:rPr lang="ru-RU" altLang="ru-RU" sz="2200" b="1" dirty="0">
                <a:solidFill>
                  <a:srgbClr val="000066"/>
                </a:solidFill>
              </a:rPr>
              <a:t>на Красной площади.</a:t>
            </a:r>
          </a:p>
          <a:p>
            <a:pPr algn="ctr" eaLnBrk="1" hangingPunct="1"/>
            <a:endParaRPr lang="ru-RU" altLang="ru-RU" sz="2200" dirty="0"/>
          </a:p>
        </p:txBody>
      </p:sp>
      <p:sp>
        <p:nvSpPr>
          <p:cNvPr id="22536" name="Rectangle 17"/>
          <p:cNvSpPr>
            <a:spLocks noChangeArrowheads="1"/>
          </p:cNvSpPr>
          <p:nvPr/>
        </p:nvSpPr>
        <p:spPr bwMode="auto">
          <a:xfrm>
            <a:off x="323850" y="4652963"/>
            <a:ext cx="84963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altLang="ru-RU" sz="2200" b="1">
              <a:solidFill>
                <a:srgbClr val="000066"/>
              </a:solidFill>
            </a:endParaRPr>
          </a:p>
        </p:txBody>
      </p:sp>
      <p:pic>
        <p:nvPicPr>
          <p:cNvPr id="22537" name="Picture 18" descr="017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692150"/>
            <a:ext cx="3198812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19" descr="0020sbw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1275" y="1341438"/>
            <a:ext cx="4848225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1" descr="66250333_5----"/>
          <p:cNvPicPr>
            <a:picLocks noChangeAspect="1" noChangeArrowheads="1"/>
          </p:cNvPicPr>
          <p:nvPr/>
        </p:nvPicPr>
        <p:blipFill>
          <a:blip r:embed="rId2">
            <a:lum bright="82000" contrast="-70000"/>
          </a:blip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0724" name="WordArt 6"/>
          <p:cNvSpPr>
            <a:spLocks noChangeArrowheads="1" noChangeShapeType="1" noTextEdit="1"/>
          </p:cNvSpPr>
          <p:nvPr/>
        </p:nvSpPr>
        <p:spPr bwMode="auto">
          <a:xfrm>
            <a:off x="755650" y="5229225"/>
            <a:ext cx="7859713" cy="1181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Память о нём </a:t>
            </a:r>
          </a:p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жива в сердцах людей !</a:t>
            </a:r>
          </a:p>
        </p:txBody>
      </p:sp>
      <p:pic>
        <p:nvPicPr>
          <p:cNvPr id="30725" name="Picture 8" descr="Картинка 42 из 959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476250"/>
            <a:ext cx="309880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10" descr="%D0%97%D0%B0%D0%BF%D0%B8%D1%81%D0%BA%D0%B0_%D0%93%D0%B0%D0%B3%D0%B0%D1%80%D0%B8%D0%BD%D0%B0"/>
          <p:cNvPicPr>
            <a:picLocks noChangeAspect="1" noChangeArrowheads="1"/>
          </p:cNvPicPr>
          <p:nvPr/>
        </p:nvPicPr>
        <p:blipFill>
          <a:blip r:embed="rId4"/>
          <a:srcRect l="4555" b="12241"/>
          <a:stretch>
            <a:fillRect/>
          </a:stretch>
        </p:blipFill>
        <p:spPr bwMode="auto">
          <a:xfrm>
            <a:off x="323850" y="1196975"/>
            <a:ext cx="52562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User\Downloads\1641824565_69-gamerwall-pro-p-yurii-gagarin-pervii-polyot-v-kosmos-fente-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4000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nner101321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65" y="142852"/>
            <a:ext cx="8768953" cy="6572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im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0755" y="0"/>
            <a:ext cx="9184755" cy="67570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66250333_5----"/>
          <p:cNvPicPr>
            <a:picLocks noChangeAspect="1" noChangeArrowheads="1"/>
          </p:cNvPicPr>
          <p:nvPr/>
        </p:nvPicPr>
        <p:blipFill>
          <a:blip r:embed="rId2">
            <a:lum bright="82000" contrast="-70000"/>
          </a:blip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>
          <a:xfrm>
            <a:off x="0" y="333375"/>
            <a:ext cx="5076825" cy="6335713"/>
          </a:xfrm>
        </p:spPr>
        <p:txBody>
          <a:bodyPr/>
          <a:lstStyle/>
          <a:p>
            <a:pPr eaLnBrk="1" hangingPunct="1">
              <a:lnSpc>
                <a:spcPct val="114000"/>
              </a:lnSpc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		</a:t>
            </a:r>
          </a:p>
          <a:p>
            <a:pPr marL="0" indent="0" algn="ctr" eaLnBrk="1" hangingPunct="1">
              <a:lnSpc>
                <a:spcPct val="114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сентября 1941 года пошёл в школу, </a:t>
            </a:r>
          </a:p>
          <a:p>
            <a:pPr marL="0" indent="0" algn="ctr" eaLnBrk="1" hangingPunct="1">
              <a:lnSpc>
                <a:spcPct val="114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но 12 октября деревню заняли немцы и учёба прервалась. </a:t>
            </a:r>
          </a:p>
          <a:p>
            <a:pPr marL="0" indent="0" algn="ctr" eaLnBrk="1" hangingPunct="1">
              <a:lnSpc>
                <a:spcPct val="114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Два года деревня была оккупирована немцами. </a:t>
            </a:r>
          </a:p>
          <a:p>
            <a:pPr marL="0" indent="0" algn="ctr" eaLnBrk="1" hangingPunct="1">
              <a:lnSpc>
                <a:spcPct val="114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9 апреля 1943 года, деревню освободила Красная армия и учёба в школе возобновилась.</a:t>
            </a:r>
            <a:r>
              <a:rPr lang="ru-RU" sz="2800" dirty="0" smtClean="0"/>
              <a:t> </a:t>
            </a:r>
          </a:p>
        </p:txBody>
      </p:sp>
      <p:pic>
        <p:nvPicPr>
          <p:cNvPr id="6149" name="Picture 5" descr="Картинка 1 из 564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620713"/>
            <a:ext cx="3744913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66250333_5----"/>
          <p:cNvPicPr>
            <a:picLocks noChangeAspect="1" noChangeArrowheads="1"/>
          </p:cNvPicPr>
          <p:nvPr/>
        </p:nvPicPr>
        <p:blipFill>
          <a:blip r:embed="rId2">
            <a:lum bright="82000" contrast="-70000"/>
          </a:blip>
          <a:srcRect/>
          <a:stretch>
            <a:fillRect/>
          </a:stretch>
        </p:blipFill>
        <p:spPr bwMode="auto">
          <a:xfrm>
            <a:off x="-76722" y="1"/>
            <a:ext cx="9041336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5" descr="Картинка 4 из 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76250"/>
            <a:ext cx="3856037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4716463" y="620713"/>
            <a:ext cx="4176712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endParaRPr lang="ru-RU" sz="2800" dirty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endParaRPr lang="ru-RU" sz="2800" dirty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ru-RU" sz="2800" spc="170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30 сентября 1949 года поступил в Люберецкое ремесленное училище №10. </a:t>
            </a:r>
          </a:p>
          <a:p>
            <a:pPr eaLnBrk="1" hangingPunct="1">
              <a:defRPr/>
            </a:pPr>
            <a:endParaRPr lang="ru-RU" sz="2800" spc="170" dirty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r>
              <a:rPr lang="ru-RU" sz="2800" spc="170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июне 1951 года</a:t>
            </a:r>
          </a:p>
          <a:p>
            <a:pPr eaLnBrk="1" hangingPunct="1">
              <a:defRPr/>
            </a:pPr>
            <a:r>
              <a:rPr lang="ru-RU" sz="2800" spc="170" dirty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окончил с отличием училище по специальности формовщик-литейщик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ownloads\13098_origina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ownloads\d8e0b1cc7ad557bb968f92edeeeba7d7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93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253</Words>
  <PresentationFormat>Экран (4:3)</PresentationFormat>
  <Paragraphs>41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Место гибели Ю. Гагарина и В. Серёгина - Мемориал.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</cp:revision>
  <dcterms:created xsi:type="dcterms:W3CDTF">2024-02-11T11:36:33Z</dcterms:created>
  <dcterms:modified xsi:type="dcterms:W3CDTF">2024-02-11T12:30:17Z</dcterms:modified>
</cp:coreProperties>
</file>