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7" r:id="rId2"/>
    <p:sldId id="256" r:id="rId3"/>
    <p:sldId id="258" r:id="rId4"/>
    <p:sldId id="260" r:id="rId5"/>
    <p:sldId id="261" r:id="rId6"/>
    <p:sldId id="262" r:id="rId7"/>
    <p:sldId id="279" r:id="rId8"/>
    <p:sldId id="263" r:id="rId9"/>
    <p:sldId id="264" r:id="rId10"/>
    <p:sldId id="265" r:id="rId11"/>
    <p:sldId id="266" r:id="rId12"/>
    <p:sldId id="267" r:id="rId13"/>
    <p:sldId id="282" r:id="rId14"/>
    <p:sldId id="268" r:id="rId15"/>
    <p:sldId id="270" r:id="rId16"/>
    <p:sldId id="271" r:id="rId17"/>
    <p:sldId id="272" r:id="rId18"/>
    <p:sldId id="278" r:id="rId19"/>
    <p:sldId id="283" r:id="rId20"/>
    <p:sldId id="275" r:id="rId21"/>
    <p:sldId id="280" r:id="rId22"/>
    <p:sldId id="274" r:id="rId23"/>
    <p:sldId id="276" r:id="rId24"/>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EAF463A-BC7C-46EE-9F1E-7F377CCA4891}" type="datetimeFigureOut">
              <a:rPr lang="en-US" smtClean="0"/>
              <a:pPr/>
              <a:t>3/9/2026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AF463A-BC7C-46EE-9F1E-7F377CCA4891}" type="datetimeFigureOut">
              <a:rPr lang="en-US" smtClean="0"/>
              <a:pPr/>
              <a:t>3/9/2026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add title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AF463A-BC7C-46EE-9F1E-7F377CCA4891}" type="datetimeFigureOut">
              <a:rPr lang="en-US" smtClean="0"/>
              <a:pPr/>
              <a:t>3/9/2026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AF463A-BC7C-46EE-9F1E-7F377CCA4891}" type="datetimeFigureOut">
              <a:rPr lang="en-US" smtClean="0"/>
              <a:pPr/>
              <a:t>3/9/2026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3/9/2026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EAF463A-BC7C-46EE-9F1E-7F377CCA4891}" type="datetimeFigureOut">
              <a:rPr lang="en-US" smtClean="0"/>
              <a:pPr/>
              <a:t>3/9/2026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EAF463A-BC7C-46EE-9F1E-7F377CCA4891}" type="datetimeFigureOut">
              <a:rPr lang="en-US" smtClean="0"/>
              <a:pPr/>
              <a:t>3/9/2026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EAF463A-BC7C-46EE-9F1E-7F377CCA4891}" type="datetimeFigureOut">
              <a:rPr lang="en-US" smtClean="0"/>
              <a:pPr/>
              <a:t>3/9/2026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3/9/2026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3/9/2026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3/9/2026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3/9/2026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yandex.ru/video/preview/9700272754555208427"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hyperlink" Target="https://vk.com/video-219688413_456239165?ysclid=mltadf2p4q478294807"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C:\Users\Владимир\Desktop\Рисунок1.png"/>
          <p:cNvPicPr>
            <a:picLocks noGrp="1" noChangeAspect="1" noChangeArrowheads="1"/>
          </p:cNvPicPr>
          <p:nvPr>
            <p:ph idx="1"/>
          </p:nvPr>
        </p:nvPicPr>
        <p:blipFill>
          <a:blip r:embed="rId2" cstate="print"/>
          <a:srcRect/>
          <a:stretch>
            <a:fillRect/>
          </a:stretch>
        </p:blipFill>
        <p:spPr bwMode="auto">
          <a:xfrm>
            <a:off x="0" y="0"/>
            <a:ext cx="9144000" cy="6876288"/>
          </a:xfrm>
          <a:prstGeom prst="rect">
            <a:avLst/>
          </a:prstGeom>
          <a:noFill/>
        </p:spPr>
      </p:pic>
      <p:sp>
        <p:nvSpPr>
          <p:cNvPr id="7" name="Прямоугольник 6"/>
          <p:cNvSpPr/>
          <p:nvPr/>
        </p:nvSpPr>
        <p:spPr>
          <a:xfrm>
            <a:off x="1066800" y="1143000"/>
            <a:ext cx="7772400" cy="1477328"/>
          </a:xfrm>
          <a:prstGeom prst="rect">
            <a:avLst/>
          </a:prstGeom>
        </p:spPr>
        <p:txBody>
          <a:bodyPr wrap="square">
            <a:spAutoFit/>
          </a:bodyPr>
          <a:lstStyle/>
          <a:p>
            <a:pPr algn="ctr"/>
            <a:r>
              <a:rPr lang="ru-RU" dirty="0">
                <a:solidFill>
                  <a:schemeClr val="bg1"/>
                </a:solidFill>
                <a:latin typeface="Times New Roman" panose="02020603050405020304" pitchFamily="18" charset="0"/>
                <a:cs typeface="Times New Roman" panose="02020603050405020304" pitchFamily="18" charset="0"/>
              </a:rPr>
              <a:t/>
            </a:r>
            <a:br>
              <a:rPr lang="ru-RU" dirty="0">
                <a:solidFill>
                  <a:schemeClr val="bg1"/>
                </a:solidFill>
                <a:latin typeface="Times New Roman" panose="02020603050405020304" pitchFamily="18" charset="0"/>
                <a:cs typeface="Times New Roman" panose="02020603050405020304" pitchFamily="18" charset="0"/>
              </a:rPr>
            </a:br>
            <a:r>
              <a:rPr lang="ru-RU" b="1" dirty="0">
                <a:latin typeface="Times New Roman" pitchFamily="18" charset="0"/>
                <a:cs typeface="Times New Roman" pitchFamily="18" charset="0"/>
              </a:rPr>
              <a:t>Муниципальное общеобразовательное учреждение :</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b="1" dirty="0" err="1">
                <a:latin typeface="Times New Roman" pitchFamily="18" charset="0"/>
                <a:cs typeface="Times New Roman" pitchFamily="18" charset="0"/>
              </a:rPr>
              <a:t>Шерловогорская</a:t>
            </a:r>
            <a:r>
              <a:rPr lang="ru-RU" b="1" dirty="0">
                <a:latin typeface="Times New Roman" pitchFamily="18" charset="0"/>
                <a:cs typeface="Times New Roman" pitchFamily="18" charset="0"/>
              </a:rPr>
              <a:t>  средняя общеобразовательная школа №47</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b="1" dirty="0"/>
              <a:t> </a:t>
            </a:r>
            <a:r>
              <a:rPr lang="ru-RU" dirty="0"/>
              <a:t/>
            </a:r>
            <a:br>
              <a:rPr lang="ru-RU" dirty="0"/>
            </a:br>
            <a:endParaRPr lang="ru-RU" dirty="0"/>
          </a:p>
        </p:txBody>
      </p:sp>
      <p:sp>
        <p:nvSpPr>
          <p:cNvPr id="8" name="Прямоугольник 7"/>
          <p:cNvSpPr/>
          <p:nvPr/>
        </p:nvSpPr>
        <p:spPr>
          <a:xfrm>
            <a:off x="2438400" y="2514600"/>
            <a:ext cx="4953000" cy="923330"/>
          </a:xfrm>
          <a:prstGeom prst="rect">
            <a:avLst/>
          </a:prstGeom>
        </p:spPr>
        <p:txBody>
          <a:bodyPr wrap="square">
            <a:spAutoFit/>
          </a:bodyPr>
          <a:lstStyle/>
          <a:p>
            <a:pPr algn="ctr"/>
            <a:r>
              <a:rPr lang="ru-RU" b="1" dirty="0">
                <a:latin typeface="Times New Roman" pitchFamily="18" charset="0"/>
                <a:cs typeface="Times New Roman" pitchFamily="18" charset="0"/>
              </a:rPr>
              <a:t>Исследовательская работа на тему :</a:t>
            </a:r>
          </a:p>
          <a:p>
            <a:pPr algn="ctr"/>
            <a:endParaRPr lang="ru-RU" b="1" dirty="0">
              <a:latin typeface="Times New Roman" pitchFamily="18" charset="0"/>
              <a:cs typeface="Times New Roman" pitchFamily="18" charset="0"/>
            </a:endParaRPr>
          </a:p>
          <a:p>
            <a:pPr algn="ctr"/>
            <a:r>
              <a:rPr lang="ru-RU" b="1" dirty="0">
                <a:latin typeface="Times New Roman" pitchFamily="18" charset="0"/>
                <a:cs typeface="Times New Roman" pitchFamily="18" charset="0"/>
              </a:rPr>
              <a:t>ГЕРОЙ  РОССИИ  ПОСМЕРТНО</a:t>
            </a:r>
          </a:p>
        </p:txBody>
      </p:sp>
      <p:sp>
        <p:nvSpPr>
          <p:cNvPr id="9" name="TextBox 8"/>
          <p:cNvSpPr txBox="1"/>
          <p:nvPr/>
        </p:nvSpPr>
        <p:spPr>
          <a:xfrm>
            <a:off x="5410200" y="4572000"/>
            <a:ext cx="1737783" cy="369332"/>
          </a:xfrm>
          <a:prstGeom prst="rect">
            <a:avLst/>
          </a:prstGeom>
          <a:noFill/>
        </p:spPr>
        <p:txBody>
          <a:bodyPr wrap="none" rtlCol="0">
            <a:spAutoFit/>
          </a:bodyPr>
          <a:lstStyle/>
          <a:p>
            <a:r>
              <a:rPr lang="ru-RU" dirty="0" err="1" smtClean="0">
                <a:latin typeface="Times New Roman" pitchFamily="18" charset="0"/>
                <a:cs typeface="Times New Roman" pitchFamily="18" charset="0"/>
              </a:rPr>
              <a:t>Петрухина</a:t>
            </a:r>
            <a:r>
              <a:rPr lang="ru-RU" dirty="0" smtClean="0">
                <a:latin typeface="Times New Roman" pitchFamily="18" charset="0"/>
                <a:cs typeface="Times New Roman" pitchFamily="18" charset="0"/>
              </a:rPr>
              <a:t> М.А</a:t>
            </a:r>
            <a:endParaRPr lang="ru-RU" dirty="0">
              <a:latin typeface="Times New Roman" pitchFamily="18" charset="0"/>
              <a:cs typeface="Times New Roman" pitchFamily="18" charset="0"/>
            </a:endParaRPr>
          </a:p>
        </p:txBody>
      </p:sp>
      <p:sp>
        <p:nvSpPr>
          <p:cNvPr id="10" name="TextBox 9"/>
          <p:cNvSpPr txBox="1"/>
          <p:nvPr/>
        </p:nvSpPr>
        <p:spPr>
          <a:xfrm>
            <a:off x="4162050" y="5791200"/>
            <a:ext cx="2141548" cy="646331"/>
          </a:xfrm>
          <a:prstGeom prst="rect">
            <a:avLst/>
          </a:prstGeom>
          <a:noFill/>
        </p:spPr>
        <p:txBody>
          <a:bodyPr wrap="none" rtlCol="0">
            <a:spAutoFit/>
          </a:bodyPr>
          <a:lstStyle/>
          <a:p>
            <a:pPr algn="ctr"/>
            <a:r>
              <a:rPr lang="ru-RU" dirty="0" err="1">
                <a:latin typeface="Times New Roman" pitchFamily="18" charset="0"/>
                <a:cs typeface="Times New Roman" pitchFamily="18" charset="0"/>
              </a:rPr>
              <a:t>Пгт.Шерловая</a:t>
            </a:r>
            <a:r>
              <a:rPr lang="ru-RU" dirty="0">
                <a:latin typeface="Times New Roman" pitchFamily="18" charset="0"/>
                <a:cs typeface="Times New Roman" pitchFamily="18" charset="0"/>
              </a:rPr>
              <a:t> Гора </a:t>
            </a:r>
          </a:p>
          <a:p>
            <a:pPr algn="ctr"/>
            <a:r>
              <a:rPr lang="ru-RU" dirty="0">
                <a:latin typeface="Times New Roman" pitchFamily="18" charset="0"/>
                <a:cs typeface="Times New Roman" pitchFamily="18" charset="0"/>
              </a:rPr>
              <a:t>2026год</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2050" name="Picture 2" descr="F:\степанишин егор\Рисунок3.jpg"/>
          <p:cNvPicPr>
            <a:picLocks noChangeAspect="1" noChangeArrowheads="1"/>
          </p:cNvPicPr>
          <p:nvPr/>
        </p:nvPicPr>
        <p:blipFill>
          <a:blip r:embed="rId3" cstate="print"/>
          <a:srcRect/>
          <a:stretch>
            <a:fillRect/>
          </a:stretch>
        </p:blipFill>
        <p:spPr bwMode="auto">
          <a:xfrm>
            <a:off x="1116724" y="1371600"/>
            <a:ext cx="6731876" cy="4648200"/>
          </a:xfrm>
          <a:prstGeom prst="rect">
            <a:avLst/>
          </a:prstGeom>
          <a:noFill/>
        </p:spPr>
      </p:pic>
      <p:pic>
        <p:nvPicPr>
          <p:cNvPr id="4" name="Picture 2" descr="F:\степанишин егор\Рисунок5.jpg"/>
          <p:cNvPicPr>
            <a:picLocks noChangeAspect="1" noChangeArrowheads="1"/>
          </p:cNvPicPr>
          <p:nvPr/>
        </p:nvPicPr>
        <p:blipFill>
          <a:blip r:embed="rId4" cstate="print"/>
          <a:srcRect/>
          <a:stretch>
            <a:fillRect/>
          </a:stretch>
        </p:blipFill>
        <p:spPr bwMode="auto">
          <a:xfrm>
            <a:off x="1023756" y="1447800"/>
            <a:ext cx="6916168" cy="4419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3074" name="Picture 2" descr="F:\степанишин егор\Рисунок1.jpg"/>
          <p:cNvPicPr>
            <a:picLocks noChangeAspect="1" noChangeArrowheads="1"/>
          </p:cNvPicPr>
          <p:nvPr/>
        </p:nvPicPr>
        <p:blipFill>
          <a:blip r:embed="rId3" cstate="print"/>
          <a:srcRect t="1613" r="2807"/>
          <a:stretch>
            <a:fillRect/>
          </a:stretch>
        </p:blipFill>
        <p:spPr bwMode="auto">
          <a:xfrm>
            <a:off x="2895600" y="1524000"/>
            <a:ext cx="3200400" cy="488060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4098" name="Picture 2" descr="C:\Users\Владимир\Downloads\1771327984643.jpg"/>
          <p:cNvPicPr>
            <a:picLocks noChangeAspect="1" noChangeArrowheads="1"/>
          </p:cNvPicPr>
          <p:nvPr/>
        </p:nvPicPr>
        <p:blipFill>
          <a:blip r:embed="rId3" cstate="print"/>
          <a:srcRect/>
          <a:stretch>
            <a:fillRect/>
          </a:stretch>
        </p:blipFill>
        <p:spPr bwMode="auto">
          <a:xfrm>
            <a:off x="1092200" y="1295400"/>
            <a:ext cx="7010400" cy="5257800"/>
          </a:xfrm>
          <a:prstGeom prst="rect">
            <a:avLst/>
          </a:prstGeom>
          <a:noFill/>
        </p:spPr>
      </p:pic>
      <p:pic>
        <p:nvPicPr>
          <p:cNvPr id="4099" name="Picture 3" descr="C:\Users\Владимир\Downloads\1771327984660.jpg"/>
          <p:cNvPicPr>
            <a:picLocks noChangeAspect="1" noChangeArrowheads="1"/>
          </p:cNvPicPr>
          <p:nvPr/>
        </p:nvPicPr>
        <p:blipFill>
          <a:blip r:embed="rId4" cstate="print"/>
          <a:srcRect/>
          <a:stretch>
            <a:fillRect/>
          </a:stretch>
        </p:blipFill>
        <p:spPr bwMode="auto">
          <a:xfrm>
            <a:off x="1066800" y="1295400"/>
            <a:ext cx="6959600" cy="5219700"/>
          </a:xfrm>
          <a:prstGeom prst="rect">
            <a:avLst/>
          </a:prstGeom>
          <a:noFill/>
        </p:spPr>
      </p:pic>
      <p:pic>
        <p:nvPicPr>
          <p:cNvPr id="4100" name="Picture 4" descr="C:\Users\Владимир\Downloads\1771327984677.jpg"/>
          <p:cNvPicPr>
            <a:picLocks noChangeAspect="1" noChangeArrowheads="1"/>
          </p:cNvPicPr>
          <p:nvPr/>
        </p:nvPicPr>
        <p:blipFill>
          <a:blip r:embed="rId5" cstate="print"/>
          <a:srcRect/>
          <a:stretch>
            <a:fillRect/>
          </a:stretch>
        </p:blipFill>
        <p:spPr bwMode="auto">
          <a:xfrm>
            <a:off x="1041400" y="1200150"/>
            <a:ext cx="7035800" cy="5276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9"/>
                                        </p:tgtEl>
                                        <p:attrNameLst>
                                          <p:attrName>style.visibility</p:attrName>
                                        </p:attrNameLst>
                                      </p:cBhvr>
                                      <p:to>
                                        <p:strVal val="visible"/>
                                      </p:to>
                                    </p:set>
                                    <p:anim calcmode="lin" valueType="num">
                                      <p:cBhvr additive="base">
                                        <p:cTn id="13" dur="500" fill="hold"/>
                                        <p:tgtEl>
                                          <p:spTgt spid="4099"/>
                                        </p:tgtEl>
                                        <p:attrNameLst>
                                          <p:attrName>ppt_x</p:attrName>
                                        </p:attrNameLst>
                                      </p:cBhvr>
                                      <p:tavLst>
                                        <p:tav tm="0">
                                          <p:val>
                                            <p:strVal val="#ppt_x"/>
                                          </p:val>
                                        </p:tav>
                                        <p:tav tm="100000">
                                          <p:val>
                                            <p:strVal val="#ppt_x"/>
                                          </p:val>
                                        </p:tav>
                                      </p:tavLst>
                                    </p:anim>
                                    <p:anim calcmode="lin" valueType="num">
                                      <p:cBhvr additive="base">
                                        <p:cTn id="14"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anim calcmode="lin" valueType="num">
                                      <p:cBhvr additive="base">
                                        <p:cTn id="19" dur="500" fill="hold"/>
                                        <p:tgtEl>
                                          <p:spTgt spid="4100"/>
                                        </p:tgtEl>
                                        <p:attrNameLst>
                                          <p:attrName>ppt_x</p:attrName>
                                        </p:attrNameLst>
                                      </p:cBhvr>
                                      <p:tavLst>
                                        <p:tav tm="0">
                                          <p:val>
                                            <p:strVal val="#ppt_x"/>
                                          </p:val>
                                        </p:tav>
                                        <p:tav tm="100000">
                                          <p:val>
                                            <p:strVal val="#ppt_x"/>
                                          </p:val>
                                        </p:tav>
                                      </p:tavLst>
                                    </p:anim>
                                    <p:anim calcmode="lin" valueType="num">
                                      <p:cBhvr additive="base">
                                        <p:cTn id="20"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6" name="Объект 3">
            <a:extLst>
              <a:ext uri="{FF2B5EF4-FFF2-40B4-BE49-F238E27FC236}">
                <a16:creationId xmlns="" xmlns:a16="http://schemas.microsoft.com/office/drawing/2014/main" id="{1445036C-3919-464B-975A-843F70BADF73}"/>
              </a:ext>
            </a:extLst>
          </p:cNvPr>
          <p:cNvPicPr>
            <a:picLocks noChangeAspect="1"/>
          </p:cNvPicPr>
          <p:nvPr/>
        </p:nvPicPr>
        <p:blipFill>
          <a:blip r:embed="rId3" cstate="print"/>
          <a:stretch>
            <a:fillRect/>
          </a:stretch>
        </p:blipFill>
        <p:spPr>
          <a:xfrm>
            <a:off x="1219200" y="1219200"/>
            <a:ext cx="7010400" cy="5257800"/>
          </a:xfrm>
          <a:prstGeom prst="rect">
            <a:avLst/>
          </a:prstGeom>
        </p:spPr>
      </p:pic>
      <p:pic>
        <p:nvPicPr>
          <p:cNvPr id="4" name="Picture 2" descr="Picture background"/>
          <p:cNvPicPr>
            <a:picLocks noChangeAspect="1" noChangeArrowheads="1"/>
          </p:cNvPicPr>
          <p:nvPr/>
        </p:nvPicPr>
        <p:blipFill>
          <a:blip r:embed="rId4" cstate="print"/>
          <a:srcRect/>
          <a:stretch>
            <a:fillRect/>
          </a:stretch>
        </p:blipFill>
        <p:spPr bwMode="auto">
          <a:xfrm>
            <a:off x="1066800" y="1905000"/>
            <a:ext cx="7204364" cy="3962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5122" name="Picture 2" descr="F:\степанишин егор\1761099647185.jpg"/>
          <p:cNvPicPr>
            <a:picLocks noChangeAspect="1" noChangeArrowheads="1"/>
          </p:cNvPicPr>
          <p:nvPr/>
        </p:nvPicPr>
        <p:blipFill>
          <a:blip r:embed="rId3" cstate="print"/>
          <a:srcRect/>
          <a:stretch>
            <a:fillRect/>
          </a:stretch>
        </p:blipFill>
        <p:spPr bwMode="auto">
          <a:xfrm>
            <a:off x="1143000" y="1371600"/>
            <a:ext cx="6901250" cy="5186719"/>
          </a:xfrm>
          <a:prstGeom prst="rect">
            <a:avLst/>
          </a:prstGeom>
          <a:noFill/>
        </p:spPr>
      </p:pic>
      <p:pic>
        <p:nvPicPr>
          <p:cNvPr id="7" name="Рисунок 6"/>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90600" y="1447800"/>
            <a:ext cx="7086600" cy="5029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6145" name="Picture 1" descr="F:\степанишин егор\1761099647090.jpg"/>
          <p:cNvPicPr>
            <a:picLocks noChangeAspect="1" noChangeArrowheads="1"/>
          </p:cNvPicPr>
          <p:nvPr/>
        </p:nvPicPr>
        <p:blipFill>
          <a:blip r:embed="rId3" cstate="print"/>
          <a:srcRect/>
          <a:stretch>
            <a:fillRect/>
          </a:stretch>
        </p:blipFill>
        <p:spPr bwMode="auto">
          <a:xfrm>
            <a:off x="2514600" y="1295400"/>
            <a:ext cx="3295423" cy="5285214"/>
          </a:xfrm>
          <a:prstGeom prst="rect">
            <a:avLst/>
          </a:prstGeom>
          <a:noFill/>
        </p:spPr>
      </p:pic>
      <p:pic>
        <p:nvPicPr>
          <p:cNvPr id="6" name="Picture 2" descr="F:\степанишин егор\1761099647201.jpg"/>
          <p:cNvPicPr>
            <a:picLocks noChangeAspect="1" noChangeArrowheads="1"/>
          </p:cNvPicPr>
          <p:nvPr/>
        </p:nvPicPr>
        <p:blipFill>
          <a:blip r:embed="rId4" cstate="print"/>
          <a:srcRect/>
          <a:stretch>
            <a:fillRect/>
          </a:stretch>
        </p:blipFill>
        <p:spPr bwMode="auto">
          <a:xfrm>
            <a:off x="2209800" y="1219200"/>
            <a:ext cx="3996878" cy="53906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additive="base">
                                        <p:cTn id="7" dur="500" fill="hold"/>
                                        <p:tgtEl>
                                          <p:spTgt spid="6145"/>
                                        </p:tgtEl>
                                        <p:attrNameLst>
                                          <p:attrName>ppt_x</p:attrName>
                                        </p:attrNameLst>
                                      </p:cBhvr>
                                      <p:tavLst>
                                        <p:tav tm="0">
                                          <p:val>
                                            <p:strVal val="#ppt_x"/>
                                          </p:val>
                                        </p:tav>
                                        <p:tav tm="100000">
                                          <p:val>
                                            <p:strVal val="#ppt_x"/>
                                          </p:val>
                                        </p:tav>
                                      </p:tavLst>
                                    </p:anim>
                                    <p:anim calcmode="lin" valueType="num">
                                      <p:cBhvr additive="base">
                                        <p:cTn id="8" dur="500" fill="hold"/>
                                        <p:tgtEl>
                                          <p:spTgt spid="61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4" name="Рисунок 3">
            <a:extLst>
              <a:ext uri="{FF2B5EF4-FFF2-40B4-BE49-F238E27FC236}">
                <a16:creationId xmlns="" xmlns:a16="http://schemas.microsoft.com/office/drawing/2014/main" id="{FD2E88E1-A6A5-412D-B1A8-CED001A059C3}"/>
              </a:ext>
            </a:extLst>
          </p:cNvPr>
          <p:cNvPicPr>
            <a:picLocks noChangeAspect="1"/>
          </p:cNvPicPr>
          <p:nvPr/>
        </p:nvPicPr>
        <p:blipFill>
          <a:blip r:embed="rId3" cstate="print"/>
          <a:srcRect r="10381"/>
          <a:stretch>
            <a:fillRect/>
          </a:stretch>
        </p:blipFill>
        <p:spPr>
          <a:xfrm>
            <a:off x="702590" y="1332691"/>
            <a:ext cx="7831810" cy="4915710"/>
          </a:xfrm>
          <a:prstGeom prst="rect">
            <a:avLst/>
          </a:prstGeom>
        </p:spPr>
      </p:pic>
      <p:pic>
        <p:nvPicPr>
          <p:cNvPr id="8" name="Picture 3" descr="F:\степанишин егор\1761099647072 (1).jpg"/>
          <p:cNvPicPr>
            <a:picLocks noChangeAspect="1" noChangeArrowheads="1"/>
          </p:cNvPicPr>
          <p:nvPr/>
        </p:nvPicPr>
        <p:blipFill>
          <a:blip r:embed="rId4" cstate="print"/>
          <a:srcRect/>
          <a:stretch>
            <a:fillRect/>
          </a:stretch>
        </p:blipFill>
        <p:spPr bwMode="auto">
          <a:xfrm>
            <a:off x="2743200" y="1219200"/>
            <a:ext cx="3832880" cy="5427087"/>
          </a:xfrm>
          <a:prstGeom prst="rect">
            <a:avLst/>
          </a:prstGeom>
          <a:noFill/>
        </p:spPr>
      </p:pic>
      <p:pic>
        <p:nvPicPr>
          <p:cNvPr id="9" name="Picture 4" descr="F:\степанишин егор\1761099647108.jpg"/>
          <p:cNvPicPr>
            <a:picLocks noChangeAspect="1" noChangeArrowheads="1"/>
          </p:cNvPicPr>
          <p:nvPr/>
        </p:nvPicPr>
        <p:blipFill>
          <a:blip r:embed="rId5" cstate="print"/>
          <a:srcRect/>
          <a:stretch>
            <a:fillRect/>
          </a:stretch>
        </p:blipFill>
        <p:spPr bwMode="auto">
          <a:xfrm>
            <a:off x="1905000" y="1219200"/>
            <a:ext cx="5334000" cy="5334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19050"/>
            <a:ext cx="9144000" cy="6877050"/>
          </a:xfrm>
          <a:prstGeom prst="rect">
            <a:avLst/>
          </a:prstGeom>
          <a:noFill/>
        </p:spPr>
      </p:pic>
      <p:pic>
        <p:nvPicPr>
          <p:cNvPr id="3074" name="Picture 2" descr="F:\степанишин егор\-5395639265481849579_121.jpg"/>
          <p:cNvPicPr>
            <a:picLocks noChangeAspect="1" noChangeArrowheads="1"/>
          </p:cNvPicPr>
          <p:nvPr/>
        </p:nvPicPr>
        <p:blipFill>
          <a:blip r:embed="rId3" cstate="print"/>
          <a:srcRect b="8163"/>
          <a:stretch>
            <a:fillRect/>
          </a:stretch>
        </p:blipFill>
        <p:spPr bwMode="auto">
          <a:xfrm>
            <a:off x="2094230" y="1219200"/>
            <a:ext cx="4382770" cy="5366656"/>
          </a:xfrm>
          <a:prstGeom prst="rect">
            <a:avLst/>
          </a:prstGeom>
          <a:noFill/>
        </p:spPr>
      </p:pic>
      <p:pic>
        <p:nvPicPr>
          <p:cNvPr id="3075" name="Picture 3" descr="F:\степанишин егор\-5395626170126562595_121.jpg"/>
          <p:cNvPicPr>
            <a:picLocks noChangeAspect="1" noChangeArrowheads="1"/>
          </p:cNvPicPr>
          <p:nvPr/>
        </p:nvPicPr>
        <p:blipFill>
          <a:blip r:embed="rId4" cstate="print"/>
          <a:srcRect/>
          <a:stretch>
            <a:fillRect/>
          </a:stretch>
        </p:blipFill>
        <p:spPr bwMode="auto">
          <a:xfrm rot="5400000">
            <a:off x="1435100" y="1968500"/>
            <a:ext cx="5588000" cy="4191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19050"/>
            <a:ext cx="9144000" cy="6877050"/>
          </a:xfrm>
          <a:prstGeom prst="rect">
            <a:avLst/>
          </a:prstGeom>
          <a:noFill/>
        </p:spPr>
      </p:pic>
      <p:pic>
        <p:nvPicPr>
          <p:cNvPr id="4" name="Picture 2" descr="F:\степанишин егор\Medal_of_the_Order__For_Merit_to_the_Fatherland__1st_class_military.jpg"/>
          <p:cNvPicPr>
            <a:picLocks noChangeAspect="1" noChangeArrowheads="1"/>
          </p:cNvPicPr>
          <p:nvPr/>
        </p:nvPicPr>
        <p:blipFill>
          <a:blip r:embed="rId3" cstate="print"/>
          <a:srcRect/>
          <a:stretch>
            <a:fillRect/>
          </a:stretch>
        </p:blipFill>
        <p:spPr bwMode="auto">
          <a:xfrm>
            <a:off x="685800" y="1143000"/>
            <a:ext cx="1674316" cy="2971800"/>
          </a:xfrm>
          <a:prstGeom prst="rect">
            <a:avLst/>
          </a:prstGeom>
          <a:noFill/>
        </p:spPr>
      </p:pic>
      <p:pic>
        <p:nvPicPr>
          <p:cNvPr id="1027" name="Picture 3" descr="F:\степанишин егор\Medal_of_the_Order__For_Merit_to_the_Fatherland__2nd_class_military.jpg"/>
          <p:cNvPicPr>
            <a:picLocks noChangeAspect="1" noChangeArrowheads="1"/>
          </p:cNvPicPr>
          <p:nvPr/>
        </p:nvPicPr>
        <p:blipFill>
          <a:blip r:embed="rId4" cstate="print"/>
          <a:srcRect/>
          <a:stretch>
            <a:fillRect/>
          </a:stretch>
        </p:blipFill>
        <p:spPr bwMode="auto">
          <a:xfrm>
            <a:off x="2609850" y="1672591"/>
            <a:ext cx="1676400" cy="3280410"/>
          </a:xfrm>
          <a:prstGeom prst="rect">
            <a:avLst/>
          </a:prstGeom>
          <a:noFill/>
        </p:spPr>
      </p:pic>
      <p:pic>
        <p:nvPicPr>
          <p:cNvPr id="1028" name="Picture 4" descr="F:\степанишин егор\orig.jpg"/>
          <p:cNvPicPr>
            <a:picLocks noChangeAspect="1" noChangeArrowheads="1"/>
          </p:cNvPicPr>
          <p:nvPr/>
        </p:nvPicPr>
        <p:blipFill>
          <a:blip r:embed="rId5" cstate="print"/>
          <a:srcRect l="8680" t="5546" r="24772"/>
          <a:stretch>
            <a:fillRect/>
          </a:stretch>
        </p:blipFill>
        <p:spPr bwMode="auto">
          <a:xfrm>
            <a:off x="6500854" y="1714498"/>
            <a:ext cx="2143081" cy="3173855"/>
          </a:xfrm>
          <a:prstGeom prst="rect">
            <a:avLst/>
          </a:prstGeom>
          <a:noFill/>
        </p:spPr>
      </p:pic>
      <p:pic>
        <p:nvPicPr>
          <p:cNvPr id="1030" name="Picture 6" descr="https://avatars.mds.yandex.net/get-entity_search/2114485/1244933233/S600xU_2x"/>
          <p:cNvPicPr>
            <a:picLocks noChangeAspect="1" noChangeArrowheads="1"/>
          </p:cNvPicPr>
          <p:nvPr/>
        </p:nvPicPr>
        <p:blipFill>
          <a:blip r:embed="rId6" cstate="print"/>
          <a:srcRect/>
          <a:stretch>
            <a:fillRect/>
          </a:stretch>
        </p:blipFill>
        <p:spPr bwMode="auto">
          <a:xfrm>
            <a:off x="4607560" y="1714499"/>
            <a:ext cx="1786169" cy="3175413"/>
          </a:xfrm>
          <a:prstGeom prst="rect">
            <a:avLst/>
          </a:prstGeom>
          <a:noFill/>
        </p:spPr>
      </p:pic>
      <p:sp>
        <p:nvSpPr>
          <p:cNvPr id="12" name="TextBox 11">
            <a:extLst>
              <a:ext uri="{FF2B5EF4-FFF2-40B4-BE49-F238E27FC236}">
                <a16:creationId xmlns="" xmlns:a16="http://schemas.microsoft.com/office/drawing/2014/main" id="{D3E1C99B-6509-42B6-98B0-C75DF44353D4}"/>
              </a:ext>
            </a:extLst>
          </p:cNvPr>
          <p:cNvSpPr txBox="1"/>
          <p:nvPr/>
        </p:nvSpPr>
        <p:spPr>
          <a:xfrm>
            <a:off x="571986" y="4428172"/>
            <a:ext cx="1901943" cy="1477328"/>
          </a:xfrm>
          <a:prstGeom prst="rect">
            <a:avLst/>
          </a:prstGeom>
          <a:noFill/>
        </p:spPr>
        <p:txBody>
          <a:bodyPr wrap="square" rtlCol="0">
            <a:spAutoFit/>
          </a:bodyPr>
          <a:lstStyle/>
          <a:p>
            <a:r>
              <a:rPr lang="ru-RU" dirty="0">
                <a:latin typeface="Times New Roman" panose="02020603050405020304" pitchFamily="18" charset="0"/>
                <a:cs typeface="Times New Roman" panose="02020603050405020304" pitchFamily="18" charset="0"/>
              </a:rPr>
              <a:t>Медаль ордена «За заслуги перед Отечеством» I степени</a:t>
            </a:r>
          </a:p>
        </p:txBody>
      </p:sp>
      <p:sp>
        <p:nvSpPr>
          <p:cNvPr id="18" name="TextBox 17">
            <a:extLst>
              <a:ext uri="{FF2B5EF4-FFF2-40B4-BE49-F238E27FC236}">
                <a16:creationId xmlns="" xmlns:a16="http://schemas.microsoft.com/office/drawing/2014/main" id="{9FB399A2-2BDB-48F2-84DD-FDE2506BEB5E}"/>
              </a:ext>
            </a:extLst>
          </p:cNvPr>
          <p:cNvSpPr txBox="1"/>
          <p:nvPr/>
        </p:nvSpPr>
        <p:spPr>
          <a:xfrm>
            <a:off x="2452719" y="5110491"/>
            <a:ext cx="1901943" cy="1477328"/>
          </a:xfrm>
          <a:prstGeom prst="rect">
            <a:avLst/>
          </a:prstGeom>
          <a:noFill/>
        </p:spPr>
        <p:txBody>
          <a:bodyPr wrap="square">
            <a:spAutoFit/>
          </a:bodyPr>
          <a:lstStyle/>
          <a:p>
            <a:r>
              <a:rPr lang="ru-RU" dirty="0">
                <a:latin typeface="Times New Roman" panose="02020603050405020304" pitchFamily="18" charset="0"/>
                <a:cs typeface="Times New Roman" panose="02020603050405020304" pitchFamily="18" charset="0"/>
              </a:rPr>
              <a:t>Медаль ордена «За заслуги перед Отечеством» </a:t>
            </a:r>
            <a:r>
              <a:rPr lang="en-US" dirty="0">
                <a:latin typeface="Times New Roman" panose="02020603050405020304" pitchFamily="18" charset="0"/>
                <a:cs typeface="Times New Roman" panose="02020603050405020304" pitchFamily="18" charset="0"/>
              </a:rPr>
              <a:t>II</a:t>
            </a:r>
            <a:r>
              <a:rPr lang="ru-RU" dirty="0">
                <a:latin typeface="Times New Roman" panose="02020603050405020304" pitchFamily="18" charset="0"/>
                <a:cs typeface="Times New Roman" panose="02020603050405020304" pitchFamily="18" charset="0"/>
              </a:rPr>
              <a:t> степени</a:t>
            </a:r>
          </a:p>
        </p:txBody>
      </p:sp>
      <p:sp>
        <p:nvSpPr>
          <p:cNvPr id="14" name="TextBox 13">
            <a:extLst>
              <a:ext uri="{FF2B5EF4-FFF2-40B4-BE49-F238E27FC236}">
                <a16:creationId xmlns="" xmlns:a16="http://schemas.microsoft.com/office/drawing/2014/main" id="{C454A2B1-45C8-4C14-A910-08C761C4654E}"/>
              </a:ext>
            </a:extLst>
          </p:cNvPr>
          <p:cNvSpPr txBox="1"/>
          <p:nvPr/>
        </p:nvSpPr>
        <p:spPr>
          <a:xfrm>
            <a:off x="4607560" y="5347782"/>
            <a:ext cx="2090252" cy="369332"/>
          </a:xfrm>
          <a:prstGeom prst="rect">
            <a:avLst/>
          </a:prstGeom>
          <a:noFill/>
        </p:spPr>
        <p:txBody>
          <a:bodyPr wrap="none" rtlCol="0">
            <a:spAutoFit/>
          </a:bodyPr>
          <a:lstStyle/>
          <a:p>
            <a:r>
              <a:rPr lang="ru-RU" dirty="0">
                <a:latin typeface="Times New Roman" panose="02020603050405020304" pitchFamily="18" charset="0"/>
                <a:cs typeface="Times New Roman" panose="02020603050405020304" pitchFamily="18" charset="0"/>
              </a:rPr>
              <a:t>Медаль Нестерова </a:t>
            </a:r>
          </a:p>
        </p:txBody>
      </p:sp>
      <p:sp>
        <p:nvSpPr>
          <p:cNvPr id="15" name="TextBox 14">
            <a:extLst>
              <a:ext uri="{FF2B5EF4-FFF2-40B4-BE49-F238E27FC236}">
                <a16:creationId xmlns="" xmlns:a16="http://schemas.microsoft.com/office/drawing/2014/main" id="{C77273A3-CABB-4636-BDBE-2031DD8971ED}"/>
              </a:ext>
            </a:extLst>
          </p:cNvPr>
          <p:cNvSpPr txBox="1"/>
          <p:nvPr/>
        </p:nvSpPr>
        <p:spPr>
          <a:xfrm>
            <a:off x="6697812" y="4888354"/>
            <a:ext cx="1901943" cy="1477328"/>
          </a:xfrm>
          <a:prstGeom prst="rect">
            <a:avLst/>
          </a:prstGeom>
          <a:noFill/>
        </p:spPr>
        <p:txBody>
          <a:bodyPr wrap="square" rtlCol="0">
            <a:spAutoFit/>
          </a:bodyPr>
          <a:lstStyle/>
          <a:p>
            <a:r>
              <a:rPr lang="ru-RU" dirty="0">
                <a:latin typeface="Times New Roman" panose="02020603050405020304" pitchFamily="18" charset="0"/>
                <a:cs typeface="Times New Roman" panose="02020603050405020304" pitchFamily="18" charset="0"/>
              </a:rPr>
              <a:t>Медаль участнику Специальной Военной Операции</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19050"/>
            <a:ext cx="9144000" cy="6877050"/>
          </a:xfrm>
          <a:prstGeom prst="rect">
            <a:avLst/>
          </a:prstGeom>
          <a:noFill/>
        </p:spPr>
      </p:pic>
      <p:sp>
        <p:nvSpPr>
          <p:cNvPr id="5" name="TextBox 4">
            <a:extLst>
              <a:ext uri="{FF2B5EF4-FFF2-40B4-BE49-F238E27FC236}">
                <a16:creationId xmlns="" xmlns:a16="http://schemas.microsoft.com/office/drawing/2014/main" id="{5B3976DD-E6FA-47FA-AE99-948ACA033064}"/>
              </a:ext>
            </a:extLst>
          </p:cNvPr>
          <p:cNvSpPr txBox="1"/>
          <p:nvPr/>
        </p:nvSpPr>
        <p:spPr>
          <a:xfrm>
            <a:off x="3668804" y="1287251"/>
            <a:ext cx="2006768" cy="461665"/>
          </a:xfrm>
          <a:prstGeom prst="rect">
            <a:avLst/>
          </a:prstGeom>
          <a:noFill/>
        </p:spPr>
        <p:txBody>
          <a:bodyPr wrap="none" rtlCol="0">
            <a:spAutoFit/>
          </a:bodyPr>
          <a:lstStyle/>
          <a:p>
            <a:r>
              <a:rPr lang="ru-RU" sz="2400" b="1" dirty="0">
                <a:latin typeface="Times New Roman" panose="02020603050405020304" pitchFamily="18" charset="0"/>
                <a:cs typeface="Times New Roman" panose="02020603050405020304" pitchFamily="18" charset="0"/>
              </a:rPr>
              <a:t>Заключение.</a:t>
            </a:r>
            <a:r>
              <a:rPr lang="ru-RU" b="1" dirty="0"/>
              <a:t> </a:t>
            </a:r>
          </a:p>
        </p:txBody>
      </p:sp>
      <p:sp>
        <p:nvSpPr>
          <p:cNvPr id="16" name="TextBox 15">
            <a:extLst>
              <a:ext uri="{FF2B5EF4-FFF2-40B4-BE49-F238E27FC236}">
                <a16:creationId xmlns="" xmlns:a16="http://schemas.microsoft.com/office/drawing/2014/main" id="{45E6EE5E-7393-4571-AF59-916D596D5D2D}"/>
              </a:ext>
            </a:extLst>
          </p:cNvPr>
          <p:cNvSpPr txBox="1"/>
          <p:nvPr/>
        </p:nvSpPr>
        <p:spPr>
          <a:xfrm>
            <a:off x="914400" y="1577876"/>
            <a:ext cx="7315199" cy="1631216"/>
          </a:xfrm>
          <a:prstGeom prst="rect">
            <a:avLst/>
          </a:prstGeom>
          <a:noFill/>
        </p:spPr>
        <p:txBody>
          <a:bodyPr wrap="square">
            <a:spAutoFit/>
          </a:bodyPr>
          <a:lstStyle/>
          <a:p>
            <a:r>
              <a:rPr lang="ru-RU" sz="2000" dirty="0">
                <a:latin typeface="Times New Roman" panose="02020603050405020304" pitchFamily="18" charset="0"/>
                <a:cs typeface="Times New Roman" panose="02020603050405020304" pitchFamily="18" charset="0"/>
              </a:rPr>
              <a:t>Актуальность и важность моей исследовательской работы доказана. Важно воспитать патриота и гражданина своей страны и как важно на примерах современных героев доносить до молодого поколения любовь к своему государству, к своей семье, к своему народу.</a:t>
            </a:r>
          </a:p>
        </p:txBody>
      </p:sp>
      <p:sp>
        <p:nvSpPr>
          <p:cNvPr id="17" name="TextBox 16">
            <a:extLst>
              <a:ext uri="{FF2B5EF4-FFF2-40B4-BE49-F238E27FC236}">
                <a16:creationId xmlns="" xmlns:a16="http://schemas.microsoft.com/office/drawing/2014/main" id="{7C21CDAF-7754-499C-BB0D-05B6DEEBE4CC}"/>
              </a:ext>
            </a:extLst>
          </p:cNvPr>
          <p:cNvSpPr txBox="1"/>
          <p:nvPr/>
        </p:nvSpPr>
        <p:spPr>
          <a:xfrm>
            <a:off x="838200" y="3313301"/>
            <a:ext cx="7086600" cy="2862322"/>
          </a:xfrm>
          <a:prstGeom prst="rect">
            <a:avLst/>
          </a:prstGeom>
          <a:noFill/>
        </p:spPr>
        <p:txBody>
          <a:bodyPr wrap="square">
            <a:spAutoFit/>
          </a:bodyPr>
          <a:lstStyle/>
          <a:p>
            <a:r>
              <a:rPr lang="ru-RU" sz="2000" dirty="0">
                <a:latin typeface="Times New Roman" panose="02020603050405020304" pitchFamily="18" charset="0"/>
                <a:cs typeface="Times New Roman" panose="02020603050405020304" pitchFamily="18" charset="0"/>
              </a:rPr>
              <a:t>Считаю, что цель исследовательской работы достигнута. Благодаря моей работе учащимся нашей школы стала ближе и понятнее часть истории страны, связанная с СВО на Украине и ролью в ней наших воинов. Сегодня я рассказал только об одном патриоте нашей Родины, но таких людей в стране очень много. Их знает страна, их именами называют улицы, школы, в которых они учились, им устанавливают памятники.  Давайте и мы будем хранить память об этих молодых и отважных военных</a:t>
            </a:r>
          </a:p>
        </p:txBody>
      </p:sp>
    </p:spTree>
    <p:extLst>
      <p:ext uri="{BB962C8B-B14F-4D97-AF65-F5344CB8AC3E}">
        <p14:creationId xmlns="" xmlns:p14="http://schemas.microsoft.com/office/powerpoint/2010/main" val="29322449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4" name="Рисунок 3">
            <a:extLst>
              <a:ext uri="{FF2B5EF4-FFF2-40B4-BE49-F238E27FC236}">
                <a16:creationId xmlns="" xmlns:a16="http://schemas.microsoft.com/office/drawing/2014/main" id="{7F336E6E-45A7-42F5-871C-8466285F7DEC}"/>
              </a:ext>
            </a:extLst>
          </p:cNvPr>
          <p:cNvPicPr>
            <a:picLocks noChangeAspect="1"/>
          </p:cNvPicPr>
          <p:nvPr/>
        </p:nvPicPr>
        <p:blipFill>
          <a:blip r:embed="rId3" cstate="print"/>
          <a:stretch>
            <a:fillRect/>
          </a:stretch>
        </p:blipFill>
        <p:spPr>
          <a:xfrm>
            <a:off x="838200" y="1828800"/>
            <a:ext cx="7450667" cy="4191000"/>
          </a:xfrm>
          <a:prstGeom prst="rect">
            <a:avLst/>
          </a:prstGeom>
        </p:spPr>
      </p:pic>
      <p:pic>
        <p:nvPicPr>
          <p:cNvPr id="6" name="Рисунок 5">
            <a:extLst>
              <a:ext uri="{FF2B5EF4-FFF2-40B4-BE49-F238E27FC236}">
                <a16:creationId xmlns="" xmlns:a16="http://schemas.microsoft.com/office/drawing/2014/main" id="{49986422-55DF-4722-A564-B058AD6D3300}"/>
              </a:ext>
            </a:extLst>
          </p:cNvPr>
          <p:cNvPicPr>
            <a:picLocks noChangeAspect="1"/>
          </p:cNvPicPr>
          <p:nvPr/>
        </p:nvPicPr>
        <p:blipFill>
          <a:blip r:embed="rId4" cstate="print"/>
          <a:stretch>
            <a:fillRect/>
          </a:stretch>
        </p:blipFill>
        <p:spPr>
          <a:xfrm>
            <a:off x="762000" y="1828800"/>
            <a:ext cx="7586135" cy="426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19050"/>
            <a:ext cx="9144000" cy="6877050"/>
          </a:xfrm>
          <a:prstGeom prst="rect">
            <a:avLst/>
          </a:prstGeom>
          <a:noFill/>
        </p:spPr>
      </p:pic>
      <p:sp>
        <p:nvSpPr>
          <p:cNvPr id="8" name="Прямоугольник 7"/>
          <p:cNvSpPr/>
          <p:nvPr/>
        </p:nvSpPr>
        <p:spPr>
          <a:xfrm>
            <a:off x="2438400" y="1447800"/>
            <a:ext cx="4572000" cy="1477328"/>
          </a:xfrm>
          <a:prstGeom prst="rect">
            <a:avLst/>
          </a:prstGeom>
        </p:spPr>
        <p:txBody>
          <a:bodyPr>
            <a:spAutoFit/>
          </a:bodyPr>
          <a:lstStyle/>
          <a:p>
            <a:pPr algn="ctr"/>
            <a:r>
              <a:rPr lang="ru-RU" dirty="0">
                <a:latin typeface="Arial" panose="020B0604020202020204" pitchFamily="34" charset="0"/>
                <a:cs typeface="Arial" panose="020B0604020202020204" pitchFamily="34" charset="0"/>
              </a:rPr>
              <a:t>Егор   – самоотверженный, сильный духом, смелый, любящий свою Родину. </a:t>
            </a:r>
          </a:p>
          <a:p>
            <a:pPr algn="ctr"/>
            <a:r>
              <a:rPr lang="ru-RU" dirty="0">
                <a:latin typeface="Arial" panose="020B0604020202020204" pitchFamily="34" charset="0"/>
                <a:cs typeface="Arial" panose="020B0604020202020204" pitchFamily="34" charset="0"/>
              </a:rPr>
              <a:t>Он навсегда останется в наших сердцах примером мужества и чести. </a:t>
            </a:r>
          </a:p>
          <a:p>
            <a:pPr algn="ctr"/>
            <a:r>
              <a:rPr lang="ru-RU" dirty="0">
                <a:latin typeface="Arial" panose="020B0604020202020204" pitchFamily="34" charset="0"/>
                <a:cs typeface="Arial" panose="020B0604020202020204" pitchFamily="34" charset="0"/>
              </a:rPr>
              <a:t>Вечная память ГЕРОЯМ!</a:t>
            </a:r>
          </a:p>
        </p:txBody>
      </p:sp>
      <p:pic>
        <p:nvPicPr>
          <p:cNvPr id="9" name="Picture 2" descr="Picture background"/>
          <p:cNvPicPr>
            <a:picLocks noChangeAspect="1" noChangeArrowheads="1"/>
          </p:cNvPicPr>
          <p:nvPr/>
        </p:nvPicPr>
        <p:blipFill>
          <a:blip r:embed="rId3" cstate="print"/>
          <a:srcRect/>
          <a:stretch>
            <a:fillRect/>
          </a:stretch>
        </p:blipFill>
        <p:spPr bwMode="auto">
          <a:xfrm>
            <a:off x="1475655" y="3048000"/>
            <a:ext cx="7011363" cy="357151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19050"/>
            <a:ext cx="9144000" cy="6877050"/>
          </a:xfrm>
          <a:prstGeom prst="rect">
            <a:avLst/>
          </a:prstGeom>
          <a:noFill/>
        </p:spPr>
      </p:pic>
      <p:sp>
        <p:nvSpPr>
          <p:cNvPr id="9" name="TextBox 8">
            <a:extLst>
              <a:ext uri="{FF2B5EF4-FFF2-40B4-BE49-F238E27FC236}">
                <a16:creationId xmlns="" xmlns:a16="http://schemas.microsoft.com/office/drawing/2014/main" id="{3112CF5D-3798-436D-96AD-049C257A0841}"/>
              </a:ext>
            </a:extLst>
          </p:cNvPr>
          <p:cNvSpPr txBox="1"/>
          <p:nvPr/>
        </p:nvSpPr>
        <p:spPr>
          <a:xfrm>
            <a:off x="762000" y="979035"/>
            <a:ext cx="7112524" cy="3139321"/>
          </a:xfrm>
          <a:prstGeom prst="rect">
            <a:avLst/>
          </a:prstGeom>
          <a:noFill/>
        </p:spPr>
        <p:txBody>
          <a:bodyPr wrap="square">
            <a:spAutoFit/>
          </a:bodyPr>
          <a:lstStyle/>
          <a:p>
            <a:endParaRPr lang="ru-RU" dirty="0"/>
          </a:p>
          <a:p>
            <a:r>
              <a:rPr lang="ru-RU" dirty="0">
                <a:latin typeface="Times New Roman" panose="02020603050405020304" pitchFamily="18" charset="0"/>
                <a:cs typeface="Times New Roman" panose="02020603050405020304" pitchFamily="18" charset="0"/>
              </a:rPr>
              <a:t>Международному аэропорту в Чите решили дать имя. Власти Забайкалья подготовили список из 34 человек, чтобы жители могли сами определить историческую личность, чью фамилию будет носить главная воздушная гавань региона. Среди претендентов много героев Великой Отечественной войны, космонавты, актеры и ученые.  И в этом списке было имя нашего Егора . </a:t>
            </a:r>
            <a:r>
              <a:rPr lang="ru-RU" dirty="0" smtClean="0">
                <a:latin typeface="Times New Roman" panose="02020603050405020304" pitchFamily="18" charset="0"/>
                <a:cs typeface="Times New Roman" panose="02020603050405020304" pitchFamily="18" charset="0"/>
              </a:rPr>
              <a:t>337 </a:t>
            </a:r>
            <a:r>
              <a:rPr lang="ru-RU" dirty="0">
                <a:latin typeface="Times New Roman" panose="02020603050405020304" pitchFamily="18" charset="0"/>
                <a:cs typeface="Times New Roman" panose="02020603050405020304" pitchFamily="18" charset="0"/>
              </a:rPr>
              <a:t>человек проголосовали за </a:t>
            </a:r>
            <a:r>
              <a:rPr lang="ru-RU" dirty="0" err="1">
                <a:latin typeface="Times New Roman" panose="02020603050405020304" pitchFamily="18" charset="0"/>
                <a:cs typeface="Times New Roman" panose="02020603050405020304" pitchFamily="18" charset="0"/>
              </a:rPr>
              <a:t>Степанишина</a:t>
            </a:r>
            <a:r>
              <a:rPr lang="ru-RU" dirty="0">
                <a:latin typeface="Times New Roman" panose="02020603050405020304" pitchFamily="18" charset="0"/>
                <a:cs typeface="Times New Roman" panose="02020603050405020304" pitchFamily="18" charset="0"/>
              </a:rPr>
              <a:t> Егора. </a:t>
            </a:r>
          </a:p>
          <a:p>
            <a:r>
              <a:rPr lang="ru-RU" dirty="0">
                <a:latin typeface="Times New Roman" panose="02020603050405020304" pitchFamily="18" charset="0"/>
                <a:cs typeface="Times New Roman" panose="02020603050405020304" pitchFamily="18" charset="0"/>
              </a:rPr>
              <a:t>Присвоение его имени аэропорту –это не просто формальность , это наша общая дань памяти , гордость за забайкальцев и воспитание будущего поколения на живых примерах героизма</a:t>
            </a:r>
          </a:p>
        </p:txBody>
      </p:sp>
      <p:pic>
        <p:nvPicPr>
          <p:cNvPr id="6" name="Рисунок 5">
            <a:extLst>
              <a:ext uri="{FF2B5EF4-FFF2-40B4-BE49-F238E27FC236}">
                <a16:creationId xmlns="" xmlns:a16="http://schemas.microsoft.com/office/drawing/2014/main" id="{7E2383B0-4746-4B29-B7EB-DBCD01C47546}"/>
              </a:ext>
            </a:extLst>
          </p:cNvPr>
          <p:cNvPicPr>
            <a:picLocks noChangeAspect="1"/>
          </p:cNvPicPr>
          <p:nvPr/>
        </p:nvPicPr>
        <p:blipFill>
          <a:blip r:embed="rId3" cstate="print"/>
          <a:stretch>
            <a:fillRect/>
          </a:stretch>
        </p:blipFill>
        <p:spPr>
          <a:xfrm>
            <a:off x="2628663" y="4191000"/>
            <a:ext cx="3881348" cy="2590800"/>
          </a:xfrm>
          <a:prstGeom prst="rect">
            <a:avLst/>
          </a:prstGeom>
        </p:spPr>
      </p:pic>
    </p:spTree>
    <p:extLst>
      <p:ext uri="{BB962C8B-B14F-4D97-AF65-F5344CB8AC3E}">
        <p14:creationId xmlns="" xmlns:p14="http://schemas.microsoft.com/office/powerpoint/2010/main" val="15785517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19050"/>
            <a:ext cx="9144000" cy="6877050"/>
          </a:xfrm>
          <a:prstGeom prst="rect">
            <a:avLst/>
          </a:prstGeom>
          <a:noFill/>
        </p:spPr>
      </p:pic>
      <p:sp>
        <p:nvSpPr>
          <p:cNvPr id="5121" name="Rectangle 1"/>
          <p:cNvSpPr>
            <a:spLocks noChangeArrowheads="1"/>
          </p:cNvSpPr>
          <p:nvPr/>
        </p:nvSpPr>
        <p:spPr bwMode="auto">
          <a:xfrm>
            <a:off x="665375" y="1358028"/>
            <a:ext cx="76962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hlinkClick r:id="rId3"/>
              </a:rPr>
              <a:t>https://yandex.ru/video/preview/9700272754555208427</a:t>
            </a:r>
            <a:r>
              <a:rPr kumimoji="0" lang="ru-RU"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ru-RU" sz="20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видео от одноклассников в память о Егоре.</a:t>
            </a:r>
            <a:endParaRPr kumimoji="0" lang="ru-RU" sz="24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 name="Прямоугольник 9"/>
          <p:cNvSpPr/>
          <p:nvPr/>
        </p:nvSpPr>
        <p:spPr>
          <a:xfrm>
            <a:off x="575821" y="2307648"/>
            <a:ext cx="7162800" cy="1323439"/>
          </a:xfrm>
          <a:prstGeom prst="rect">
            <a:avLst/>
          </a:prstGeom>
        </p:spPr>
        <p:txBody>
          <a:bodyPr wrap="square">
            <a:spAutoFit/>
          </a:bodyPr>
          <a:lstStyle/>
          <a:p>
            <a:r>
              <a:rPr lang="en-US" sz="2000" dirty="0">
                <a:latin typeface="Times New Roman" pitchFamily="18" charset="0"/>
                <a:cs typeface="Times New Roman" pitchFamily="18" charset="0"/>
                <a:hlinkClick r:id="rId4"/>
              </a:rPr>
              <a:t>https://vk.com/video-219688413_456239165?ysclid=mltadf2p4q478294807</a:t>
            </a:r>
            <a:r>
              <a:rPr lang="ru-RU" sz="2000" dirty="0">
                <a:latin typeface="Times New Roman" pitchFamily="18" charset="0"/>
                <a:cs typeface="Times New Roman" pitchFamily="18" charset="0"/>
              </a:rPr>
              <a:t> – видео с вручения  медали «Золотая звезда»  Героя России , семье погибшего </a:t>
            </a:r>
            <a:r>
              <a:rPr lang="ru-RU" sz="2000" dirty="0" err="1">
                <a:latin typeface="Times New Roman" pitchFamily="18" charset="0"/>
                <a:cs typeface="Times New Roman" pitchFamily="18" charset="0"/>
              </a:rPr>
              <a:t>Степанишина</a:t>
            </a:r>
            <a:r>
              <a:rPr lang="ru-RU" sz="2000" dirty="0">
                <a:latin typeface="Times New Roman" pitchFamily="18" charset="0"/>
                <a:cs typeface="Times New Roman" pitchFamily="18" charset="0"/>
              </a:rPr>
              <a:t>  Егора , посмертно</a:t>
            </a:r>
          </a:p>
        </p:txBody>
      </p:sp>
      <p:pic>
        <p:nvPicPr>
          <p:cNvPr id="5" name="Рисунок 4">
            <a:extLst>
              <a:ext uri="{FF2B5EF4-FFF2-40B4-BE49-F238E27FC236}">
                <a16:creationId xmlns="" xmlns:a16="http://schemas.microsoft.com/office/drawing/2014/main" id="{FC1ED116-44A9-430B-83B2-5428EBFEBAA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529111" y="3600271"/>
            <a:ext cx="3040639" cy="3040639"/>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19050"/>
            <a:ext cx="9144000" cy="6877050"/>
          </a:xfrm>
          <a:prstGeom prst="rect">
            <a:avLst/>
          </a:prstGeom>
          <a:noFill/>
        </p:spPr>
      </p:pic>
      <p:sp>
        <p:nvSpPr>
          <p:cNvPr id="10" name="TextBox 9"/>
          <p:cNvSpPr txBox="1"/>
          <p:nvPr/>
        </p:nvSpPr>
        <p:spPr>
          <a:xfrm>
            <a:off x="2438400" y="2819400"/>
            <a:ext cx="4804905" cy="646331"/>
          </a:xfrm>
          <a:prstGeom prst="rect">
            <a:avLst/>
          </a:prstGeom>
          <a:noFill/>
        </p:spPr>
        <p:txBody>
          <a:bodyPr wrap="none" rtlCol="0">
            <a:spAutoFit/>
          </a:bodyPr>
          <a:lstStyle/>
          <a:p>
            <a:r>
              <a:rPr lang="ru-RU" sz="3600" b="1" dirty="0">
                <a:latin typeface="Times New Roman" pitchFamily="18" charset="0"/>
                <a:cs typeface="Times New Roman" pitchFamily="18" charset="0"/>
              </a:rPr>
              <a:t>Спасибо за внимание!</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sp>
        <p:nvSpPr>
          <p:cNvPr id="5121" name="Rectangle 1"/>
          <p:cNvSpPr>
            <a:spLocks noChangeArrowheads="1"/>
          </p:cNvSpPr>
          <p:nvPr/>
        </p:nvSpPr>
        <p:spPr bwMode="auto">
          <a:xfrm>
            <a:off x="838200" y="1981200"/>
            <a:ext cx="72390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Цель исследования:</a:t>
            </a: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расширить знания о воинах-земляках, принимавших участие в спецоперации, познакомиться с биографией </a:t>
            </a:r>
            <a:r>
              <a:rPr kumimoji="0" lang="ru-RU" sz="2400" b="0" i="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Степанишина</a:t>
            </a: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Егора и узнать о его подвиге</a:t>
            </a:r>
            <a:endParaRPr kumimoji="0" lang="ru-RU" sz="3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sp>
        <p:nvSpPr>
          <p:cNvPr id="3075" name="Rectangle 3"/>
          <p:cNvSpPr>
            <a:spLocks noChangeArrowheads="1"/>
          </p:cNvSpPr>
          <p:nvPr/>
        </p:nvSpPr>
        <p:spPr bwMode="auto">
          <a:xfrm>
            <a:off x="1143000" y="1295400"/>
            <a:ext cx="708660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Задачи:</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a:ln>
                  <a:noFill/>
                </a:ln>
                <a:solidFill>
                  <a:schemeClr val="tx1"/>
                </a:solidFill>
                <a:effectLst/>
                <a:latin typeface="Calibri"/>
                <a:ea typeface="Calibri" pitchFamily="34" charset="0"/>
                <a:cs typeface="Times New Roman" pitchFamily="18" charset="0"/>
              </a:rPr>
              <a:t>•</a:t>
            </a: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Работа с архивом семьи </a:t>
            </a:r>
            <a:r>
              <a:rPr kumimoji="0" lang="ru-RU" sz="2400" b="0" i="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Степанишиных</a:t>
            </a: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a:ln>
                  <a:noFill/>
                </a:ln>
                <a:solidFill>
                  <a:schemeClr val="tx1"/>
                </a:solidFill>
                <a:effectLst/>
                <a:latin typeface="Calibri"/>
                <a:ea typeface="Calibri" pitchFamily="34" charset="0"/>
                <a:cs typeface="Times New Roman" pitchFamily="18" charset="0"/>
              </a:rPr>
              <a:t>•</a:t>
            </a: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Собрать и оформить материал для школьного музея </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a:ln>
                  <a:noFill/>
                </a:ln>
                <a:solidFill>
                  <a:schemeClr val="tx1"/>
                </a:solidFill>
                <a:effectLst/>
                <a:latin typeface="Calibri"/>
                <a:ea typeface="Calibri" pitchFamily="34" charset="0"/>
                <a:cs typeface="Times New Roman" pitchFamily="18" charset="0"/>
              </a:rPr>
              <a:t>•</a:t>
            </a: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Подготовить материал для создания и открытия в школе парты Героя участникам СВО </a:t>
            </a:r>
            <a:r>
              <a:rPr kumimoji="0" lang="ru-RU" sz="2400" b="0" i="0" u="none" strike="noStrike" cap="none" normalizeH="0" baseline="0" dirty="0">
                <a:ln>
                  <a:noFill/>
                </a:ln>
                <a:solidFill>
                  <a:schemeClr val="tx1"/>
                </a:solidFill>
                <a:effectLst/>
                <a:latin typeface="Calibri"/>
                <a:ea typeface="Calibri" pitchFamily="34" charset="0"/>
                <a:cs typeface="Times New Roman" pitchFamily="18" charset="0"/>
              </a:rPr>
              <a:t>«</a:t>
            </a: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Герои среди нас</a:t>
            </a:r>
            <a:r>
              <a:rPr kumimoji="0" lang="ru-RU" sz="2400" b="0" i="0" u="none" strike="noStrike" cap="none" normalizeH="0" baseline="0" dirty="0">
                <a:ln>
                  <a:noFill/>
                </a:ln>
                <a:solidFill>
                  <a:schemeClr val="tx1"/>
                </a:solidFill>
                <a:effectLst/>
                <a:latin typeface="Calibri"/>
                <a:ea typeface="Calibri" pitchFamily="34" charset="0"/>
                <a:cs typeface="Times New Roman" pitchFamily="18" charset="0"/>
              </a:rPr>
              <a:t>»</a:t>
            </a:r>
            <a:endParaRPr kumimoji="0" lang="ru-RU" sz="11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a:ln>
                  <a:noFill/>
                </a:ln>
                <a:solidFill>
                  <a:schemeClr val="tx1"/>
                </a:solidFill>
                <a:effectLst/>
                <a:latin typeface="Calibri"/>
                <a:ea typeface="Calibri" pitchFamily="34" charset="0"/>
                <a:cs typeface="Times New Roman" pitchFamily="18" charset="0"/>
              </a:rPr>
              <a:t>•</a:t>
            </a:r>
            <a:r>
              <a:rPr kumimoji="0" lang="ru-RU" sz="24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Создание памятного альбома, посвящённого Егору </a:t>
            </a:r>
            <a:r>
              <a:rPr kumimoji="0" lang="ru-RU" sz="2400" b="0" i="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Степанишину</a:t>
            </a:r>
            <a:endParaRPr kumimoji="0" lang="ru-RU" sz="2400" b="0" i="0" u="none" strike="noStrike" cap="none" normalizeH="0" baseline="0" dirty="0">
              <a:ln>
                <a:noFill/>
              </a:ln>
              <a:solidFill>
                <a:schemeClr val="tx1"/>
              </a:solidFill>
              <a:effectLst/>
              <a:latin typeface="Arial" pitchFamily="34" charset="0"/>
              <a:cs typeface="Arial" pitchFamily="34" charset="0"/>
            </a:endParaRPr>
          </a:p>
        </p:txBody>
      </p:sp>
      <p:sp>
        <p:nvSpPr>
          <p:cNvPr id="6" name="Прямоугольник 5"/>
          <p:cNvSpPr/>
          <p:nvPr/>
        </p:nvSpPr>
        <p:spPr>
          <a:xfrm>
            <a:off x="1143000" y="4876800"/>
            <a:ext cx="6934200" cy="1384995"/>
          </a:xfrm>
          <a:prstGeom prst="rect">
            <a:avLst/>
          </a:prstGeom>
        </p:spPr>
        <p:txBody>
          <a:bodyPr wrap="square">
            <a:spAutoFit/>
          </a:bodyPr>
          <a:lstStyle/>
          <a:p>
            <a:r>
              <a:rPr lang="ru-RU" sz="2400" b="1" dirty="0" smtClean="0">
                <a:latin typeface="Times New Roman" panose="02020603050405020304" pitchFamily="18" charset="0"/>
                <a:cs typeface="Times New Roman" panose="02020603050405020304" pitchFamily="18" charset="0"/>
              </a:rPr>
              <a:t>Методы используемые в работе </a:t>
            </a:r>
            <a:r>
              <a:rPr lang="ru-RU" sz="2800" dirty="0" smtClean="0">
                <a:latin typeface="Times New Roman" panose="02020603050405020304" pitchFamily="18" charset="0"/>
                <a:cs typeface="Times New Roman" panose="02020603050405020304" pitchFamily="18" charset="0"/>
              </a:rPr>
              <a:t>: опрос, сбор информации, анализ, систематизация материала</a:t>
            </a:r>
            <a:endParaRPr lang="ru-RU"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0"/>
            <a:ext cx="9144000" cy="6877050"/>
          </a:xfrm>
          <a:prstGeom prst="rect">
            <a:avLst/>
          </a:prstGeom>
          <a:noFill/>
        </p:spPr>
      </p:pic>
      <p:sp>
        <p:nvSpPr>
          <p:cNvPr id="7" name="TextBox 6"/>
          <p:cNvSpPr txBox="1"/>
          <p:nvPr/>
        </p:nvSpPr>
        <p:spPr>
          <a:xfrm>
            <a:off x="2743200" y="1447800"/>
            <a:ext cx="4277774" cy="461665"/>
          </a:xfrm>
          <a:prstGeom prst="rect">
            <a:avLst/>
          </a:prstGeom>
          <a:noFill/>
        </p:spPr>
        <p:txBody>
          <a:bodyPr wrap="none" rtlCol="0">
            <a:spAutoFit/>
          </a:bodyPr>
          <a:lstStyle/>
          <a:p>
            <a:r>
              <a:rPr lang="ru-RU" sz="2400" b="1" dirty="0">
                <a:latin typeface="Times New Roman" pitchFamily="18" charset="0"/>
                <a:cs typeface="Times New Roman" pitchFamily="18" charset="0"/>
              </a:rPr>
              <a:t>Вопросы для анкетирования </a:t>
            </a:r>
          </a:p>
        </p:txBody>
      </p:sp>
      <p:sp>
        <p:nvSpPr>
          <p:cNvPr id="20481" name="Rectangle 1"/>
          <p:cNvSpPr>
            <a:spLocks noChangeArrowheads="1"/>
          </p:cNvSpPr>
          <p:nvPr/>
        </p:nvSpPr>
        <p:spPr bwMode="auto">
          <a:xfrm>
            <a:off x="1066800" y="2362200"/>
            <a:ext cx="6629400" cy="24468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sng" strike="noStrike" cap="none" normalizeH="0" baseline="0" dirty="0">
                <a:ln>
                  <a:noFill/>
                </a:ln>
                <a:solidFill>
                  <a:schemeClr val="tx1"/>
                </a:solidFill>
                <a:effectLst/>
                <a:latin typeface="Times New Roman" pitchFamily="18" charset="0"/>
                <a:ea typeface="Calibri" pitchFamily="34" charset="0"/>
                <a:cs typeface="Times New Roman" pitchFamily="18" charset="0"/>
              </a:rPr>
              <a:t>1.Знаете ли вы как расшифровывается СВО?</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sng" strike="noStrike" cap="none" normalizeH="0" baseline="0" dirty="0">
                <a:ln>
                  <a:noFill/>
                </a:ln>
                <a:solidFill>
                  <a:schemeClr val="tx1"/>
                </a:solidFill>
                <a:effectLst/>
                <a:latin typeface="Times New Roman" pitchFamily="18" charset="0"/>
                <a:ea typeface="Calibri" pitchFamily="34" charset="0"/>
                <a:cs typeface="Times New Roman" pitchFamily="18" charset="0"/>
              </a:rPr>
              <a:t>2.Можете ли вы назвать героев-земляков участников СВО на Украине?</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1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sng" strike="noStrike" cap="none" normalizeH="0" baseline="0" dirty="0">
                <a:ln>
                  <a:noFill/>
                </a:ln>
                <a:solidFill>
                  <a:schemeClr val="tx1"/>
                </a:solidFill>
                <a:effectLst/>
                <a:latin typeface="Times New Roman" pitchFamily="18" charset="0"/>
                <a:ea typeface="Calibri" pitchFamily="34" charset="0"/>
                <a:cs typeface="Times New Roman" pitchFamily="18" charset="0"/>
              </a:rPr>
              <a:t>3.Назовите дату дня Героя Отечества?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1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sng" strike="noStrike" cap="none" normalizeH="0" baseline="0" dirty="0">
                <a:ln>
                  <a:noFill/>
                </a:ln>
                <a:solidFill>
                  <a:schemeClr val="tx1"/>
                </a:solidFill>
                <a:effectLst/>
                <a:latin typeface="Times New Roman" pitchFamily="18" charset="0"/>
                <a:ea typeface="Calibri" pitchFamily="34" charset="0"/>
                <a:cs typeface="Times New Roman" pitchFamily="18" charset="0"/>
              </a:rPr>
              <a:t>4. Кого называют героем?</a:t>
            </a:r>
            <a:endParaRPr kumimoji="0" lang="ru-RU" sz="3200" b="0" i="0" u="none" strike="noStrike" cap="none" normalizeH="0" baseline="0" dirty="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11" name="Рисунок 10">
            <a:extLst>
              <a:ext uri="{FF2B5EF4-FFF2-40B4-BE49-F238E27FC236}">
                <a16:creationId xmlns="" xmlns:a16="http://schemas.microsoft.com/office/drawing/2014/main" id="{63B65098-51F2-465B-AAD9-E25A4BA5E482}"/>
              </a:ext>
            </a:extLst>
          </p:cNvPr>
          <p:cNvPicPr>
            <a:picLocks noChangeAspect="1"/>
          </p:cNvPicPr>
          <p:nvPr/>
        </p:nvPicPr>
        <p:blipFill>
          <a:blip r:embed="rId3" cstate="print"/>
          <a:stretch>
            <a:fillRect/>
          </a:stretch>
        </p:blipFill>
        <p:spPr>
          <a:xfrm>
            <a:off x="555812" y="838200"/>
            <a:ext cx="4497324" cy="3136140"/>
          </a:xfrm>
          <a:prstGeom prst="rect">
            <a:avLst/>
          </a:prstGeom>
        </p:spPr>
      </p:pic>
      <p:pic>
        <p:nvPicPr>
          <p:cNvPr id="12" name="Рисунок 11">
            <a:extLst>
              <a:ext uri="{FF2B5EF4-FFF2-40B4-BE49-F238E27FC236}">
                <a16:creationId xmlns="" xmlns:a16="http://schemas.microsoft.com/office/drawing/2014/main" id="{0C6D2FC2-DDA2-4F18-B149-4EC417A15DFB}"/>
              </a:ext>
            </a:extLst>
          </p:cNvPr>
          <p:cNvPicPr>
            <a:picLocks noChangeAspect="1"/>
          </p:cNvPicPr>
          <p:nvPr/>
        </p:nvPicPr>
        <p:blipFill>
          <a:blip r:embed="rId4" cstate="print"/>
          <a:stretch>
            <a:fillRect/>
          </a:stretch>
        </p:blipFill>
        <p:spPr>
          <a:xfrm>
            <a:off x="4267200" y="3353384"/>
            <a:ext cx="4191000" cy="3377933"/>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pic>
        <p:nvPicPr>
          <p:cNvPr id="4" name="Рисунок 3">
            <a:extLst>
              <a:ext uri="{FF2B5EF4-FFF2-40B4-BE49-F238E27FC236}">
                <a16:creationId xmlns="" xmlns:a16="http://schemas.microsoft.com/office/drawing/2014/main" id="{053B96F0-2EE4-4C80-95DB-3DC77D8DC091}"/>
              </a:ext>
            </a:extLst>
          </p:cNvPr>
          <p:cNvPicPr>
            <a:picLocks noChangeAspect="1"/>
          </p:cNvPicPr>
          <p:nvPr/>
        </p:nvPicPr>
        <p:blipFill>
          <a:blip r:embed="rId3" cstate="print"/>
          <a:stretch>
            <a:fillRect/>
          </a:stretch>
        </p:blipFill>
        <p:spPr>
          <a:xfrm>
            <a:off x="533400" y="1069006"/>
            <a:ext cx="4416509" cy="2817194"/>
          </a:xfrm>
          <a:prstGeom prst="rect">
            <a:avLst/>
          </a:prstGeom>
        </p:spPr>
      </p:pic>
      <p:pic>
        <p:nvPicPr>
          <p:cNvPr id="8" name="Рисунок 7">
            <a:extLst>
              <a:ext uri="{FF2B5EF4-FFF2-40B4-BE49-F238E27FC236}">
                <a16:creationId xmlns="" xmlns:a16="http://schemas.microsoft.com/office/drawing/2014/main" id="{5EDC9715-4548-486B-AD08-4CEAD3430CA6}"/>
              </a:ext>
            </a:extLst>
          </p:cNvPr>
          <p:cNvPicPr>
            <a:picLocks noChangeAspect="1"/>
          </p:cNvPicPr>
          <p:nvPr/>
        </p:nvPicPr>
        <p:blipFill>
          <a:blip r:embed="rId4" cstate="print"/>
          <a:stretch>
            <a:fillRect/>
          </a:stretch>
        </p:blipFill>
        <p:spPr>
          <a:xfrm>
            <a:off x="5156625" y="1905000"/>
            <a:ext cx="3833965" cy="4727575"/>
          </a:xfrm>
          <a:prstGeom prst="rect">
            <a:avLst/>
          </a:prstGeom>
        </p:spPr>
      </p:pic>
    </p:spTree>
    <p:extLst>
      <p:ext uri="{BB962C8B-B14F-4D97-AF65-F5344CB8AC3E}">
        <p14:creationId xmlns="" xmlns:p14="http://schemas.microsoft.com/office/powerpoint/2010/main" val="41739914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sp>
        <p:nvSpPr>
          <p:cNvPr id="5" name="Прямоугольник 4"/>
          <p:cNvSpPr/>
          <p:nvPr/>
        </p:nvSpPr>
        <p:spPr>
          <a:xfrm>
            <a:off x="1600200" y="1371600"/>
            <a:ext cx="6934200" cy="2246769"/>
          </a:xfrm>
          <a:prstGeom prst="rect">
            <a:avLst/>
          </a:prstGeom>
        </p:spPr>
        <p:txBody>
          <a:bodyPr wrap="square">
            <a:spAutoFit/>
          </a:bodyPr>
          <a:lstStyle/>
          <a:p>
            <a:pPr algn="ctr">
              <a:buNone/>
            </a:pPr>
            <a:r>
              <a:rPr lang="ru-RU" sz="2800" b="1" dirty="0">
                <a:latin typeface="Times New Roman" pitchFamily="18" charset="0"/>
                <a:cs typeface="Times New Roman" pitchFamily="18" charset="0"/>
              </a:rPr>
              <a:t>Забайкалье –родина героев</a:t>
            </a:r>
            <a:r>
              <a:rPr lang="ru-RU" sz="2800" b="1" dirty="0"/>
              <a:t> </a:t>
            </a:r>
            <a:endParaRPr lang="ru-RU" sz="2800" b="1" dirty="0">
              <a:latin typeface="Times New Roman" pitchFamily="18" charset="0"/>
              <a:cs typeface="Times New Roman" pitchFamily="18" charset="0"/>
            </a:endParaRPr>
          </a:p>
          <a:p>
            <a:pPr algn="ctr">
              <a:buNone/>
            </a:pPr>
            <a:r>
              <a:rPr lang="ru-RU" sz="2800" dirty="0">
                <a:latin typeface="Times New Roman" pitchFamily="18" charset="0"/>
                <a:cs typeface="Times New Roman" pitchFamily="18" charset="0"/>
              </a:rPr>
              <a:t>И в нашем  ЗАБАЙКАЛЬЕ герои  свои есть.</a:t>
            </a:r>
          </a:p>
          <a:p>
            <a:pPr algn="ctr">
              <a:buNone/>
            </a:pPr>
            <a:r>
              <a:rPr lang="ru-RU" sz="2800" dirty="0">
                <a:latin typeface="Times New Roman" pitchFamily="18" charset="0"/>
                <a:cs typeface="Times New Roman" pitchFamily="18" charset="0"/>
              </a:rPr>
              <a:t>Они не посрамили отвагу, совесть, честь.</a:t>
            </a:r>
          </a:p>
          <a:p>
            <a:pPr algn="ctr">
              <a:buNone/>
            </a:pPr>
            <a:r>
              <a:rPr lang="ru-RU" sz="2800" dirty="0">
                <a:latin typeface="Times New Roman" pitchFamily="18" charset="0"/>
                <a:cs typeface="Times New Roman" pitchFamily="18" charset="0"/>
              </a:rPr>
              <a:t>На деле доказали, страна им дорога.</a:t>
            </a:r>
          </a:p>
          <a:p>
            <a:pPr algn="ctr">
              <a:buNone/>
            </a:pPr>
            <a:r>
              <a:rPr lang="ru-RU" sz="2800" dirty="0">
                <a:latin typeface="Times New Roman" pitchFamily="18" charset="0"/>
                <a:cs typeface="Times New Roman" pitchFamily="18" charset="0"/>
              </a:rPr>
              <a:t>Давайте же запомним героев имена</a:t>
            </a:r>
            <a:endParaRPr lang="ru-RU" dirty="0">
              <a:latin typeface="Times New Roman" pitchFamily="18" charset="0"/>
              <a:cs typeface="Times New Roman" pitchFamily="18" charset="0"/>
            </a:endParaRPr>
          </a:p>
        </p:txBody>
      </p:sp>
      <p:pic>
        <p:nvPicPr>
          <p:cNvPr id="6" name="Picture 4" descr="https://avatars.mds.yandex.net/i?id=9542a7666fce08eb6f87459d631baced_l-5334338-images-thumbs&amp;n=13"/>
          <p:cNvPicPr>
            <a:picLocks noChangeAspect="1" noChangeArrowheads="1"/>
          </p:cNvPicPr>
          <p:nvPr/>
        </p:nvPicPr>
        <p:blipFill>
          <a:blip r:embed="rId3" cstate="print"/>
          <a:srcRect l="12915" r="13258" b="9938"/>
          <a:stretch>
            <a:fillRect/>
          </a:stretch>
        </p:blipFill>
        <p:spPr bwMode="auto">
          <a:xfrm>
            <a:off x="2971800" y="4267200"/>
            <a:ext cx="3358009" cy="230425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1026" name="Picture 2" descr="C:\Users\Владимир\Desktop\Рисунок1.png"/>
          <p:cNvPicPr>
            <a:picLocks noChangeAspect="1" noChangeArrowheads="1"/>
          </p:cNvPicPr>
          <p:nvPr/>
        </p:nvPicPr>
        <p:blipFill>
          <a:blip r:embed="rId2" cstate="print"/>
          <a:srcRect/>
          <a:stretch>
            <a:fillRect/>
          </a:stretch>
        </p:blipFill>
        <p:spPr bwMode="auto">
          <a:xfrm>
            <a:off x="0" y="-9525"/>
            <a:ext cx="9144000" cy="6877050"/>
          </a:xfrm>
          <a:prstGeom prst="rect">
            <a:avLst/>
          </a:prstGeom>
          <a:noFill/>
        </p:spPr>
      </p:pic>
      <p:sp>
        <p:nvSpPr>
          <p:cNvPr id="5" name="TextBox 4"/>
          <p:cNvSpPr txBox="1"/>
          <p:nvPr/>
        </p:nvSpPr>
        <p:spPr>
          <a:xfrm>
            <a:off x="1219200" y="1371600"/>
            <a:ext cx="7072577" cy="461665"/>
          </a:xfrm>
          <a:prstGeom prst="rect">
            <a:avLst/>
          </a:prstGeom>
          <a:noFill/>
        </p:spPr>
        <p:txBody>
          <a:bodyPr wrap="none" rtlCol="0">
            <a:spAutoFit/>
          </a:bodyPr>
          <a:lstStyle/>
          <a:p>
            <a:r>
              <a:rPr lang="ru-RU" sz="2400" b="1" dirty="0">
                <a:latin typeface="Times New Roman" pitchFamily="18" charset="0"/>
                <a:cs typeface="Times New Roman" pitchFamily="18" charset="0"/>
              </a:rPr>
              <a:t>Биография  </a:t>
            </a:r>
            <a:r>
              <a:rPr lang="ru-RU" sz="2400" b="1" dirty="0" err="1">
                <a:latin typeface="Times New Roman" pitchFamily="18" charset="0"/>
                <a:cs typeface="Times New Roman" pitchFamily="18" charset="0"/>
              </a:rPr>
              <a:t>Степанишина</a:t>
            </a:r>
            <a:r>
              <a:rPr lang="ru-RU" sz="2400" b="1" dirty="0">
                <a:latin typeface="Times New Roman" pitchFamily="18" charset="0"/>
                <a:cs typeface="Times New Roman" pitchFamily="18" charset="0"/>
              </a:rPr>
              <a:t> Егора Владимировича</a:t>
            </a:r>
          </a:p>
        </p:txBody>
      </p:sp>
      <p:sp>
        <p:nvSpPr>
          <p:cNvPr id="6" name="Прямоугольник 5"/>
          <p:cNvSpPr/>
          <p:nvPr/>
        </p:nvSpPr>
        <p:spPr>
          <a:xfrm>
            <a:off x="3200400" y="1828800"/>
            <a:ext cx="2611612" cy="369332"/>
          </a:xfrm>
          <a:prstGeom prst="rect">
            <a:avLst/>
          </a:prstGeom>
        </p:spPr>
        <p:txBody>
          <a:bodyPr wrap="none">
            <a:spAutoFit/>
          </a:bodyPr>
          <a:lstStyle/>
          <a:p>
            <a:r>
              <a:rPr lang="ru-RU" dirty="0">
                <a:latin typeface="Times New Roman" pitchFamily="18" charset="0"/>
                <a:cs typeface="Times New Roman" pitchFamily="18" charset="0"/>
              </a:rPr>
              <a:t>7 .08.1996  - 11.09.2025   </a:t>
            </a:r>
          </a:p>
        </p:txBody>
      </p:sp>
      <p:pic>
        <p:nvPicPr>
          <p:cNvPr id="4" name="Picture 2" descr="F:\степанишин егор\выкаить на большом формате.jpg"/>
          <p:cNvPicPr>
            <a:picLocks noChangeAspect="1" noChangeArrowheads="1"/>
          </p:cNvPicPr>
          <p:nvPr/>
        </p:nvPicPr>
        <p:blipFill>
          <a:blip r:embed="rId3" cstate="print"/>
          <a:srcRect/>
          <a:stretch>
            <a:fillRect/>
          </a:stretch>
        </p:blipFill>
        <p:spPr bwMode="auto">
          <a:xfrm>
            <a:off x="2667000" y="2315304"/>
            <a:ext cx="3461702" cy="4542696"/>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473</Words>
  <Application>Microsoft Office PowerPoint</Application>
  <PresentationFormat>Экран (4:3)</PresentationFormat>
  <Paragraphs>46</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Петруша</dc:creator>
  <cp:lastModifiedBy>Владимир</cp:lastModifiedBy>
  <cp:revision>18</cp:revision>
  <dcterms:created xsi:type="dcterms:W3CDTF">2026-02-16T11:07:42Z</dcterms:created>
  <dcterms:modified xsi:type="dcterms:W3CDTF">2026-03-09T09:27:42Z</dcterms:modified>
</cp:coreProperties>
</file>