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3" r:id="rId2"/>
    <p:sldId id="276" r:id="rId3"/>
    <p:sldId id="278" r:id="rId4"/>
    <p:sldId id="304" r:id="rId5"/>
    <p:sldId id="305" r:id="rId6"/>
    <p:sldId id="306" r:id="rId7"/>
    <p:sldId id="307" r:id="rId8"/>
    <p:sldId id="308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9" autoAdjust="0"/>
    <p:restoredTop sz="94639" autoAdjust="0"/>
  </p:normalViewPr>
  <p:slideViewPr>
    <p:cSldViewPr>
      <p:cViewPr>
        <p:scale>
          <a:sx n="100" d="100"/>
          <a:sy n="100" d="100"/>
        </p:scale>
        <p:origin x="-2100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366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55D918-0D48-44D3-9287-CAE1B93EB64A}" type="doc">
      <dgm:prSet loTypeId="urn:microsoft.com/office/officeart/2005/8/layout/pyramid1" loCatId="pyramid" qsTypeId="urn:microsoft.com/office/officeart/2005/8/quickstyle/simple1" qsCatId="simple" csTypeId="urn:microsoft.com/office/officeart/2005/8/colors/accent4_5" csCatId="accent4" phldr="1"/>
      <dgm:spPr/>
    </dgm:pt>
    <dgm:pt modelId="{F014B99B-BC0F-4D51-AA35-03139CBC5BDF}">
      <dgm:prSet phldrT="[Текст]" custT="1"/>
      <dgm:spPr>
        <a:solidFill>
          <a:schemeClr val="bg2">
            <a:lumMod val="90000"/>
          </a:schemeClr>
        </a:solidFill>
      </dgm:spPr>
      <dgm:t>
        <a:bodyPr/>
        <a:lstStyle/>
        <a:p>
          <a:endParaRPr lang="ru-RU" sz="1200" dirty="0" smtClean="0"/>
        </a:p>
        <a:p>
          <a:endParaRPr lang="ru-RU" sz="1200" dirty="0" smtClean="0"/>
        </a:p>
        <a:p>
          <a:r>
            <a:rPr lang="ru-RU" sz="1200" dirty="0" smtClean="0"/>
            <a:t>Федеральный </a:t>
          </a:r>
        </a:p>
        <a:p>
          <a:r>
            <a:rPr lang="ru-RU" sz="1200" dirty="0" smtClean="0"/>
            <a:t>уровень</a:t>
          </a:r>
          <a:endParaRPr lang="ru-RU" sz="1200" dirty="0"/>
        </a:p>
      </dgm:t>
    </dgm:pt>
    <dgm:pt modelId="{547044BC-B29A-41C2-9396-2C63C92CED4B}" type="parTrans" cxnId="{DF277F6E-5463-4336-ABDE-6CE9BBB5760E}">
      <dgm:prSet/>
      <dgm:spPr/>
      <dgm:t>
        <a:bodyPr/>
        <a:lstStyle/>
        <a:p>
          <a:endParaRPr lang="ru-RU"/>
        </a:p>
      </dgm:t>
    </dgm:pt>
    <dgm:pt modelId="{310293B5-AF1E-4EB5-9AC5-576D9AB28450}" type="sibTrans" cxnId="{DF277F6E-5463-4336-ABDE-6CE9BBB5760E}">
      <dgm:prSet/>
      <dgm:spPr/>
      <dgm:t>
        <a:bodyPr/>
        <a:lstStyle/>
        <a:p>
          <a:endParaRPr lang="ru-RU"/>
        </a:p>
      </dgm:t>
    </dgm:pt>
    <dgm:pt modelId="{CBB2EDB4-08BF-49DB-9282-C363CE23E3D0}">
      <dgm:prSet phldrT="[Текст]" custT="1"/>
      <dgm:spPr>
        <a:solidFill>
          <a:srgbClr val="FFC000">
            <a:alpha val="70000"/>
          </a:srgbClr>
        </a:solidFill>
      </dgm:spPr>
      <dgm:t>
        <a:bodyPr/>
        <a:lstStyle/>
        <a:p>
          <a:r>
            <a:rPr lang="ru-RU" sz="1200" dirty="0"/>
            <a:t>Региональный уровень</a:t>
          </a:r>
        </a:p>
      </dgm:t>
    </dgm:pt>
    <dgm:pt modelId="{061A8EDF-95EB-4ED1-B54D-E85549B7DDD2}" type="parTrans" cxnId="{AE28E987-068C-4050-9EA0-6987A9368CE5}">
      <dgm:prSet/>
      <dgm:spPr/>
      <dgm:t>
        <a:bodyPr/>
        <a:lstStyle/>
        <a:p>
          <a:endParaRPr lang="ru-RU"/>
        </a:p>
      </dgm:t>
    </dgm:pt>
    <dgm:pt modelId="{8A73D853-84E8-4FCE-B4F9-A28E61B55BFC}" type="sibTrans" cxnId="{AE28E987-068C-4050-9EA0-6987A9368CE5}">
      <dgm:prSet/>
      <dgm:spPr/>
      <dgm:t>
        <a:bodyPr/>
        <a:lstStyle/>
        <a:p>
          <a:endParaRPr lang="ru-RU"/>
        </a:p>
      </dgm:t>
    </dgm:pt>
    <dgm:pt modelId="{8380A261-4409-4C6B-8A07-0D64C5422F6D}">
      <dgm:prSet phldrT="[Текст]" custT="1"/>
      <dgm:spPr>
        <a:solidFill>
          <a:schemeClr val="accent2">
            <a:lumMod val="75000"/>
            <a:alpha val="50000"/>
          </a:schemeClr>
        </a:solidFill>
      </dgm:spPr>
      <dgm:t>
        <a:bodyPr/>
        <a:lstStyle/>
        <a:p>
          <a:r>
            <a:rPr lang="ru-RU" sz="1200" dirty="0"/>
            <a:t>Уровень организации</a:t>
          </a:r>
        </a:p>
      </dgm:t>
    </dgm:pt>
    <dgm:pt modelId="{48549D1C-43AC-47BA-B869-251333E1E3E6}" type="parTrans" cxnId="{E7AC5795-AE57-4629-9DCD-7B603559995E}">
      <dgm:prSet/>
      <dgm:spPr/>
      <dgm:t>
        <a:bodyPr/>
        <a:lstStyle/>
        <a:p>
          <a:endParaRPr lang="ru-RU"/>
        </a:p>
      </dgm:t>
    </dgm:pt>
    <dgm:pt modelId="{FDF2E5F5-8F13-4FFA-81A9-3BFDEEE2F092}" type="sibTrans" cxnId="{E7AC5795-AE57-4629-9DCD-7B603559995E}">
      <dgm:prSet/>
      <dgm:spPr/>
      <dgm:t>
        <a:bodyPr/>
        <a:lstStyle/>
        <a:p>
          <a:endParaRPr lang="ru-RU"/>
        </a:p>
      </dgm:t>
    </dgm:pt>
    <dgm:pt modelId="{8C222443-D6D5-437E-8A06-7845FF64044F}" type="pres">
      <dgm:prSet presAssocID="{C055D918-0D48-44D3-9287-CAE1B93EB64A}" presName="Name0" presStyleCnt="0">
        <dgm:presLayoutVars>
          <dgm:dir/>
          <dgm:animLvl val="lvl"/>
          <dgm:resizeHandles val="exact"/>
        </dgm:presLayoutVars>
      </dgm:prSet>
      <dgm:spPr/>
    </dgm:pt>
    <dgm:pt modelId="{8E592AC7-B094-488F-86DE-8B46AA43A5F7}" type="pres">
      <dgm:prSet presAssocID="{F014B99B-BC0F-4D51-AA35-03139CBC5BDF}" presName="Name8" presStyleCnt="0"/>
      <dgm:spPr/>
    </dgm:pt>
    <dgm:pt modelId="{47753778-DDCD-4F66-8671-0963E55AC1AB}" type="pres">
      <dgm:prSet presAssocID="{F014B99B-BC0F-4D51-AA35-03139CBC5BDF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BBE6D-1C8E-4142-827F-B1B32D20364B}" type="pres">
      <dgm:prSet presAssocID="{F014B99B-BC0F-4D51-AA35-03139CBC5BD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609C55-E487-4600-AFD0-8994D3888F22}" type="pres">
      <dgm:prSet presAssocID="{CBB2EDB4-08BF-49DB-9282-C363CE23E3D0}" presName="Name8" presStyleCnt="0"/>
      <dgm:spPr/>
    </dgm:pt>
    <dgm:pt modelId="{7099C5AD-A666-455F-9144-31509FAE35FB}" type="pres">
      <dgm:prSet presAssocID="{CBB2EDB4-08BF-49DB-9282-C363CE23E3D0}" presName="level" presStyleLbl="node1" presStyleIdx="1" presStyleCnt="3" custLinFactNeighborX="-179" custLinFactNeighborY="9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64A9E2-4365-4891-A563-4210D9FE6047}" type="pres">
      <dgm:prSet presAssocID="{CBB2EDB4-08BF-49DB-9282-C363CE23E3D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6420A-6794-4210-A8DC-A681DFE94B26}" type="pres">
      <dgm:prSet presAssocID="{8380A261-4409-4C6B-8A07-0D64C5422F6D}" presName="Name8" presStyleCnt="0"/>
      <dgm:spPr/>
    </dgm:pt>
    <dgm:pt modelId="{3405B94A-B110-4EB0-B99D-680A85764021}" type="pres">
      <dgm:prSet presAssocID="{8380A261-4409-4C6B-8A07-0D64C5422F6D}" presName="level" presStyleLbl="node1" presStyleIdx="2" presStyleCnt="3" custLinFactNeighborX="1273" custLinFactNeighborY="-9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89FCB-B92C-4A52-BB06-4A95FA62001B}" type="pres">
      <dgm:prSet presAssocID="{8380A261-4409-4C6B-8A07-0D64C5422F6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A94810-E9DB-4715-9378-7C911C4BE812}" type="presOf" srcId="{F014B99B-BC0F-4D51-AA35-03139CBC5BDF}" destId="{47753778-DDCD-4F66-8671-0963E55AC1AB}" srcOrd="0" destOrd="0" presId="urn:microsoft.com/office/officeart/2005/8/layout/pyramid1"/>
    <dgm:cxn modelId="{C1510BAD-6140-405B-80EE-FC24B342B765}" type="presOf" srcId="{8380A261-4409-4C6B-8A07-0D64C5422F6D}" destId="{EB789FCB-B92C-4A52-BB06-4A95FA62001B}" srcOrd="1" destOrd="0" presId="urn:microsoft.com/office/officeart/2005/8/layout/pyramid1"/>
    <dgm:cxn modelId="{89066CDE-3C42-4B2E-8576-C9430C646E53}" type="presOf" srcId="{F014B99B-BC0F-4D51-AA35-03139CBC5BDF}" destId="{158BBE6D-1C8E-4142-827F-B1B32D20364B}" srcOrd="1" destOrd="0" presId="urn:microsoft.com/office/officeart/2005/8/layout/pyramid1"/>
    <dgm:cxn modelId="{BD5D17A6-9612-45E3-A680-76F7FC6240B0}" type="presOf" srcId="{8380A261-4409-4C6B-8A07-0D64C5422F6D}" destId="{3405B94A-B110-4EB0-B99D-680A85764021}" srcOrd="0" destOrd="0" presId="urn:microsoft.com/office/officeart/2005/8/layout/pyramid1"/>
    <dgm:cxn modelId="{E7AC5795-AE57-4629-9DCD-7B603559995E}" srcId="{C055D918-0D48-44D3-9287-CAE1B93EB64A}" destId="{8380A261-4409-4C6B-8A07-0D64C5422F6D}" srcOrd="2" destOrd="0" parTransId="{48549D1C-43AC-47BA-B869-251333E1E3E6}" sibTransId="{FDF2E5F5-8F13-4FFA-81A9-3BFDEEE2F092}"/>
    <dgm:cxn modelId="{AE28E987-068C-4050-9EA0-6987A9368CE5}" srcId="{C055D918-0D48-44D3-9287-CAE1B93EB64A}" destId="{CBB2EDB4-08BF-49DB-9282-C363CE23E3D0}" srcOrd="1" destOrd="0" parTransId="{061A8EDF-95EB-4ED1-B54D-E85549B7DDD2}" sibTransId="{8A73D853-84E8-4FCE-B4F9-A28E61B55BFC}"/>
    <dgm:cxn modelId="{10D4572E-DB08-423F-A462-7B1DA25D7C0A}" type="presOf" srcId="{CBB2EDB4-08BF-49DB-9282-C363CE23E3D0}" destId="{7099C5AD-A666-455F-9144-31509FAE35FB}" srcOrd="0" destOrd="0" presId="urn:microsoft.com/office/officeart/2005/8/layout/pyramid1"/>
    <dgm:cxn modelId="{DF277F6E-5463-4336-ABDE-6CE9BBB5760E}" srcId="{C055D918-0D48-44D3-9287-CAE1B93EB64A}" destId="{F014B99B-BC0F-4D51-AA35-03139CBC5BDF}" srcOrd="0" destOrd="0" parTransId="{547044BC-B29A-41C2-9396-2C63C92CED4B}" sibTransId="{310293B5-AF1E-4EB5-9AC5-576D9AB28450}"/>
    <dgm:cxn modelId="{D769C25F-4C08-41D5-810A-AADB1C5FDCDE}" type="presOf" srcId="{CBB2EDB4-08BF-49DB-9282-C363CE23E3D0}" destId="{8064A9E2-4365-4891-A563-4210D9FE6047}" srcOrd="1" destOrd="0" presId="urn:microsoft.com/office/officeart/2005/8/layout/pyramid1"/>
    <dgm:cxn modelId="{43B99053-CCEC-411E-8A96-89F76CEC7E14}" type="presOf" srcId="{C055D918-0D48-44D3-9287-CAE1B93EB64A}" destId="{8C222443-D6D5-437E-8A06-7845FF64044F}" srcOrd="0" destOrd="0" presId="urn:microsoft.com/office/officeart/2005/8/layout/pyramid1"/>
    <dgm:cxn modelId="{4B35A0C7-59FB-4424-9C78-1F2DFCEF4EED}" type="presParOf" srcId="{8C222443-D6D5-437E-8A06-7845FF64044F}" destId="{8E592AC7-B094-488F-86DE-8B46AA43A5F7}" srcOrd="0" destOrd="0" presId="urn:microsoft.com/office/officeart/2005/8/layout/pyramid1"/>
    <dgm:cxn modelId="{C64BC4AC-D658-4BC4-930E-916C7C419323}" type="presParOf" srcId="{8E592AC7-B094-488F-86DE-8B46AA43A5F7}" destId="{47753778-DDCD-4F66-8671-0963E55AC1AB}" srcOrd="0" destOrd="0" presId="urn:microsoft.com/office/officeart/2005/8/layout/pyramid1"/>
    <dgm:cxn modelId="{5AE64F18-636D-4688-8387-716A4DA217EA}" type="presParOf" srcId="{8E592AC7-B094-488F-86DE-8B46AA43A5F7}" destId="{158BBE6D-1C8E-4142-827F-B1B32D20364B}" srcOrd="1" destOrd="0" presId="urn:microsoft.com/office/officeart/2005/8/layout/pyramid1"/>
    <dgm:cxn modelId="{30C35D4D-1F67-443C-AC67-266F2F0CA7AC}" type="presParOf" srcId="{8C222443-D6D5-437E-8A06-7845FF64044F}" destId="{08609C55-E487-4600-AFD0-8994D3888F22}" srcOrd="1" destOrd="0" presId="urn:microsoft.com/office/officeart/2005/8/layout/pyramid1"/>
    <dgm:cxn modelId="{20E7004F-FEE0-4E7C-91B9-B8710C059722}" type="presParOf" srcId="{08609C55-E487-4600-AFD0-8994D3888F22}" destId="{7099C5AD-A666-455F-9144-31509FAE35FB}" srcOrd="0" destOrd="0" presId="urn:microsoft.com/office/officeart/2005/8/layout/pyramid1"/>
    <dgm:cxn modelId="{7EAC62AB-6453-4384-8DC1-4BE3C7B6A86A}" type="presParOf" srcId="{08609C55-E487-4600-AFD0-8994D3888F22}" destId="{8064A9E2-4365-4891-A563-4210D9FE6047}" srcOrd="1" destOrd="0" presId="urn:microsoft.com/office/officeart/2005/8/layout/pyramid1"/>
    <dgm:cxn modelId="{DD7CEE7F-B57D-4B4B-BD93-46B401BCE8B0}" type="presParOf" srcId="{8C222443-D6D5-437E-8A06-7845FF64044F}" destId="{4E66420A-6794-4210-A8DC-A681DFE94B26}" srcOrd="2" destOrd="0" presId="urn:microsoft.com/office/officeart/2005/8/layout/pyramid1"/>
    <dgm:cxn modelId="{B07B75A3-4545-406A-B773-E4D03568C7DB}" type="presParOf" srcId="{4E66420A-6794-4210-A8DC-A681DFE94B26}" destId="{3405B94A-B110-4EB0-B99D-680A85764021}" srcOrd="0" destOrd="0" presId="urn:microsoft.com/office/officeart/2005/8/layout/pyramid1"/>
    <dgm:cxn modelId="{BF006DAF-AA2E-4501-B9A3-A350D0BCE329}" type="presParOf" srcId="{4E66420A-6794-4210-A8DC-A681DFE94B26}" destId="{EB789FCB-B92C-4A52-BB06-4A95FA62001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3778-DDCD-4F66-8671-0963E55AC1AB}">
      <dsp:nvSpPr>
        <dsp:cNvPr id="0" name=""/>
        <dsp:cNvSpPr/>
      </dsp:nvSpPr>
      <dsp:spPr>
        <a:xfrm>
          <a:off x="1870803" y="0"/>
          <a:ext cx="1870804" cy="1415050"/>
        </a:xfrm>
        <a:prstGeom prst="trapezoid">
          <a:avLst>
            <a:gd name="adj" fmla="val 66104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Федеральный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уровень</a:t>
          </a:r>
          <a:endParaRPr lang="ru-RU" sz="1200" kern="1200" dirty="0"/>
        </a:p>
      </dsp:txBody>
      <dsp:txXfrm>
        <a:off x="1870803" y="0"/>
        <a:ext cx="1870804" cy="1415050"/>
      </dsp:txXfrm>
    </dsp:sp>
    <dsp:sp modelId="{7099C5AD-A666-455F-9144-31509FAE35FB}">
      <dsp:nvSpPr>
        <dsp:cNvPr id="0" name=""/>
        <dsp:cNvSpPr/>
      </dsp:nvSpPr>
      <dsp:spPr>
        <a:xfrm>
          <a:off x="928704" y="1428762"/>
          <a:ext cx="3741608" cy="1415050"/>
        </a:xfrm>
        <a:prstGeom prst="trapezoid">
          <a:avLst>
            <a:gd name="adj" fmla="val 66104"/>
          </a:avLst>
        </a:prstGeom>
        <a:solidFill>
          <a:srgbClr val="FFC000">
            <a:alpha val="7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Региональный уровень</a:t>
          </a:r>
        </a:p>
      </dsp:txBody>
      <dsp:txXfrm>
        <a:off x="1583485" y="1428762"/>
        <a:ext cx="2432045" cy="1415050"/>
      </dsp:txXfrm>
    </dsp:sp>
    <dsp:sp modelId="{3405B94A-B110-4EB0-B99D-680A85764021}">
      <dsp:nvSpPr>
        <dsp:cNvPr id="0" name=""/>
        <dsp:cNvSpPr/>
      </dsp:nvSpPr>
      <dsp:spPr>
        <a:xfrm>
          <a:off x="0" y="2816388"/>
          <a:ext cx="5612412" cy="1415050"/>
        </a:xfrm>
        <a:prstGeom prst="trapezoid">
          <a:avLst>
            <a:gd name="adj" fmla="val 66104"/>
          </a:avLst>
        </a:prstGeom>
        <a:solidFill>
          <a:schemeClr val="accent2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Уровень организации</a:t>
          </a:r>
        </a:p>
      </dsp:txBody>
      <dsp:txXfrm>
        <a:off x="982172" y="2816388"/>
        <a:ext cx="3648067" cy="1415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63E80-F3C1-40E1-ADE6-7667B802929F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D8501-3B49-49BD-834F-769B3A01D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7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D8501-3B49-49BD-834F-769B3A01D1A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740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D8501-3B49-49BD-834F-769B3A01D1A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53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3154-E84C-41DF-B5DA-EC6BBDAF4A27}" type="datetime1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1411B-D92D-4D4A-AE7C-DA3B657800A4}" type="datetime1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F3428-DA13-4CD4-A0C1-213CC02A17F0}" type="datetime1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6EF6-91A9-45D4-90F2-6D7F1684EEAD}" type="datetime1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6FB03-7E63-4E96-8E71-64D8AAAA05E5}" type="datetime1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10540-5065-4154-B575-25F045956217}" type="datetime1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19B64-BEA0-4646-B2DC-9848AD041FF0}" type="datetime1">
              <a:rPr lang="ru-RU" smtClean="0"/>
              <a:t>19.02.2026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4C0B-81BA-44B0-9873-B784BFDAA5C9}" type="datetime1">
              <a:rPr lang="ru-RU" smtClean="0"/>
              <a:t>19.02.2026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3CF4-D6E8-4C91-A0C2-281C5183E81D}" type="datetime1">
              <a:rPr lang="ru-RU" smtClean="0"/>
              <a:t>19.02.2026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BA916-F477-4046-8D7F-52FEE71D902C}" type="datetime1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3FF46-2893-462E-B2F1-225924908D8D}" type="datetime1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3BC51-48CD-4653-BB47-5F4125556576}" type="datetime1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  <p:pic>
        <p:nvPicPr>
          <p:cNvPr id="14339" name="Picture 3" descr="C:\Users\Елена Е\Desktop\все для  кейса\МБОУ Лицей № 10 города Белгород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3887416" cy="24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06976"/>
            <a:ext cx="9810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54868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общеобразовательное учреждение </a:t>
            </a:r>
          </a:p>
          <a:p>
            <a:pPr algn="ctr"/>
            <a:r>
              <a:rPr lang="ru-RU" dirty="0" smtClean="0"/>
              <a:t>«Лицей № 10 г. Белгорода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465290" y="4293095"/>
            <a:ext cx="40189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Стебловская</a:t>
            </a:r>
            <a:r>
              <a:rPr lang="ru-RU" dirty="0" smtClean="0"/>
              <a:t> Лариса Станиславовна </a:t>
            </a:r>
            <a:r>
              <a:rPr lang="ru-RU" dirty="0" err="1" smtClean="0"/>
              <a:t>Шайдорова</a:t>
            </a:r>
            <a:r>
              <a:rPr lang="ru-RU" dirty="0" smtClean="0"/>
              <a:t> Ирина Анатольевна</a:t>
            </a:r>
          </a:p>
          <a:p>
            <a:r>
              <a:rPr lang="ru-RU" dirty="0" err="1" smtClean="0"/>
              <a:t>Евсюкова</a:t>
            </a:r>
            <a:r>
              <a:rPr lang="ru-RU" dirty="0" smtClean="0"/>
              <a:t> Елена Владимировна</a:t>
            </a:r>
          </a:p>
          <a:p>
            <a:r>
              <a:rPr lang="ru-RU" dirty="0" smtClean="0"/>
              <a:t>МБОУ «Лицей № 10»</a:t>
            </a:r>
          </a:p>
          <a:p>
            <a:r>
              <a:rPr lang="ru-RU" dirty="0" smtClean="0"/>
              <a:t>Г. Белгород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515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244475" y="260649"/>
            <a:ext cx="8648700" cy="792087"/>
          </a:xfrm>
        </p:spPr>
        <p:txBody>
          <a:bodyPr>
            <a:noAutofit/>
          </a:bodyPr>
          <a:lstStyle/>
          <a:p>
            <a:r>
              <a:rPr lang="ru-RU" sz="1800" dirty="0" smtClean="0"/>
              <a:t>Паспорт проекта  «</a:t>
            </a:r>
            <a:r>
              <a:rPr lang="ru-RU" sz="1800" i="1" dirty="0"/>
              <a:t>Оптимизация  процесса </a:t>
            </a:r>
            <a:r>
              <a:rPr lang="ru-RU" sz="1800" i="1" dirty="0" smtClean="0"/>
              <a:t>«</a:t>
            </a:r>
            <a:r>
              <a:rPr lang="ru-RU" sz="1800" dirty="0" smtClean="0">
                <a:solidFill>
                  <a:srgbClr val="002060"/>
                </a:solidFill>
              </a:rPr>
              <a:t>Проведение мониторингового исследования заболеваемости вирусными инфекциями, </a:t>
            </a:r>
            <a:r>
              <a:rPr lang="en-US" sz="1800" dirty="0" smtClean="0">
                <a:solidFill>
                  <a:srgbClr val="002060"/>
                </a:solidFill>
              </a:rPr>
              <a:t/>
            </a:r>
            <a:br>
              <a:rPr lang="en-US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в том числе </a:t>
            </a:r>
            <a:r>
              <a:rPr lang="en-US" sz="1800" dirty="0" smtClean="0">
                <a:solidFill>
                  <a:srgbClr val="002060"/>
                </a:solidFill>
              </a:rPr>
              <a:t>COVID -19</a:t>
            </a:r>
            <a:r>
              <a:rPr lang="ru-RU" sz="1800" dirty="0" smtClean="0"/>
              <a:t>»</a:t>
            </a:r>
          </a:p>
        </p:txBody>
      </p:sp>
      <p:sp>
        <p:nvSpPr>
          <p:cNvPr id="5" name="Прямоугольник 4">
            <a:extLst/>
          </p:cNvPr>
          <p:cNvSpPr/>
          <p:nvPr/>
        </p:nvSpPr>
        <p:spPr>
          <a:xfrm>
            <a:off x="233363" y="1281113"/>
            <a:ext cx="8620658" cy="1531371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>
            <a:extLst/>
          </p:cNvPr>
          <p:cNvSpPr/>
          <p:nvPr/>
        </p:nvSpPr>
        <p:spPr>
          <a:xfrm>
            <a:off x="291255" y="2820789"/>
            <a:ext cx="8608547" cy="1560563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>
            <a:extLst/>
          </p:cNvPr>
          <p:cNvSpPr txBox="1"/>
          <p:nvPr/>
        </p:nvSpPr>
        <p:spPr>
          <a:xfrm>
            <a:off x="260350" y="1309688"/>
            <a:ext cx="1941513" cy="3079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2"/>
                </a:solidFill>
                <a:latin typeface="+mn-lt"/>
              </a:rPr>
              <a:t>Общая информация </a:t>
            </a:r>
          </a:p>
        </p:txBody>
      </p:sp>
      <p:sp>
        <p:nvSpPr>
          <p:cNvPr id="8" name="Прямоугольник 7">
            <a:extLst/>
          </p:cNvPr>
          <p:cNvSpPr/>
          <p:nvPr/>
        </p:nvSpPr>
        <p:spPr>
          <a:xfrm>
            <a:off x="254000" y="4462390"/>
            <a:ext cx="8600020" cy="954107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>
            <a:extLst/>
          </p:cNvPr>
          <p:cNvSpPr txBox="1"/>
          <p:nvPr/>
        </p:nvSpPr>
        <p:spPr>
          <a:xfrm>
            <a:off x="323528" y="2894625"/>
            <a:ext cx="2575368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accent2"/>
                </a:solidFill>
              </a:rPr>
              <a:t>Обоснование выбора процесса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/>
          </p:cNvPr>
          <p:cNvSpPr txBox="1"/>
          <p:nvPr/>
        </p:nvSpPr>
        <p:spPr>
          <a:xfrm>
            <a:off x="312444" y="4462390"/>
            <a:ext cx="1524730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2"/>
                </a:solidFill>
                <a:latin typeface="+mn-lt"/>
              </a:rPr>
              <a:t>Цели проекта</a:t>
            </a: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2187029" y="1282700"/>
            <a:ext cx="6129387" cy="175432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</a:rPr>
              <a:t>Наименование учредителя: управление образования администрации города Белгорода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Наименование организации: муниципальное  бюджетное общеобразовательное учреждение  «Лицей №10» г. Белгорода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Границы процесса: издание приказа о проведении мониторингового исследования заболеваемости вирусными инфекциями, который регламентирует ежедневный сбор информации.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Дата начала  проекта:  01.09.2022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200" dirty="0" smtClean="0">
                <a:solidFill>
                  <a:srgbClr val="002060"/>
                </a:solidFill>
              </a:rPr>
              <a:t>Дата окончания проекта</a:t>
            </a:r>
            <a:r>
              <a:rPr lang="ru-RU" sz="1200" dirty="0">
                <a:solidFill>
                  <a:srgbClr val="002060"/>
                </a:solidFill>
              </a:rPr>
              <a:t>: </a:t>
            </a:r>
            <a:r>
              <a:rPr lang="ru-RU" sz="1200" dirty="0" smtClean="0">
                <a:solidFill>
                  <a:srgbClr val="002060"/>
                </a:solidFill>
              </a:rPr>
              <a:t>30.09.2022</a:t>
            </a:r>
            <a:endParaRPr lang="ru-RU" sz="1200" dirty="0">
              <a:solidFill>
                <a:srgbClr val="002060"/>
              </a:solidFill>
            </a:endParaRPr>
          </a:p>
          <a:p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264052" y="3120261"/>
            <a:ext cx="862236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300" dirty="0">
                <a:solidFill>
                  <a:srgbClr val="002060"/>
                </a:solidFill>
              </a:rPr>
              <a:t>длительный  и трудоёмкий </a:t>
            </a:r>
            <a:r>
              <a:rPr lang="ru-RU" sz="1300" dirty="0" smtClean="0">
                <a:solidFill>
                  <a:srgbClr val="002060"/>
                </a:solidFill>
              </a:rPr>
              <a:t>процесс; </a:t>
            </a:r>
          </a:p>
          <a:p>
            <a:pPr marL="342900" indent="-342900" algn="just">
              <a:buAutoNum type="arabicPeriod"/>
            </a:pPr>
            <a:r>
              <a:rPr lang="ru-RU" sz="1300" dirty="0" smtClean="0">
                <a:solidFill>
                  <a:srgbClr val="002060"/>
                </a:solidFill>
              </a:rPr>
              <a:t>не </a:t>
            </a:r>
            <a:r>
              <a:rPr lang="ru-RU" sz="1300" dirty="0">
                <a:solidFill>
                  <a:srgbClr val="002060"/>
                </a:solidFill>
              </a:rPr>
              <a:t>регламентированный процесс; </a:t>
            </a:r>
          </a:p>
          <a:p>
            <a:pPr marL="342900" indent="-342900" algn="just">
              <a:buAutoNum type="arabicPeriod"/>
            </a:pPr>
            <a:r>
              <a:rPr lang="ru-RU" sz="1300" dirty="0">
                <a:solidFill>
                  <a:srgbClr val="002060"/>
                </a:solidFill>
              </a:rPr>
              <a:t>ежедневно организуемый процесс ;</a:t>
            </a:r>
          </a:p>
          <a:p>
            <a:pPr marL="342900" indent="-342900" algn="just">
              <a:buAutoNum type="arabicPeriod"/>
            </a:pPr>
            <a:r>
              <a:rPr lang="ru-RU" sz="1300" dirty="0">
                <a:solidFill>
                  <a:srgbClr val="002060"/>
                </a:solidFill>
              </a:rPr>
              <a:t> занятость классного руководителя как учителя-предметника при подготовке к уроку</a:t>
            </a:r>
          </a:p>
          <a:p>
            <a:pPr marL="342900" indent="-342900" algn="just">
              <a:buAutoNum type="arabicPeriod"/>
            </a:pPr>
            <a:r>
              <a:rPr lang="ru-RU" sz="1300" dirty="0">
                <a:solidFill>
                  <a:srgbClr val="002060"/>
                </a:solidFill>
              </a:rPr>
              <a:t>несоблюдение сроков подачи информации</a:t>
            </a:r>
          </a:p>
          <a:p>
            <a:pPr marL="342900" indent="-342900" algn="just">
              <a:buAutoNum type="arabicPeriod"/>
            </a:pPr>
            <a:r>
              <a:rPr lang="ru-RU" sz="1300" dirty="0">
                <a:solidFill>
                  <a:srgbClr val="002060"/>
                </a:solidFill>
              </a:rPr>
              <a:t>неточность информации, предоставляемой родителями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2533" y="4527654"/>
            <a:ext cx="8267986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Сократить </a:t>
            </a:r>
            <a:r>
              <a:rPr lang="ru-RU" sz="1400" dirty="0">
                <a:solidFill>
                  <a:srgbClr val="002060"/>
                </a:solidFill>
              </a:rPr>
              <a:t>время протекания процесса </a:t>
            </a:r>
            <a:r>
              <a:rPr lang="ru-RU" sz="1400" dirty="0" smtClean="0">
                <a:solidFill>
                  <a:srgbClr val="002060"/>
                </a:solidFill>
              </a:rPr>
              <a:t>мониторингового исследования. 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Экономия: 5760  мин.  ВПП: 4505 мин.</a:t>
            </a:r>
          </a:p>
          <a:p>
            <a:pPr algn="just"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rgbClr val="002060"/>
                </a:solidFill>
              </a:rPr>
              <a:t>Коэф</a:t>
            </a:r>
            <a:r>
              <a:rPr lang="ru-RU" sz="1400" dirty="0">
                <a:solidFill>
                  <a:srgbClr val="002060"/>
                </a:solidFill>
              </a:rPr>
              <a:t>.: ≈62%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>
            <a:extLst/>
          </p:cNvPr>
          <p:cNvSpPr/>
          <p:nvPr/>
        </p:nvSpPr>
        <p:spPr>
          <a:xfrm>
            <a:off x="206513" y="5574094"/>
            <a:ext cx="8647507" cy="1023258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TextBox 16">
            <a:extLst/>
          </p:cNvPr>
          <p:cNvSpPr txBox="1"/>
          <p:nvPr/>
        </p:nvSpPr>
        <p:spPr>
          <a:xfrm>
            <a:off x="215343" y="5623970"/>
            <a:ext cx="1519968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accent2"/>
                </a:solidFill>
                <a:latin typeface="+mn-lt"/>
              </a:rPr>
              <a:t>Эффекты </a:t>
            </a:r>
            <a:r>
              <a:rPr lang="ru-RU" sz="1400" dirty="0">
                <a:solidFill>
                  <a:schemeClr val="accent2"/>
                </a:solidFill>
                <a:latin typeface="+mn-lt"/>
              </a:rPr>
              <a:t>проекта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5343" y="5574094"/>
            <a:ext cx="8612884" cy="55399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1400" dirty="0" smtClean="0">
                <a:solidFill>
                  <a:schemeClr val="tx2"/>
                </a:solidFill>
              </a:rPr>
              <a:t>Сокращение </a:t>
            </a:r>
            <a:r>
              <a:rPr lang="ru-RU" sz="1400" dirty="0">
                <a:solidFill>
                  <a:schemeClr val="tx2"/>
                </a:solidFill>
              </a:rPr>
              <a:t>времени протекания процесса  на </a:t>
            </a:r>
            <a:r>
              <a:rPr lang="ru-RU" sz="1400" dirty="0" smtClean="0">
                <a:solidFill>
                  <a:schemeClr val="tx2"/>
                </a:solidFill>
              </a:rPr>
              <a:t>65%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8009" y="1668809"/>
            <a:ext cx="140969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Фотография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b="1" smtClean="0">
                <a:solidFill>
                  <a:schemeClr val="tx1"/>
                </a:solidFill>
              </a:rPr>
              <a:t>2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/>
          </p:cNvPr>
          <p:cNvSpPr txBox="1"/>
          <p:nvPr/>
        </p:nvSpPr>
        <p:spPr>
          <a:xfrm>
            <a:off x="283415" y="4464923"/>
            <a:ext cx="1451896" cy="307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accent2"/>
                </a:solidFill>
              </a:rPr>
              <a:t>Цель проекта</a:t>
            </a:r>
            <a:endParaRPr lang="ru-RU" sz="1400" dirty="0">
              <a:solidFill>
                <a:schemeClr val="accent2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72"/>
          <a:stretch/>
        </p:blipFill>
        <p:spPr bwMode="auto">
          <a:xfrm>
            <a:off x="323492" y="1572696"/>
            <a:ext cx="1728228" cy="1136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569" y="44624"/>
            <a:ext cx="982950" cy="912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30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8" y="1055688"/>
            <a:ext cx="8686800" cy="33655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/>
              <a:t>Карта целевого состояния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23300" y="6527800"/>
            <a:ext cx="347663" cy="285750"/>
          </a:xfrm>
        </p:spPr>
        <p:txBody>
          <a:bodyPr/>
          <a:lstStyle/>
          <a:p>
            <a:pPr algn="ctr">
              <a:defRPr/>
            </a:pPr>
            <a:fld id="{B47CC389-FC32-4AA7-8E9A-6F6DE73B0757}" type="slidenum">
              <a:rPr lang="ru-RU" b="1" smtClean="0">
                <a:solidFill>
                  <a:srgbClr val="474B78">
                    <a:lumMod val="50000"/>
                  </a:srgbClr>
                </a:solidFill>
              </a:rPr>
              <a:pPr algn="ctr">
                <a:defRPr/>
              </a:pPr>
              <a:t>3</a:t>
            </a:fld>
            <a:endParaRPr lang="ru-RU" b="1" dirty="0">
              <a:solidFill>
                <a:srgbClr val="474B78">
                  <a:lumMod val="50000"/>
                </a:srgb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9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3000" dirty="0" smtClean="0">
                <a:solidFill>
                  <a:srgbClr val="464646"/>
                </a:solidFill>
              </a:rPr>
              <a:t>Введение в предметную область</a:t>
            </a:r>
            <a:br>
              <a:rPr lang="ru-RU" sz="3000" dirty="0" smtClean="0">
                <a:solidFill>
                  <a:srgbClr val="464646"/>
                </a:solidFill>
              </a:rPr>
            </a:br>
            <a:r>
              <a:rPr lang="ru-RU" sz="3000" dirty="0" smtClean="0">
                <a:solidFill>
                  <a:srgbClr val="464646"/>
                </a:solidFill>
              </a:rPr>
              <a:t>(описание ситуации «как есть»)</a:t>
            </a:r>
            <a:endParaRPr lang="ru-RU" sz="3000" dirty="0">
              <a:solidFill>
                <a:srgbClr val="464646"/>
              </a:solidFill>
            </a:endParaRPr>
          </a:p>
        </p:txBody>
      </p:sp>
      <p:sp>
        <p:nvSpPr>
          <p:cNvPr id="41" name="Штриховая стрелка вправо 40"/>
          <p:cNvSpPr/>
          <p:nvPr/>
        </p:nvSpPr>
        <p:spPr>
          <a:xfrm>
            <a:off x="1558925" y="3055938"/>
            <a:ext cx="479425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16200" y="3716338"/>
            <a:ext cx="503238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cs typeface="Arial" charset="0"/>
              </a:rPr>
              <a:t>60-1440 мин.</a:t>
            </a:r>
          </a:p>
        </p:txBody>
      </p:sp>
      <p:sp>
        <p:nvSpPr>
          <p:cNvPr id="78" name="Штриховая стрелка вправо 77"/>
          <p:cNvSpPr/>
          <p:nvPr/>
        </p:nvSpPr>
        <p:spPr>
          <a:xfrm>
            <a:off x="6697663" y="3090863"/>
            <a:ext cx="495300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5" name="Штриховая стрелка вправо 84"/>
          <p:cNvSpPr/>
          <p:nvPr/>
        </p:nvSpPr>
        <p:spPr>
          <a:xfrm>
            <a:off x="3348038" y="3055938"/>
            <a:ext cx="317500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87" name="Таблица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677867"/>
              </p:ext>
            </p:extLst>
          </p:nvPr>
        </p:nvGraphicFramePr>
        <p:xfrm>
          <a:off x="2011363" y="2683718"/>
          <a:ext cx="1295400" cy="2271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4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6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44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Секретарь</a:t>
                      </a:r>
                      <a:endParaRPr lang="ru-RU" sz="1300" dirty="0"/>
                    </a:p>
                  </a:txBody>
                  <a:tcPr marL="91404" marR="91404" marT="43022" marB="4302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31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Регистрирует приказ, знакомит коллектив </a:t>
                      </a:r>
                    </a:p>
                    <a:p>
                      <a:pPr algn="ctr"/>
                      <a:endParaRPr lang="ru-RU" altLang="en-US" sz="11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607" marR="68607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7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60 минут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607" marR="68607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marL="91404" marR="91404" marT="43022" marB="43022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0" name="Штриховая стрелка вправо 89"/>
          <p:cNvSpPr/>
          <p:nvPr/>
        </p:nvSpPr>
        <p:spPr>
          <a:xfrm>
            <a:off x="5595317" y="3186906"/>
            <a:ext cx="401638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99" name="Таблица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52914"/>
              </p:ext>
            </p:extLst>
          </p:nvPr>
        </p:nvGraphicFramePr>
        <p:xfrm>
          <a:off x="301793" y="2668588"/>
          <a:ext cx="1260307" cy="1849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6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306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Руководитель</a:t>
                      </a:r>
                      <a:endParaRPr lang="ru-RU" sz="1400" dirty="0"/>
                    </a:p>
                  </a:txBody>
                  <a:tcPr marL="91474" marR="91474" marT="45719" marB="4571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21858">
                <a:tc>
                  <a:txBody>
                    <a:bodyPr/>
                    <a:lstStyle/>
                    <a:p>
                      <a:pPr algn="ctr"/>
                      <a:r>
                        <a:rPr lang="ru-RU" alt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Передает приказ о проведении МИ секретарю</a:t>
                      </a:r>
                      <a:endParaRPr lang="ru-RU" altLang="en-US" sz="11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607" marR="68607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65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1 минута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607" marR="68607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marL="91474" marR="91474" marT="45719" marB="45719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0" name="Таблица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594928"/>
              </p:ext>
            </p:extLst>
          </p:nvPr>
        </p:nvGraphicFramePr>
        <p:xfrm>
          <a:off x="3851920" y="2551112"/>
          <a:ext cx="1743396" cy="264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46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87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61864"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директора,</a:t>
                      </a:r>
                      <a:r>
                        <a:rPr lang="ru-RU" sz="1300" b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курирующий вопросы </a:t>
                      </a:r>
                      <a:r>
                        <a:rPr lang="ru-RU" sz="1300" b="0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здоровьебережения</a:t>
                      </a:r>
                      <a:endParaRPr lang="ru-RU" sz="13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8317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Направляет  по почте информацию о необходимости предоставления информации об</a:t>
                      </a:r>
                      <a:r>
                        <a:rPr lang="ru-RU" sz="1300" baseline="0" dirty="0" smtClean="0"/>
                        <a:t> учащихся</a:t>
                      </a:r>
                      <a:r>
                        <a:rPr lang="ru-RU" sz="1300" dirty="0" smtClean="0"/>
                        <a:t>, готовит форму </a:t>
                      </a:r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1922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3 минуты</a:t>
                      </a:r>
                    </a:p>
                  </a:txBody>
                  <a:tcPr marL="91404" marR="91404" marT="45282" marB="4528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 marL="91404" marR="91404" marT="45282" marB="45282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1" name="Таблица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804531"/>
              </p:ext>
            </p:extLst>
          </p:nvPr>
        </p:nvGraphicFramePr>
        <p:xfrm>
          <a:off x="6327759" y="2481297"/>
          <a:ext cx="1296988" cy="3502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6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13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3647"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Классный руководитель</a:t>
                      </a:r>
                      <a:endParaRPr lang="ru-RU" sz="13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5100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Анализирует МИ, оформляет информацию согласно ежедневно и готовит анализ за определенное время по  форме, но удобным для себя способом</a:t>
                      </a:r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0798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10 – 15 минут</a:t>
                      </a:r>
                    </a:p>
                  </a:txBody>
                  <a:tcPr marL="91404" marR="91404" marT="45282" marB="45282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endParaRPr lang="ru-RU" dirty="0"/>
                    </a:p>
                  </a:txBody>
                  <a:tcPr marL="91404" marR="91404" marT="45282" marB="45282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3" name="Штриховая стрелка вправо 102"/>
          <p:cNvSpPr/>
          <p:nvPr/>
        </p:nvSpPr>
        <p:spPr>
          <a:xfrm>
            <a:off x="7945194" y="3234531"/>
            <a:ext cx="495300" cy="287338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6" name="Пятно 1 88">
            <a:extLst/>
          </p:cNvPr>
          <p:cNvSpPr/>
          <p:nvPr/>
        </p:nvSpPr>
        <p:spPr>
          <a:xfrm>
            <a:off x="3119438" y="2510826"/>
            <a:ext cx="833395" cy="414118"/>
          </a:xfrm>
          <a:prstGeom prst="irregularSeal1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Calibri"/>
              </a:rPr>
              <a:t>1</a:t>
            </a:r>
            <a:endParaRPr lang="ru-RU" sz="1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9" name="Скругленная прямоугольная выноска 108"/>
          <p:cNvSpPr/>
          <p:nvPr/>
        </p:nvSpPr>
        <p:spPr>
          <a:xfrm>
            <a:off x="2722426" y="1483714"/>
            <a:ext cx="1568723" cy="1027112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300" dirty="0" smtClean="0">
                <a:solidFill>
                  <a:prstClr val="white"/>
                </a:solidFill>
              </a:rPr>
              <a:t>1. Секретарь занят сложной работой</a:t>
            </a:r>
            <a:endParaRPr lang="ru-RU" sz="1300" dirty="0">
              <a:solidFill>
                <a:prstClr val="white"/>
              </a:solidFill>
            </a:endParaRPr>
          </a:p>
        </p:txBody>
      </p:sp>
      <p:sp>
        <p:nvSpPr>
          <p:cNvPr id="29" name="Скругленная прямоугольная выноска 28"/>
          <p:cNvSpPr/>
          <p:nvPr/>
        </p:nvSpPr>
        <p:spPr>
          <a:xfrm>
            <a:off x="5117046" y="1454185"/>
            <a:ext cx="1568723" cy="1027112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300" dirty="0" smtClean="0">
                <a:solidFill>
                  <a:prstClr val="white"/>
                </a:solidFill>
              </a:rPr>
              <a:t>2. Заместитель директора занят срочной работой</a:t>
            </a:r>
            <a:endParaRPr lang="ru-RU" sz="1300" dirty="0">
              <a:solidFill>
                <a:prstClr val="white"/>
              </a:solidFill>
            </a:endParaRPr>
          </a:p>
        </p:txBody>
      </p:sp>
      <p:sp>
        <p:nvSpPr>
          <p:cNvPr id="30" name="Пятно 1 88">
            <a:extLst/>
          </p:cNvPr>
          <p:cNvSpPr/>
          <p:nvPr/>
        </p:nvSpPr>
        <p:spPr>
          <a:xfrm>
            <a:off x="5364840" y="2576980"/>
            <a:ext cx="460953" cy="360040"/>
          </a:xfrm>
          <a:prstGeom prst="irregularSeal1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04859" y="2867387"/>
            <a:ext cx="194289" cy="150019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ВХОД</a:t>
            </a:r>
          </a:p>
        </p:txBody>
      </p:sp>
      <p:sp>
        <p:nvSpPr>
          <p:cNvPr id="31" name="Пятно 1 88">
            <a:extLst/>
          </p:cNvPr>
          <p:cNvSpPr/>
          <p:nvPr/>
        </p:nvSpPr>
        <p:spPr>
          <a:xfrm>
            <a:off x="7731891" y="2437602"/>
            <a:ext cx="460953" cy="360040"/>
          </a:xfrm>
          <a:prstGeom prst="irregularSeal1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Calibri"/>
              </a:rPr>
              <a:t>3</a:t>
            </a:r>
            <a:endParaRPr lang="ru-RU" sz="1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Скругленная прямоугольная выноска 31"/>
          <p:cNvSpPr/>
          <p:nvPr/>
        </p:nvSpPr>
        <p:spPr>
          <a:xfrm>
            <a:off x="7281878" y="1340768"/>
            <a:ext cx="1568723" cy="1027112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300" dirty="0" smtClean="0">
                <a:solidFill>
                  <a:prstClr val="white"/>
                </a:solidFill>
              </a:rPr>
              <a:t>3. </a:t>
            </a:r>
            <a:r>
              <a:rPr lang="ru-RU" sz="1300" dirty="0">
                <a:solidFill>
                  <a:prstClr val="white"/>
                </a:solidFill>
              </a:rPr>
              <a:t>Отсутствие четкой структуры формы отчета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921" y="199194"/>
            <a:ext cx="9810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29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8" y="1055688"/>
            <a:ext cx="8686800" cy="33655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/>
              <a:t>Карта текущего состояния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23300" y="6527800"/>
            <a:ext cx="347663" cy="285750"/>
          </a:xfrm>
        </p:spPr>
        <p:txBody>
          <a:bodyPr/>
          <a:lstStyle/>
          <a:p>
            <a:pPr algn="ctr">
              <a:defRPr/>
            </a:pPr>
            <a:fld id="{B47CC389-FC32-4AA7-8E9A-6F6DE73B0757}" type="slidenum">
              <a:rPr lang="ru-RU" b="1" smtClean="0">
                <a:solidFill>
                  <a:srgbClr val="474B78">
                    <a:lumMod val="50000"/>
                  </a:srgbClr>
                </a:solidFill>
              </a:rPr>
              <a:pPr algn="ctr">
                <a:defRPr/>
              </a:pPr>
              <a:t>4</a:t>
            </a:fld>
            <a:endParaRPr lang="ru-RU" b="1" dirty="0">
              <a:solidFill>
                <a:srgbClr val="474B78">
                  <a:lumMod val="50000"/>
                </a:srgb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9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3000" dirty="0" smtClean="0">
                <a:solidFill>
                  <a:srgbClr val="464646"/>
                </a:solidFill>
              </a:rPr>
              <a:t>Введение в предметную область</a:t>
            </a:r>
            <a:br>
              <a:rPr lang="ru-RU" sz="3000" dirty="0" smtClean="0">
                <a:solidFill>
                  <a:srgbClr val="464646"/>
                </a:solidFill>
              </a:rPr>
            </a:br>
            <a:r>
              <a:rPr lang="ru-RU" sz="3000" dirty="0" smtClean="0">
                <a:solidFill>
                  <a:srgbClr val="464646"/>
                </a:solidFill>
              </a:rPr>
              <a:t>(описание ситуации «как есть»)</a:t>
            </a:r>
            <a:endParaRPr lang="ru-RU" sz="3000" dirty="0">
              <a:solidFill>
                <a:srgbClr val="464646"/>
              </a:solidFill>
            </a:endParaRPr>
          </a:p>
        </p:txBody>
      </p:sp>
      <p:sp>
        <p:nvSpPr>
          <p:cNvPr id="41" name="Штриховая стрелка вправо 40"/>
          <p:cNvSpPr/>
          <p:nvPr/>
        </p:nvSpPr>
        <p:spPr>
          <a:xfrm>
            <a:off x="1580679" y="3090862"/>
            <a:ext cx="903089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16200" y="3716338"/>
            <a:ext cx="503238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cs typeface="Arial" charset="0"/>
              </a:rPr>
              <a:t>60-1440 мин.</a:t>
            </a:r>
          </a:p>
        </p:txBody>
      </p:sp>
      <p:sp>
        <p:nvSpPr>
          <p:cNvPr id="78" name="Штриховая стрелка вправо 77"/>
          <p:cNvSpPr/>
          <p:nvPr/>
        </p:nvSpPr>
        <p:spPr>
          <a:xfrm>
            <a:off x="6431310" y="3572668"/>
            <a:ext cx="372938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5" name="Штриховая стрелка вправо 84"/>
          <p:cNvSpPr/>
          <p:nvPr/>
        </p:nvSpPr>
        <p:spPr>
          <a:xfrm>
            <a:off x="4303084" y="3875882"/>
            <a:ext cx="556947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8" name="Штриховая стрелка вправо 97"/>
          <p:cNvSpPr/>
          <p:nvPr/>
        </p:nvSpPr>
        <p:spPr>
          <a:xfrm>
            <a:off x="8101013" y="4648200"/>
            <a:ext cx="487362" cy="287338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100" name="Таблица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262113"/>
              </p:ext>
            </p:extLst>
          </p:nvPr>
        </p:nvGraphicFramePr>
        <p:xfrm>
          <a:off x="107504" y="2022424"/>
          <a:ext cx="1443806" cy="246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3856"/>
                <a:gridCol w="379950"/>
              </a:tblGrid>
              <a:tr h="48322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Классный руководитель</a:t>
                      </a:r>
                      <a:endParaRPr lang="ru-RU" sz="1100" dirty="0"/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1447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Предоставляет ежедневную информацию и  анализ за определённое время заместителю</a:t>
                      </a: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директора</a:t>
                      </a:r>
                      <a:endParaRPr lang="ru-RU" sz="1100" dirty="0" smtClean="0"/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800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4320-10080</a:t>
                      </a: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</a:rPr>
                        <a:t> мин</a:t>
                      </a:r>
                      <a:endParaRPr lang="ru-RU" sz="130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04" marR="91404" marT="45282" marB="4528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 marL="91404" marR="91404" marT="45282" marB="45282" anchor="b"/>
                </a:tc>
              </a:tr>
            </a:tbl>
          </a:graphicData>
        </a:graphic>
      </p:graphicFrame>
      <p:graphicFrame>
        <p:nvGraphicFramePr>
          <p:cNvPr id="102" name="Таблица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51325"/>
              </p:ext>
            </p:extLst>
          </p:nvPr>
        </p:nvGraphicFramePr>
        <p:xfrm>
          <a:off x="2483769" y="2351472"/>
          <a:ext cx="1719688" cy="4323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761"/>
                <a:gridCol w="242927"/>
              </a:tblGrid>
              <a:tr h="454341"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Заместитель директора,</a:t>
                      </a:r>
                      <a:r>
                        <a:rPr lang="ru-RU" sz="11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курирующий вопросы </a:t>
                      </a:r>
                      <a:r>
                        <a:rPr lang="ru-RU" sz="11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здоровьесбережения</a:t>
                      </a:r>
                      <a:endParaRPr lang="ru-RU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66" marR="91466" marT="41976" marB="41976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15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после сбора информации от всех классных руководителей : </a:t>
                      </a: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изучает, готовит  ежедневную информацию по для отчета в УО, на основе анализа каждого классного руководителя, систематизирует информацию для  получения сводных результатов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(констатирующая часть)</a:t>
                      </a: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612" marR="68612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180—360 мин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612" marR="68612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</a:p>
                  </a:txBody>
                  <a:tcPr marL="91466" marR="91466" marT="41976" marB="41976" anchor="b"/>
                </a:tc>
              </a:tr>
            </a:tbl>
          </a:graphicData>
        </a:graphic>
      </p:graphicFrame>
      <p:sp>
        <p:nvSpPr>
          <p:cNvPr id="30" name="Пятно 1 88">
            <a:extLst>
              <a:ext uri="{FF2B5EF4-FFF2-40B4-BE49-F238E27FC236}"/>
            </a:extLst>
          </p:cNvPr>
          <p:cNvSpPr/>
          <p:nvPr/>
        </p:nvSpPr>
        <p:spPr>
          <a:xfrm>
            <a:off x="4303085" y="2704723"/>
            <a:ext cx="460953" cy="428628"/>
          </a:xfrm>
          <a:prstGeom prst="irregularSeal1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Calibri"/>
              </a:rPr>
              <a:t>5</a:t>
            </a:r>
            <a:endParaRPr lang="ru-RU" sz="1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 rot="10800000" flipV="1">
            <a:off x="1885471" y="1340768"/>
            <a:ext cx="1686397" cy="864097"/>
          </a:xfrm>
          <a:prstGeom prst="wedgeRoundRectCallout">
            <a:avLst>
              <a:gd name="adj1" fmla="val 68083"/>
              <a:gd name="adj2" fmla="val 85327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prstClr val="white"/>
                </a:solidFill>
              </a:rPr>
              <a:t>Низкий уровень исполнительской дисциплины</a:t>
            </a:r>
          </a:p>
        </p:txBody>
      </p:sp>
      <p:sp>
        <p:nvSpPr>
          <p:cNvPr id="35" name="Пятно 1 88">
            <a:extLst>
              <a:ext uri="{FF2B5EF4-FFF2-40B4-BE49-F238E27FC236}"/>
            </a:extLst>
          </p:cNvPr>
          <p:cNvSpPr/>
          <p:nvPr/>
        </p:nvSpPr>
        <p:spPr>
          <a:xfrm rot="10800000" flipV="1">
            <a:off x="2214902" y="2199503"/>
            <a:ext cx="389515" cy="481399"/>
          </a:xfrm>
          <a:prstGeom prst="irregularSeal1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prstClr val="white"/>
                </a:solidFill>
                <a:latin typeface="Calibri"/>
              </a:rPr>
              <a:t>4</a:t>
            </a:r>
            <a:endParaRPr lang="ru-RU" sz="14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4195269" y="1340768"/>
            <a:ext cx="1960907" cy="1340135"/>
          </a:xfrm>
          <a:prstGeom prst="wedgeRoundRectCallo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prstClr val="white"/>
                </a:solidFill>
              </a:rPr>
              <a:t>Заместитель директора длительное время обрабатывает «разнотипные» анализы </a:t>
            </a:r>
            <a:r>
              <a:rPr lang="ru-RU" sz="1300" dirty="0" smtClean="0">
                <a:solidFill>
                  <a:prstClr val="white"/>
                </a:solidFill>
              </a:rPr>
              <a:t>МИ</a:t>
            </a:r>
            <a:endParaRPr lang="ru-RU" sz="1300" dirty="0">
              <a:solidFill>
                <a:prstClr val="white"/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069433"/>
              </p:ext>
            </p:extLst>
          </p:nvPr>
        </p:nvGraphicFramePr>
        <p:xfrm>
          <a:off x="4860031" y="2680903"/>
          <a:ext cx="1571279" cy="2961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099"/>
                <a:gridCol w="259180"/>
              </a:tblGrid>
              <a:tr h="76280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Заместитель директора, курирующий вопросы </a:t>
                      </a:r>
                      <a:r>
                        <a:rPr lang="ru-RU" sz="1100" dirty="0" err="1" smtClean="0"/>
                        <a:t>здоровьесбережения</a:t>
                      </a:r>
                      <a:endParaRPr lang="ru-RU" sz="1100" dirty="0"/>
                    </a:p>
                  </a:txBody>
                  <a:tcPr marL="91514" marR="91514" marT="42025" marB="420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710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Передает ежедневную информацию  в УО,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оставляет справку  по анализу заболеваемости за определенный период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( аналитическая часть)</a:t>
                      </a: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100" dirty="0"/>
                    </a:p>
                  </a:txBody>
                  <a:tcPr marL="91514" marR="91514" marT="42025" marB="420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37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7030A0"/>
                          </a:solidFill>
                        </a:rPr>
                        <a:t>60- мин.</a:t>
                      </a:r>
                    </a:p>
                  </a:txBody>
                  <a:tcPr marL="91514" marR="91514" marT="42025" marB="42025" anchor="ctr"/>
                </a:tc>
                <a:tc>
                  <a:txBody>
                    <a:bodyPr/>
                    <a:lstStyle/>
                    <a:p>
                      <a:pPr algn="r"/>
                      <a:endParaRPr lang="ru-RU" sz="11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514" marR="91514" marT="42025" marB="42025" anchor="b"/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506428"/>
              </p:ext>
            </p:extLst>
          </p:nvPr>
        </p:nvGraphicFramePr>
        <p:xfrm>
          <a:off x="6804248" y="2461932"/>
          <a:ext cx="1727200" cy="3243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125"/>
                <a:gridCol w="288075"/>
              </a:tblGrid>
              <a:tr h="129778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Заместитель директора, курирующий вопросы </a:t>
                      </a:r>
                      <a:r>
                        <a:rPr lang="ru-RU" sz="1100" dirty="0" err="1" smtClean="0"/>
                        <a:t>здоровьесбережения</a:t>
                      </a:r>
                      <a:r>
                        <a:rPr lang="ru-RU" sz="1100" dirty="0" smtClean="0"/>
                        <a:t> </a:t>
                      </a:r>
                      <a:endParaRPr lang="ru-RU" sz="1100" dirty="0"/>
                    </a:p>
                  </a:txBody>
                  <a:tcPr marL="91470" marR="91470" marT="45730" marB="4573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519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Передает справку </a:t>
                      </a: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в приемную директора для </a:t>
                      </a: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издания  приказа по школе</a:t>
                      </a:r>
                      <a:endParaRPr lang="ru-RU" sz="1100" dirty="0"/>
                    </a:p>
                  </a:txBody>
                  <a:tcPr marL="91470" marR="91470" marT="45730" marB="4573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289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5 мин</a:t>
                      </a:r>
                    </a:p>
                  </a:txBody>
                  <a:tcPr marL="91470" marR="91470" marT="45730" marB="45730" anchor="ctr"/>
                </a:tc>
                <a:tc>
                  <a:txBody>
                    <a:bodyPr/>
                    <a:lstStyle/>
                    <a:p>
                      <a:pPr algn="r"/>
                      <a:endParaRPr lang="ru-RU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70" marR="91470" marT="45730" marB="45730" anchor="b"/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8748464" y="3305963"/>
            <a:ext cx="216024" cy="171451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ВЫХОД</a:t>
            </a:r>
          </a:p>
        </p:txBody>
      </p:sp>
    </p:spTree>
    <p:extLst>
      <p:ext uri="{BB962C8B-B14F-4D97-AF65-F5344CB8AC3E}">
        <p14:creationId xmlns:p14="http://schemas.microsoft.com/office/powerpoint/2010/main" val="301272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04800" y="1412875"/>
            <a:ext cx="8686800" cy="550863"/>
          </a:xfrm>
        </p:spPr>
        <p:txBody>
          <a:bodyPr/>
          <a:lstStyle/>
          <a:p>
            <a:pPr eaLnBrk="1" hangingPunct="1"/>
            <a:r>
              <a:rPr lang="ru-RU" sz="2400" smtClean="0"/>
              <a:t>Пирамида проблем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43938" y="6429375"/>
            <a:ext cx="347662" cy="285750"/>
          </a:xfrm>
        </p:spPr>
        <p:txBody>
          <a:bodyPr/>
          <a:lstStyle/>
          <a:p>
            <a:pPr algn="ctr">
              <a:defRPr/>
            </a:pPr>
            <a:fld id="{A7D70D44-7843-4571-A9B8-ED630A2B7E11}" type="slidenum">
              <a:rPr lang="ru-RU" b="1">
                <a:solidFill>
                  <a:schemeClr val="accent5">
                    <a:lumMod val="50000"/>
                  </a:schemeClr>
                </a:solidFill>
              </a:rPr>
              <a:pPr algn="ctr">
                <a:defRPr/>
              </a:pPr>
              <a:t>5</a:t>
            </a:fld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7950" y="4048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Franklin Gothic Medium" pitchFamily="34" charset="0"/>
              </a:rPr>
              <a:t>Введение в предметную область</a:t>
            </a:r>
            <a:br>
              <a:rPr lang="ru-RU" sz="2000" b="1" dirty="0" smtClean="0">
                <a:solidFill>
                  <a:schemeClr val="tx1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Franklin Gothic Medium" pitchFamily="34" charset="0"/>
              </a:rPr>
              <a:t>(описание ситуации «как есть»)</a:t>
            </a:r>
            <a:r>
              <a:rPr lang="ru-RU" sz="3000" b="1" dirty="0" smtClean="0">
                <a:solidFill>
                  <a:schemeClr val="tx1"/>
                </a:solidFill>
                <a:latin typeface="Franklin Gothic Medium" pitchFamily="34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Franklin Gothic Medium" pitchFamily="34" charset="0"/>
              </a:rPr>
            </a:br>
            <a:endParaRPr lang="ru-RU" sz="3000" b="1" dirty="0" smtClean="0">
              <a:solidFill>
                <a:schemeClr val="tx1"/>
              </a:solidFill>
              <a:latin typeface="Franklin Gothic Medium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928662" y="2214554"/>
          <a:ext cx="5612412" cy="4245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5500694" y="4000504"/>
            <a:ext cx="3571869" cy="235745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Отсутствие алгоритма действий педагогов при оформлении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анализа ( шаблона  мониторингового исследования ( МИ).</a:t>
            </a:r>
            <a:endParaRPr lang="ru-RU" altLang="en-US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2.Отсутствие документа, регламентирующего сроки оформления отчетной  ( аналитической)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документации.</a:t>
            </a:r>
            <a:endParaRPr lang="ru-RU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3.Низкий уровень исполнительской дисциплины отдельных педагогов.</a:t>
            </a:r>
          </a:p>
          <a:p>
            <a:pPr>
              <a:defRPr/>
            </a:pP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Длительный  сводный анализ разнотипных  анализов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педагогов заместителем директора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5" y="3214687"/>
            <a:ext cx="2857500" cy="571503"/>
          </a:xfrm>
          <a:prstGeom prst="roundRect">
            <a:avLst/>
          </a:prstGeom>
          <a:solidFill>
            <a:schemeClr val="bg2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Не выявлены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2357430"/>
            <a:ext cx="2571750" cy="642942"/>
          </a:xfrm>
          <a:prstGeom prst="round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Не выявлены</a:t>
            </a:r>
          </a:p>
        </p:txBody>
      </p:sp>
    </p:spTree>
    <p:extLst>
      <p:ext uri="{BB962C8B-B14F-4D97-AF65-F5344CB8AC3E}">
        <p14:creationId xmlns:p14="http://schemas.microsoft.com/office/powerpoint/2010/main" val="2776168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8" y="1055688"/>
            <a:ext cx="8686800" cy="33655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/>
              <a:t>Карта текущего состояния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23300" y="6527800"/>
            <a:ext cx="347663" cy="285750"/>
          </a:xfrm>
        </p:spPr>
        <p:txBody>
          <a:bodyPr/>
          <a:lstStyle/>
          <a:p>
            <a:pPr algn="ctr">
              <a:defRPr/>
            </a:pPr>
            <a:fld id="{B47CC389-FC32-4AA7-8E9A-6F6DE73B0757}" type="slidenum">
              <a:rPr lang="ru-RU" b="1" smtClean="0">
                <a:solidFill>
                  <a:srgbClr val="474B78">
                    <a:lumMod val="50000"/>
                  </a:srgbClr>
                </a:solidFill>
              </a:rPr>
              <a:pPr algn="ctr">
                <a:defRPr/>
              </a:pPr>
              <a:t>6</a:t>
            </a:fld>
            <a:endParaRPr lang="ru-RU" b="1" dirty="0">
              <a:solidFill>
                <a:srgbClr val="474B78">
                  <a:lumMod val="50000"/>
                </a:srgb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9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3000" dirty="0" smtClean="0">
                <a:solidFill>
                  <a:srgbClr val="464646"/>
                </a:solidFill>
              </a:rPr>
              <a:t>Введение в предметную область</a:t>
            </a:r>
            <a:br>
              <a:rPr lang="ru-RU" sz="3000" dirty="0" smtClean="0">
                <a:solidFill>
                  <a:srgbClr val="464646"/>
                </a:solidFill>
              </a:rPr>
            </a:br>
            <a:r>
              <a:rPr lang="ru-RU" sz="3000" dirty="0" smtClean="0">
                <a:solidFill>
                  <a:srgbClr val="464646"/>
                </a:solidFill>
              </a:rPr>
              <a:t>(описание ситуации «как БУДЕТ»)</a:t>
            </a:r>
            <a:endParaRPr lang="ru-RU" sz="3000" dirty="0">
              <a:solidFill>
                <a:srgbClr val="464646"/>
              </a:solidFill>
            </a:endParaRPr>
          </a:p>
        </p:txBody>
      </p:sp>
      <p:sp>
        <p:nvSpPr>
          <p:cNvPr id="41" name="Штриховая стрелка вправо 40"/>
          <p:cNvSpPr/>
          <p:nvPr/>
        </p:nvSpPr>
        <p:spPr>
          <a:xfrm>
            <a:off x="1558925" y="3055938"/>
            <a:ext cx="479425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16200" y="3716338"/>
            <a:ext cx="503238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prstClr val="black"/>
                </a:solidFill>
                <a:cs typeface="Arial" charset="0"/>
              </a:rPr>
              <a:t>60-1440 мин.</a:t>
            </a:r>
          </a:p>
        </p:txBody>
      </p:sp>
      <p:sp>
        <p:nvSpPr>
          <p:cNvPr id="78" name="Штриховая стрелка вправо 77"/>
          <p:cNvSpPr/>
          <p:nvPr/>
        </p:nvSpPr>
        <p:spPr>
          <a:xfrm>
            <a:off x="6697663" y="3090863"/>
            <a:ext cx="495300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5" name="Штриховая стрелка вправо 84"/>
          <p:cNvSpPr/>
          <p:nvPr/>
        </p:nvSpPr>
        <p:spPr>
          <a:xfrm>
            <a:off x="3567108" y="3199606"/>
            <a:ext cx="317500" cy="287337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87" name="Таблица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749456"/>
              </p:ext>
            </p:extLst>
          </p:nvPr>
        </p:nvGraphicFramePr>
        <p:xfrm>
          <a:off x="2038350" y="2504126"/>
          <a:ext cx="1687508" cy="425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425"/>
                <a:gridCol w="444083"/>
              </a:tblGrid>
              <a:tr h="46599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Классный руководитель</a:t>
                      </a:r>
                      <a:endParaRPr lang="ru-RU" sz="1300" dirty="0"/>
                    </a:p>
                  </a:txBody>
                  <a:tcPr marL="91404" marR="91404" marT="43022" marB="4302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8825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Анализирует форму  ежедневной отчетности и форму МИ, оформляет шаблон для ежедневных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отчетов через   коллективный мессенджер и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 анализ 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по установленной форме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1404" marR="91404" marT="43022" marB="4302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99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7030A0"/>
                          </a:solidFill>
                        </a:rPr>
                        <a:t>60-120 мин</a:t>
                      </a:r>
                    </a:p>
                  </a:txBody>
                  <a:tcPr marL="91404" marR="91404" marT="43022" marB="4302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marL="91404" marR="91404" marT="43022" marB="43022" anchor="b"/>
                </a:tc>
              </a:tr>
            </a:tbl>
          </a:graphicData>
        </a:graphic>
      </p:graphicFrame>
      <p:sp>
        <p:nvSpPr>
          <p:cNvPr id="98" name="Штриховая стрелка вправо 97"/>
          <p:cNvSpPr/>
          <p:nvPr/>
        </p:nvSpPr>
        <p:spPr>
          <a:xfrm>
            <a:off x="8101013" y="4648200"/>
            <a:ext cx="487362" cy="287338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99" name="Таблица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060155"/>
              </p:ext>
            </p:extLst>
          </p:nvPr>
        </p:nvGraphicFramePr>
        <p:xfrm>
          <a:off x="168275" y="2668588"/>
          <a:ext cx="1523405" cy="3438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2507"/>
                <a:gridCol w="400898"/>
              </a:tblGrid>
              <a:tr h="5306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Заместитель директора, курирующий вопросы </a:t>
                      </a:r>
                      <a:r>
                        <a:rPr lang="ru-RU" sz="1100" dirty="0" err="1" smtClean="0"/>
                        <a:t>здоровьесбережения</a:t>
                      </a:r>
                      <a:endParaRPr lang="ru-RU" sz="1100" dirty="0"/>
                    </a:p>
                  </a:txBody>
                  <a:tcPr marL="91474" marR="91474" marT="45719" marB="4571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0164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altLang="en-US" sz="11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Направляет  по почте (скан </a:t>
                      </a:r>
                      <a:r>
                        <a:rPr lang="ru-RU" alt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приказа о ежедневной информации и проведении МИ за определенный период времени, а также  </a:t>
                      </a:r>
                      <a:r>
                        <a:rPr lang="ru-RU" altLang="en-US" sz="11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информацию о необходимости предоставления анализа) 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1474" marR="91474" marT="45719" marB="4571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552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002060"/>
                          </a:solidFill>
                        </a:rPr>
                        <a:t>1-5 мин.</a:t>
                      </a:r>
                    </a:p>
                  </a:txBody>
                  <a:tcPr marL="91474" marR="91474" marT="45719" marB="45719" anchor="ctr"/>
                </a:tc>
                <a:tc>
                  <a:txBody>
                    <a:bodyPr/>
                    <a:lstStyle/>
                    <a:p>
                      <a:pPr algn="r"/>
                      <a:endParaRPr lang="ru-RU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74" marR="91474" marT="45719" marB="45719" anchor="b"/>
                </a:tc>
              </a:tr>
            </a:tbl>
          </a:graphicData>
        </a:graphic>
      </p:graphicFrame>
      <p:graphicFrame>
        <p:nvGraphicFramePr>
          <p:cNvPr id="100" name="Таблица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584027"/>
              </p:ext>
            </p:extLst>
          </p:nvPr>
        </p:nvGraphicFramePr>
        <p:xfrm>
          <a:off x="3916234" y="3013869"/>
          <a:ext cx="1439664" cy="3820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0804"/>
                <a:gridCol w="378860"/>
              </a:tblGrid>
              <a:tr h="63921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Классный руководитель </a:t>
                      </a:r>
                      <a:endParaRPr lang="ru-RU" sz="1400" dirty="0"/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7289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Предоставляет ежедневную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информацию через мессенджер и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 анализ  МИ заместителю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директора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 в электронном виде через электронную почту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 marL="91404" marR="91404" marT="45282" marB="4528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858"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4320"/>
                      </a:pP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</a:rPr>
                        <a:t> мин</a:t>
                      </a:r>
                    </a:p>
                  </a:txBody>
                  <a:tcPr marL="91404" marR="91404" marT="45282" marB="45282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2,3</a:t>
                      </a:r>
                    </a:p>
                  </a:txBody>
                  <a:tcPr marL="91404" marR="91404" marT="45282" marB="45282" anchor="b"/>
                </a:tc>
              </a:tr>
            </a:tbl>
          </a:graphicData>
        </a:graphic>
      </p:graphicFrame>
      <p:graphicFrame>
        <p:nvGraphicFramePr>
          <p:cNvPr id="102" name="Таблица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310788"/>
              </p:ext>
            </p:extLst>
          </p:nvPr>
        </p:nvGraphicFramePr>
        <p:xfrm>
          <a:off x="7172316" y="2157482"/>
          <a:ext cx="1474787" cy="4411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6455"/>
                <a:gridCol w="208332"/>
              </a:tblGrid>
              <a:tr h="48191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Заместитель директора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66" marR="91466" marT="41976" marB="41976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15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после сбора ежедневной информации от всех классных руководителей готовит общую информацию и передает в УО: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изучает анализ каждого классного руководителя, систематизирует информацию для  получения сводных результатов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( констатирующая часть)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612" marR="68612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6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120</a:t>
                      </a:r>
                      <a:r>
                        <a:rPr lang="ru-RU" sz="1100" baseline="0" dirty="0" smtClean="0">
                          <a:latin typeface="+mn-lt"/>
                          <a:ea typeface="Calibri"/>
                          <a:cs typeface="Times New Roman"/>
                        </a:rPr>
                        <a:t> мин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612" marR="68612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 marL="91466" marR="91466" marT="41976" marB="41976" anchor="b"/>
                </a:tc>
              </a:tr>
            </a:tbl>
          </a:graphicData>
        </a:graphic>
      </p:graphicFrame>
      <p:sp>
        <p:nvSpPr>
          <p:cNvPr id="103" name="Штриховая стрелка вправо 102"/>
          <p:cNvSpPr/>
          <p:nvPr/>
        </p:nvSpPr>
        <p:spPr>
          <a:xfrm>
            <a:off x="8620125" y="3216275"/>
            <a:ext cx="495300" cy="287338"/>
          </a:xfrm>
          <a:prstGeom prst="stripedRightArrow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Скругленная прямоугольная выноска 23"/>
          <p:cNvSpPr/>
          <p:nvPr/>
        </p:nvSpPr>
        <p:spPr>
          <a:xfrm>
            <a:off x="2071670" y="1351030"/>
            <a:ext cx="1714512" cy="997850"/>
          </a:xfrm>
          <a:prstGeom prst="wedgeRoundRect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четкой структуры формы анализа МИ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Экономия</a:t>
            </a:r>
            <a:r>
              <a:rPr lang="ru-RU" sz="1200" dirty="0">
                <a:solidFill>
                  <a:srgbClr val="FFFF00"/>
                </a:solidFill>
              </a:rPr>
              <a:t>: </a:t>
            </a:r>
            <a:r>
              <a:rPr lang="ru-RU" sz="1200" dirty="0" smtClean="0">
                <a:solidFill>
                  <a:srgbClr val="FFFF00"/>
                </a:solidFill>
              </a:rPr>
              <a:t> 60-120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мин</a:t>
            </a:r>
            <a:r>
              <a:rPr lang="ru-RU" sz="1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3857620" y="1412862"/>
            <a:ext cx="1714512" cy="1428760"/>
          </a:xfrm>
          <a:prstGeom prst="wedgeRoundRect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Фиксация временных нормативов выполнения анализа работ для педагогов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Экономия</a:t>
            </a:r>
            <a:r>
              <a:rPr lang="ru-RU" sz="1200" dirty="0">
                <a:solidFill>
                  <a:srgbClr val="FFFF00"/>
                </a:solidFill>
              </a:rPr>
              <a:t>: </a:t>
            </a:r>
            <a:r>
              <a:rPr lang="ru-RU" sz="1200" dirty="0" smtClean="0">
                <a:solidFill>
                  <a:srgbClr val="FFFF00"/>
                </a:solidFill>
              </a:rPr>
              <a:t>2880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мин</a:t>
            </a:r>
            <a:r>
              <a:rPr lang="ru-RU" sz="1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5429256" y="3000372"/>
            <a:ext cx="1214446" cy="2714644"/>
          </a:xfrm>
          <a:prstGeom prst="wedgeRoundRectCallout">
            <a:avLst>
              <a:gd name="adj1" fmla="val -42009"/>
              <a:gd name="adj2" fmla="val 63904"/>
              <a:gd name="adj3" fmla="val 1666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Утверждение регламента работы с отчетной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(аналитической) документацией</a:t>
            </a:r>
          </a:p>
          <a:p>
            <a:pPr algn="ctr">
              <a:lnSpc>
                <a:spcPct val="80000"/>
              </a:lnSpc>
            </a:pPr>
            <a:r>
              <a:rPr lang="ru-RU" altLang="ru-RU" sz="1200" b="1" dirty="0" smtClean="0"/>
              <a:t> 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Экономия</a:t>
            </a:r>
            <a:r>
              <a:rPr lang="ru-RU" sz="1200" dirty="0">
                <a:solidFill>
                  <a:srgbClr val="FFFF00"/>
                </a:solidFill>
              </a:rPr>
              <a:t>: </a:t>
            </a:r>
            <a:r>
              <a:rPr lang="ru-RU" sz="1200" dirty="0" smtClean="0">
                <a:solidFill>
                  <a:srgbClr val="FFFF00"/>
                </a:solidFill>
              </a:rPr>
              <a:t>5760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мин</a:t>
            </a:r>
            <a:r>
              <a:rPr lang="ru-RU" sz="1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6945313" y="672369"/>
            <a:ext cx="1928794" cy="1357322"/>
          </a:xfrm>
          <a:prstGeom prst="wedgeRoundRectCallou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Структурированная форма анализа у заместителя директора на основе шаблона МИ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Экономия</a:t>
            </a:r>
            <a:r>
              <a:rPr lang="ru-RU" sz="1200" dirty="0">
                <a:solidFill>
                  <a:srgbClr val="FFFF00"/>
                </a:solidFill>
              </a:rPr>
              <a:t>: </a:t>
            </a:r>
            <a:r>
              <a:rPr lang="ru-RU" sz="1200" dirty="0" smtClean="0">
                <a:solidFill>
                  <a:srgbClr val="FFFF00"/>
                </a:solidFill>
              </a:rPr>
              <a:t> 240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мин</a:t>
            </a:r>
            <a:r>
              <a:rPr lang="ru-RU" sz="1200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846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8" y="1055688"/>
            <a:ext cx="8686800" cy="3365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/>
              <a:t>Карта текущего состояния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23300" y="6527800"/>
            <a:ext cx="347663" cy="285750"/>
          </a:xfrm>
        </p:spPr>
        <p:txBody>
          <a:bodyPr/>
          <a:lstStyle/>
          <a:p>
            <a:pPr algn="ctr">
              <a:defRPr/>
            </a:pPr>
            <a:fld id="{328C4B0C-E43A-4295-B43A-70D103F0195A}" type="slidenum">
              <a:rPr lang="ru-RU" b="1" smtClean="0">
                <a:solidFill>
                  <a:srgbClr val="474B78">
                    <a:lumMod val="50000"/>
                  </a:srgbClr>
                </a:solidFill>
              </a:rPr>
              <a:pPr algn="ctr">
                <a:defRPr/>
              </a:pPr>
              <a:t>7</a:t>
            </a:fld>
            <a:endParaRPr lang="ru-RU" b="1" dirty="0">
              <a:solidFill>
                <a:srgbClr val="474B78">
                  <a:lumMod val="50000"/>
                </a:srgb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913"/>
            <a:ext cx="8686800" cy="8382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>
              <a:defRPr/>
            </a:pPr>
            <a:r>
              <a:rPr lang="ru-RU" sz="3000" dirty="0" smtClean="0">
                <a:solidFill>
                  <a:srgbClr val="464646"/>
                </a:solidFill>
              </a:rPr>
              <a:t>Введение в предметную область</a:t>
            </a:r>
            <a:br>
              <a:rPr lang="ru-RU" sz="3000" dirty="0" smtClean="0">
                <a:solidFill>
                  <a:srgbClr val="464646"/>
                </a:solidFill>
              </a:rPr>
            </a:br>
            <a:r>
              <a:rPr lang="ru-RU" sz="3000" dirty="0" smtClean="0">
                <a:solidFill>
                  <a:srgbClr val="464646"/>
                </a:solidFill>
              </a:rPr>
              <a:t>(описание ситуации «как будет»)</a:t>
            </a:r>
            <a:endParaRPr lang="ru-RU" sz="3000" dirty="0">
              <a:solidFill>
                <a:srgbClr val="464646"/>
              </a:solidFill>
            </a:endParaRPr>
          </a:p>
        </p:txBody>
      </p:sp>
      <p:sp>
        <p:nvSpPr>
          <p:cNvPr id="41" name="Штриховая стрелка вправо 40"/>
          <p:cNvSpPr/>
          <p:nvPr/>
        </p:nvSpPr>
        <p:spPr>
          <a:xfrm>
            <a:off x="85725" y="3976688"/>
            <a:ext cx="741363" cy="287337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99" name="Таблица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784280"/>
              </p:ext>
            </p:extLst>
          </p:nvPr>
        </p:nvGraphicFramePr>
        <p:xfrm>
          <a:off x="879475" y="2000240"/>
          <a:ext cx="1471613" cy="4511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873"/>
                <a:gridCol w="242740"/>
              </a:tblGrid>
              <a:tr h="69818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Заместитель директора, курирующий вопросы </a:t>
                      </a:r>
                      <a:r>
                        <a:rPr lang="ru-RU" sz="1300" dirty="0" err="1" smtClean="0"/>
                        <a:t>здоровьесбережения</a:t>
                      </a:r>
                      <a:endParaRPr lang="ru-RU" sz="1300" dirty="0"/>
                    </a:p>
                  </a:txBody>
                  <a:tcPr marL="91514" marR="91514" marT="42025" marB="420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8032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оставляет справку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( аналитическая часть)</a:t>
                      </a:r>
                      <a:endParaRPr lang="ru-RU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/>
                      <a:endParaRPr lang="ru-RU" sz="1300" dirty="0"/>
                    </a:p>
                  </a:txBody>
                  <a:tcPr marL="91514" marR="91514" marT="42025" marB="420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75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7030A0"/>
                          </a:solidFill>
                        </a:rPr>
                        <a:t>60 мин.</a:t>
                      </a:r>
                    </a:p>
                  </a:txBody>
                  <a:tcPr marL="91514" marR="91514" marT="42025" marB="42025" anchor="ctr"/>
                </a:tc>
                <a:tc>
                  <a:txBody>
                    <a:bodyPr/>
                    <a:lstStyle/>
                    <a:p>
                      <a:pPr algn="r"/>
                      <a:endParaRPr lang="ru-RU" sz="11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514" marR="91514" marT="42025" marB="42025" anchor="b"/>
                </a:tc>
              </a:tr>
            </a:tbl>
          </a:graphicData>
        </a:graphic>
      </p:graphicFrame>
      <p:sp>
        <p:nvSpPr>
          <p:cNvPr id="24" name="Штриховая стрелка вправо 23"/>
          <p:cNvSpPr/>
          <p:nvPr/>
        </p:nvSpPr>
        <p:spPr>
          <a:xfrm>
            <a:off x="2398713" y="4019550"/>
            <a:ext cx="650875" cy="287338"/>
          </a:xfrm>
          <a:prstGeom prst="stripedRightArrow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179443"/>
              </p:ext>
            </p:extLst>
          </p:nvPr>
        </p:nvGraphicFramePr>
        <p:xfrm>
          <a:off x="3049588" y="2071678"/>
          <a:ext cx="1954460" cy="3886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481"/>
                <a:gridCol w="325979"/>
              </a:tblGrid>
              <a:tr h="155505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Заместитель директора , курирующий вопросы </a:t>
                      </a:r>
                      <a:r>
                        <a:rPr lang="ru-RU" sz="1400" dirty="0" err="1" smtClean="0"/>
                        <a:t>здоровьесбережения</a:t>
                      </a:r>
                      <a:endParaRPr lang="ru-RU" sz="1400" dirty="0"/>
                    </a:p>
                  </a:txBody>
                  <a:tcPr marL="91470" marR="91470" marT="45730" marB="4573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970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Передает справку 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в приемную директора для 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издания  приказа по Учреждению</a:t>
                      </a:r>
                      <a:endParaRPr lang="ru-RU" sz="1400" dirty="0"/>
                    </a:p>
                  </a:txBody>
                  <a:tcPr marL="91470" marR="91470" marT="45730" marB="4573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448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5 мин</a:t>
                      </a:r>
                    </a:p>
                  </a:txBody>
                  <a:tcPr marL="91470" marR="91470" marT="45730" marB="45730" anchor="ctr"/>
                </a:tc>
                <a:tc>
                  <a:txBody>
                    <a:bodyPr/>
                    <a:lstStyle/>
                    <a:p>
                      <a:pPr algn="r"/>
                      <a:endParaRPr lang="ru-RU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70" marR="91470" marT="45730" marB="45730" anchor="b"/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4932040" y="3857627"/>
            <a:ext cx="3605531" cy="2745105"/>
          </a:xfrm>
          <a:prstGeom prst="roundRect">
            <a:avLst/>
          </a:prstGeom>
          <a:gradFill>
            <a:gsLst>
              <a:gs pos="0">
                <a:schemeClr val="accent1">
                  <a:tint val="30000"/>
                  <a:satMod val="250000"/>
                </a:schemeClr>
              </a:gs>
              <a:gs pos="72000">
                <a:schemeClr val="accent1">
                  <a:tint val="75000"/>
                  <a:satMod val="210000"/>
                </a:schemeClr>
              </a:gs>
              <a:gs pos="100000">
                <a:schemeClr val="accent1">
                  <a:tint val="85000"/>
                  <a:satMod val="210000"/>
                </a:schemeClr>
              </a:gs>
            </a:gsLst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Franklin Gothic Medium"/>
                <a:cs typeface="Arial" charset="0"/>
              </a:rPr>
              <a:t>Экономия: 5760  мин.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Franklin Gothic Medium"/>
                <a:cs typeface="Arial" charset="0"/>
              </a:rPr>
              <a:t> </a:t>
            </a:r>
            <a:endParaRPr lang="ru-RU" sz="900" dirty="0" smtClean="0">
              <a:solidFill>
                <a:prstClr val="black"/>
              </a:solidFill>
              <a:latin typeface="Franklin Gothic Medium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Franklin Gothic Medium"/>
                <a:cs typeface="Arial" charset="0"/>
              </a:rPr>
              <a:t>ВПП: 4505 мин.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Franklin Gothic Medium"/>
                <a:cs typeface="Arial" charset="0"/>
              </a:rPr>
              <a:t>  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13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4" name="Object 24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name="think-cell Slide" r:id="rId4" imgW="360" imgH="360" progId="">
                  <p:embed/>
                </p:oleObj>
              </mc:Choice>
              <mc:Fallback>
                <p:oleObj name="think-cell Slid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5" name="Заголовок 1"/>
          <p:cNvSpPr>
            <a:spLocks noGrp="1"/>
          </p:cNvSpPr>
          <p:nvPr>
            <p:ph type="title"/>
          </p:nvPr>
        </p:nvSpPr>
        <p:spPr>
          <a:xfrm>
            <a:off x="247650" y="116632"/>
            <a:ext cx="8648700" cy="439738"/>
          </a:xfrm>
        </p:spPr>
        <p:txBody>
          <a:bodyPr>
            <a:noAutofit/>
          </a:bodyPr>
          <a:lstStyle/>
          <a:p>
            <a:r>
              <a:rPr lang="ru-RU" sz="3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Достигнутые результаты (было и стало)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35635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sz="140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100353"/>
              </p:ext>
            </p:extLst>
          </p:nvPr>
        </p:nvGraphicFramePr>
        <p:xfrm>
          <a:off x="214282" y="642919"/>
          <a:ext cx="8606190" cy="608771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57520"/>
                <a:gridCol w="3357587"/>
                <a:gridCol w="2391083"/>
              </a:tblGrid>
              <a:tr h="2586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600" b="1" u="none" strike="noStrike" spc="0" dirty="0">
                          <a:effectLst/>
                        </a:rPr>
                        <a:t>БЫЛО</a:t>
                      </a:r>
                      <a:endParaRPr lang="ru-RU" sz="1600" b="1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62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600" b="1" u="none" strike="noStrike" spc="0" dirty="0">
                          <a:effectLst/>
                        </a:rPr>
                        <a:t>СТАЛО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62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6294"/>
                    </a:solidFill>
                  </a:tcPr>
                </a:tc>
              </a:tr>
              <a:tr h="6608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r>
                        <a:rPr lang="ru-RU" alt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Отсутствовала</a:t>
                      </a:r>
                      <a:r>
                        <a:rPr lang="ru-RU" alt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структурированная форма ежедневного отчета и анализа МИ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Разработана единая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форма ежедневного отчета и  анализа МИ</a:t>
                      </a:r>
                      <a:endParaRPr lang="ru-RU" altLang="ru-RU" sz="1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Отсутствовали четко установленные временные рамки  предоставления аналитической информации педагогами в приказах о проведении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Ми</a:t>
                      </a:r>
                      <a:endParaRPr lang="ru-RU" sz="1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приказах о проведении МИ четко определены сроки предоставления аналитической информации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4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Низкий уровень исполнительской дисциплины отдельных педагогов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None/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Утвержден регламент работы педагогов со школьной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документацией, различными формами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отчетности</a:t>
                      </a:r>
                      <a:endParaRPr lang="ru-RU" sz="1400" b="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1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Длительный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процесс составления аналитической справки по итогам  написания МИ заместителем  директора на основе разнотипных анализов учителей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400" b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Сокращено время составления аналитической справки  по  итогам написания МИ заместителем директора на основе</a:t>
                      </a:r>
                      <a:r>
                        <a:rPr lang="ru-RU" sz="1400" b="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структурированного шаблона</a:t>
                      </a:r>
                      <a:endParaRPr lang="ru-RU" sz="14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80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r>
                        <a:rPr lang="ru-RU" sz="1100" dirty="0" smtClean="0">
                          <a:effectLst/>
                        </a:rPr>
                        <a:t>Эффекты: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altLang="ru-RU" sz="1100" i="1" dirty="0" smtClean="0">
                        <a:latin typeface="Arial Narrow" panose="020B0606020202030204" pitchFamily="34" charset="0"/>
                        <a:cs typeface="Times New Roman" pitchFamily="18" charset="0"/>
                      </a:endParaRPr>
                    </a:p>
                    <a:p>
                      <a:pPr lv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ru-RU" altLang="en-US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Сокращение временных потерь;</a:t>
                      </a:r>
                    </a:p>
                    <a:p>
                      <a:pPr lv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ru-RU" altLang="en-US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Оптимизация системы документооборота;</a:t>
                      </a:r>
                    </a:p>
                    <a:p>
                      <a:pPr lv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ru-RU" altLang="en-US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Повышение  качества  проведения работ по коррекции знаний и ликвидации  пробелов в знаниях обучающихся</a:t>
                      </a:r>
                    </a:p>
                    <a:p>
                      <a:pPr lvl="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charset="0"/>
                        <a:buChar char="•"/>
                      </a:pPr>
                      <a:r>
                        <a:rPr lang="ru-RU" altLang="en-US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Повышение уровня качества знаний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altLang="ru-RU" sz="1100" i="1" dirty="0" smtClean="0">
                        <a:latin typeface="Arial Narrow" panose="020B0606020202030204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0510" algn="l"/>
                        </a:tabLst>
                        <a:defRPr/>
                      </a:pPr>
                      <a:endParaRPr lang="ru-RU" altLang="ru-RU" sz="1100" i="1" dirty="0" smtClean="0">
                        <a:latin typeface="Arial Narrow" panose="020B0606020202030204" pitchFamily="34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dirty="0" smtClean="0">
                        <a:effectLst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6355" marR="26355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8010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837</Words>
  <Application>Microsoft Office PowerPoint</Application>
  <PresentationFormat>Экран (4:3)</PresentationFormat>
  <Paragraphs>172</Paragraphs>
  <Slides>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think-cell Slide</vt:lpstr>
      <vt:lpstr>Презентация PowerPoint</vt:lpstr>
      <vt:lpstr>Паспорт проекта  «Оптимизация  процесса «Проведение мониторингового исследования заболеваемости вирусными инфекциями,  в том числе COVID -19»</vt:lpstr>
      <vt:lpstr>Карта целевого состояния</vt:lpstr>
      <vt:lpstr>Карта текущего состояния</vt:lpstr>
      <vt:lpstr>Пирамида проблем</vt:lpstr>
      <vt:lpstr>Карта текущего состояния</vt:lpstr>
      <vt:lpstr>Карта текущего состояния</vt:lpstr>
      <vt:lpstr>Достигнутые результаты (было и стало)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организации</dc:title>
  <dc:creator>Шиянова Елена Николаевна</dc:creator>
  <cp:lastModifiedBy>Елена Владимировна</cp:lastModifiedBy>
  <cp:revision>105</cp:revision>
  <cp:lastPrinted>2019-04-25T09:14:46Z</cp:lastPrinted>
  <dcterms:created xsi:type="dcterms:W3CDTF">2018-08-20T14:01:12Z</dcterms:created>
  <dcterms:modified xsi:type="dcterms:W3CDTF">2026-02-19T12:42:26Z</dcterms:modified>
</cp:coreProperties>
</file>