
<file path=[Content_Types].xml><?xml version="1.0" encoding="utf-8"?>
<Types xmlns="http://schemas.openxmlformats.org/package/2006/content-types">
  <Default Extension="png" ContentType="image/pn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18" r:id="rId2"/>
    <p:sldId id="329" r:id="rId3"/>
    <p:sldId id="351" r:id="rId4"/>
    <p:sldId id="349" r:id="rId5"/>
    <p:sldId id="356" r:id="rId6"/>
    <p:sldId id="354" r:id="rId7"/>
    <p:sldId id="347" r:id="rId8"/>
    <p:sldId id="340" r:id="rId9"/>
    <p:sldId id="341" r:id="rId10"/>
    <p:sldId id="342" r:id="rId11"/>
    <p:sldId id="343" r:id="rId12"/>
    <p:sldId id="344" r:id="rId13"/>
    <p:sldId id="353" r:id="rId14"/>
    <p:sldId id="357" r:id="rId15"/>
    <p:sldId id="348" r:id="rId16"/>
  </p:sldIdLst>
  <p:sldSz cx="12188825" cy="6858000"/>
  <p:notesSz cx="6858000" cy="9144000"/>
  <p:custDataLst>
    <p:tags r:id="rId19"/>
  </p:custDataLst>
  <p:defaultTextStyle>
    <a:defPPr rtl="0"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orient="horz" pos="4030">
          <p15:clr>
            <a:srgbClr val="A4A3A4"/>
          </p15:clr>
        </p15:guide>
        <p15:guide id="3" orient="horz" pos="1152">
          <p15:clr>
            <a:srgbClr val="A4A3A4"/>
          </p15:clr>
        </p15:guide>
        <p15:guide id="4" orient="horz" pos="1018">
          <p15:clr>
            <a:srgbClr val="A4A3A4"/>
          </p15:clr>
        </p15:guide>
        <p15:guide id="5" orient="horz" pos="3886">
          <p15:clr>
            <a:srgbClr val="A4A3A4"/>
          </p15:clr>
        </p15:guide>
        <p15:guide id="6" orient="horz" pos="2928">
          <p15:clr>
            <a:srgbClr val="A4A3A4"/>
          </p15:clr>
        </p15:guide>
        <p15:guide id="7" orient="horz" pos="3072">
          <p15:clr>
            <a:srgbClr val="A4A3A4"/>
          </p15:clr>
        </p15:guide>
        <p15:guide id="8" orient="horz" pos="407">
          <p15:clr>
            <a:srgbClr val="A4A3A4"/>
          </p15:clr>
        </p15:guide>
        <p15:guide id="9" pos="3839">
          <p15:clr>
            <a:srgbClr val="A4A3A4"/>
          </p15:clr>
        </p15:guide>
        <p15:guide id="10" pos="959">
          <p15:clr>
            <a:srgbClr val="A4A3A4"/>
          </p15:clr>
        </p15:guide>
        <p15:guide id="11" pos="7151">
          <p15:clr>
            <a:srgbClr val="A4A3A4"/>
          </p15:clr>
        </p15:guide>
        <p15:guide id="12" pos="671">
          <p15:clr>
            <a:srgbClr val="A4A3A4"/>
          </p15:clr>
        </p15:guide>
        <p15:guide id="13" pos="4991">
          <p15:clr>
            <a:srgbClr val="A4A3A4"/>
          </p15:clr>
        </p15:guide>
        <p15:guide id="14" pos="700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28282"/>
    <a:srgbClr val="6E90FE"/>
    <a:srgbClr val="8086FC"/>
    <a:srgbClr val="6D6DFB"/>
    <a:srgbClr val="4E78F0"/>
    <a:srgbClr val="F0932C"/>
    <a:srgbClr val="92C610"/>
    <a:srgbClr val="9FD812"/>
    <a:srgbClr val="E05F2C"/>
    <a:srgbClr val="0ABEB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69CF1AB2-1976-4502-BF36-3FF5EA218861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10A1B5D5-9B99-4C35-A422-299274C87663}" styleName="Medium Style 1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14" autoAdjust="0"/>
    <p:restoredTop sz="94629" autoAdjust="0"/>
  </p:normalViewPr>
  <p:slideViewPr>
    <p:cSldViewPr showGuides="1">
      <p:cViewPr varScale="1">
        <p:scale>
          <a:sx n="74" d="100"/>
          <a:sy n="74" d="100"/>
        </p:scale>
        <p:origin x="582" y="72"/>
      </p:cViewPr>
      <p:guideLst>
        <p:guide orient="horz" pos="2160"/>
        <p:guide orient="horz" pos="4030"/>
        <p:guide orient="horz" pos="1152"/>
        <p:guide orient="horz" pos="1018"/>
        <p:guide orient="horz" pos="3886"/>
        <p:guide orient="horz" pos="2928"/>
        <p:guide orient="horz" pos="3072"/>
        <p:guide orient="horz" pos="407"/>
        <p:guide pos="3839"/>
        <p:guide pos="959"/>
        <p:guide pos="7151"/>
        <p:guide pos="671"/>
        <p:guide pos="4991"/>
        <p:guide pos="700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howGuides="1">
      <p:cViewPr varScale="1">
        <p:scale>
          <a:sx n="85" d="100"/>
          <a:sy n="85" d="100"/>
        </p:scale>
        <p:origin x="3054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40CEC57F-29A2-4A71-A65E-7283890170C7}" type="datetime1">
              <a:rPr lang="ru-RU" smtClean="0"/>
              <a:t>05.09.2021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AF8ED99B-9732-49FC-9C16-B56FEB1B1092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14662616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DFB8B9EC-FC92-4B53-8521-C041F9E6CC51}" type="datetime1">
              <a:rPr lang="ru-RU" smtClean="0"/>
              <a:t>05.09.2021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rtl="0"/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 rtl="0"/>
            <a:r>
              <a:rPr lang="ru-RU" dirty="0" smtClean="0"/>
              <a:t>Щелкните, чтобы изменить стили текста образца слайда</a:t>
            </a:r>
          </a:p>
          <a:p>
            <a:pPr lvl="1" rtl="0"/>
            <a:r>
              <a:rPr lang="ru-RU" dirty="0" smtClean="0"/>
              <a:t>Второй уровень</a:t>
            </a:r>
          </a:p>
          <a:p>
            <a:pPr lvl="2" rtl="0"/>
            <a:r>
              <a:rPr lang="ru-RU" dirty="0" smtClean="0"/>
              <a:t>Третий уровень</a:t>
            </a:r>
          </a:p>
          <a:p>
            <a:pPr lvl="3" rtl="0"/>
            <a:r>
              <a:rPr lang="ru-RU" dirty="0" smtClean="0"/>
              <a:t>Четвертый уровень</a:t>
            </a:r>
          </a:p>
          <a:p>
            <a:pPr lvl="4" rtl="0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F93199CD-3E1B-4AE6-990F-76F925F5EA9F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76579820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F93199CD-3E1B-4AE6-990F-76F925F5EA9F}" type="slidenum">
              <a:rPr lang="ru-RU" smtClean="0"/>
              <a:t>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907710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F93199CD-3E1B-4AE6-990F-76F925F5EA9F}" type="slidenum">
              <a:rPr lang="ru-RU" smtClean="0"/>
              <a:t>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645753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0824" y="1600200"/>
            <a:ext cx="5945188" cy="3048000"/>
          </a:xfrm>
        </p:spPr>
        <p:txBody>
          <a:bodyPr rtlCol="0" anchor="b">
            <a:normAutofit/>
          </a:bodyPr>
          <a:lstStyle>
            <a:lvl1pPr>
              <a:lnSpc>
                <a:spcPct val="80000"/>
              </a:lnSpc>
              <a:defRPr sz="6600">
                <a:solidFill>
                  <a:schemeClr val="tx1"/>
                </a:solidFill>
              </a:defRPr>
            </a:lvl1pPr>
          </a:lstStyle>
          <a:p>
            <a:pPr rtl="0"/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 hasCustomPrompt="1"/>
          </p:nvPr>
        </p:nvSpPr>
        <p:spPr>
          <a:xfrm>
            <a:off x="1520825" y="4898572"/>
            <a:ext cx="5945187" cy="1270453"/>
          </a:xfrm>
        </p:spPr>
        <p:txBody>
          <a:bodyPr rtlCol="0">
            <a:noAutofit/>
          </a:bodyPr>
          <a:lstStyle>
            <a:lvl1pPr marL="0" indent="0" algn="l">
              <a:spcBef>
                <a:spcPts val="0"/>
              </a:spcBef>
              <a:buNone/>
              <a:defRPr sz="2800" cap="none" baseline="0">
                <a:solidFill>
                  <a:schemeClr val="accent1">
                    <a:lumMod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rtl="0"/>
            <a:r>
              <a:rPr lang="ru-RU" dirty="0" smtClean="0"/>
              <a:t>Образец подзаголовка</a:t>
            </a:r>
            <a:endParaRPr lang="ru-RU" dirty="0"/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>
            <a:off x="1658936" y="4782971"/>
            <a:ext cx="5654676" cy="0"/>
          </a:xfrm>
          <a:prstGeom prst="line">
            <a:avLst/>
          </a:prstGeom>
          <a:ln w="12700">
            <a:solidFill>
              <a:schemeClr val="accent1">
                <a:lumMod val="50000"/>
              </a:schemeClr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Группа 4"/>
          <p:cNvGrpSpPr/>
          <p:nvPr userDrawn="1"/>
        </p:nvGrpSpPr>
        <p:grpSpPr>
          <a:xfrm>
            <a:off x="7923213" y="0"/>
            <a:ext cx="4265612" cy="6858000"/>
            <a:chOff x="7923213" y="0"/>
            <a:chExt cx="4265612" cy="6858000"/>
          </a:xfrm>
        </p:grpSpPr>
        <p:pic>
          <p:nvPicPr>
            <p:cNvPr id="4" name="Рисунок 3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7923213" y="0"/>
              <a:ext cx="4265612" cy="6858000"/>
            </a:xfrm>
            <a:prstGeom prst="rect">
              <a:avLst/>
            </a:prstGeom>
          </p:spPr>
        </p:pic>
        <p:sp>
          <p:nvSpPr>
            <p:cNvPr id="13" name="Прямоугольник 12"/>
            <p:cNvSpPr/>
            <p:nvPr/>
          </p:nvSpPr>
          <p:spPr>
            <a:xfrm>
              <a:off x="7923213" y="0"/>
              <a:ext cx="1065213" cy="6858000"/>
            </a:xfrm>
            <a:prstGeom prst="rect">
              <a:avLst/>
            </a:prstGeom>
            <a:gradFill flip="none" rotWithShape="1">
              <a:gsLst>
                <a:gs pos="75000">
                  <a:schemeClr val="tx2">
                    <a:alpha val="0"/>
                  </a:schemeClr>
                </a:gs>
                <a:gs pos="100000">
                  <a:schemeClr val="tx2">
                    <a:alpha val="25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ru-RU" dirty="0"/>
            </a:p>
          </p:txBody>
        </p:sp>
      </p:grpSp>
    </p:spTree>
    <p:extLst>
      <p:ext uri="{BB962C8B-B14F-4D97-AF65-F5344CB8AC3E}">
        <p14:creationId xmlns:p14="http://schemas.microsoft.com/office/powerpoint/2010/main" val="949990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lvl1pPr>
              <a:defRPr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pPr rtl="0"/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 rtlCol="0"/>
          <a:lstStyle/>
          <a:p>
            <a:pPr lvl="0" rtl="0"/>
            <a:r>
              <a:rPr lang="ru-RU" smtClean="0"/>
              <a:t>Образец текста</a:t>
            </a:r>
          </a:p>
          <a:p>
            <a:pPr lvl="1" rtl="0"/>
            <a:r>
              <a:rPr lang="ru-RU" smtClean="0"/>
              <a:t>Второй уровень</a:t>
            </a:r>
          </a:p>
          <a:p>
            <a:pPr lvl="2" rtl="0"/>
            <a:r>
              <a:rPr lang="ru-RU" smtClean="0"/>
              <a:t>Третий уровень</a:t>
            </a:r>
          </a:p>
          <a:p>
            <a:pPr lvl="3" rtl="0"/>
            <a:r>
              <a:rPr lang="ru-RU" smtClean="0"/>
              <a:t>Четвертый уровень</a:t>
            </a:r>
          </a:p>
          <a:p>
            <a:pPr lvl="4" rtl="0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dirty="0" smtClean="0"/>
              <a:t>Добавить нижний колонтитул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C11E6C1C-7AAC-4A74-8261-4D4E3F5ACF06}" type="datetime1">
              <a:rPr lang="ru-RU" smtClean="0"/>
              <a:t>05.09.2021</a:t>
            </a:fld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2A013F82-EE5E-44EE-A61D-E31C6657F26F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600953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9523412" y="646112"/>
            <a:ext cx="1828801" cy="5522913"/>
          </a:xfrm>
        </p:spPr>
        <p:txBody>
          <a:bodyPr vert="eaVert" rtlCol="0"/>
          <a:lstStyle>
            <a:lvl1pPr>
              <a:defRPr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pPr rtl="0"/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522412" y="646112"/>
            <a:ext cx="7620000" cy="5522913"/>
          </a:xfrm>
        </p:spPr>
        <p:txBody>
          <a:bodyPr vert="eaVert" rtlCol="0"/>
          <a:lstStyle/>
          <a:p>
            <a:pPr lvl="0" rtl="0"/>
            <a:r>
              <a:rPr lang="ru-RU" smtClean="0"/>
              <a:t>Образец текста</a:t>
            </a:r>
          </a:p>
          <a:p>
            <a:pPr lvl="1" rtl="0"/>
            <a:r>
              <a:rPr lang="ru-RU" smtClean="0"/>
              <a:t>Второй уровень</a:t>
            </a:r>
          </a:p>
          <a:p>
            <a:pPr lvl="2" rtl="0"/>
            <a:r>
              <a:rPr lang="ru-RU" smtClean="0"/>
              <a:t>Третий уровень</a:t>
            </a:r>
          </a:p>
          <a:p>
            <a:pPr lvl="3" rtl="0"/>
            <a:r>
              <a:rPr lang="ru-RU" smtClean="0"/>
              <a:t>Четвертый уровень</a:t>
            </a:r>
          </a:p>
          <a:p>
            <a:pPr lvl="4" rtl="0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dirty="0" smtClean="0"/>
              <a:t>Добавить нижний колонтитул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FC848C03-1F59-4195-894F-AFC5ABD1EBA3}" type="datetime1">
              <a:rPr lang="ru-RU" smtClean="0"/>
              <a:t>05.09.2021</a:t>
            </a:fld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2A013F82-EE5E-44EE-A61D-E31C6657F26F}" type="slidenum">
              <a:rPr lang="ru-RU" smtClean="0"/>
              <a:t>‹#›</a:t>
            </a:fld>
            <a:endParaRPr lang="ru-RU" dirty="0"/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9371012" y="762000"/>
            <a:ext cx="0" cy="5334000"/>
          </a:xfrm>
          <a:prstGeom prst="line">
            <a:avLst/>
          </a:prstGeom>
          <a:ln w="12700">
            <a:solidFill>
              <a:schemeClr val="accent1">
                <a:lumMod val="50000"/>
              </a:schemeClr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790354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lvl1pPr>
              <a:defRPr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pPr rtl="0"/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 rtlCol="0"/>
          <a:lstStyle/>
          <a:p>
            <a:pPr lvl="0" rtl="0"/>
            <a:r>
              <a:rPr lang="ru-RU" smtClean="0"/>
              <a:t>Образец текста</a:t>
            </a:r>
          </a:p>
          <a:p>
            <a:pPr lvl="1" rtl="0"/>
            <a:r>
              <a:rPr lang="ru-RU" smtClean="0"/>
              <a:t>Второй уровень</a:t>
            </a:r>
          </a:p>
          <a:p>
            <a:pPr lvl="2" rtl="0"/>
            <a:r>
              <a:rPr lang="ru-RU" smtClean="0"/>
              <a:t>Третий уровень</a:t>
            </a:r>
          </a:p>
          <a:p>
            <a:pPr lvl="3" rtl="0"/>
            <a:r>
              <a:rPr lang="ru-RU" smtClean="0"/>
              <a:t>Четвертый уровень</a:t>
            </a:r>
          </a:p>
          <a:p>
            <a:pPr lvl="4" rtl="0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dirty="0" smtClean="0"/>
              <a:t>Добавить нижний колонтитул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2EDB3B26-218C-4385-B364-F4EB12FE238A}" type="datetime1">
              <a:rPr lang="ru-RU" smtClean="0"/>
              <a:t>05.09.2021</a:t>
            </a:fld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2A013F82-EE5E-44EE-A61D-E31C6657F26F}" type="slidenum">
              <a:rPr lang="ru-RU" smtClean="0"/>
              <a:t>‹#›</a:t>
            </a:fld>
            <a:endParaRPr lang="ru-RU" dirty="0"/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1658936" y="1709058"/>
            <a:ext cx="9617076" cy="0"/>
          </a:xfrm>
          <a:prstGeom prst="line">
            <a:avLst/>
          </a:prstGeom>
          <a:ln w="12700">
            <a:solidFill>
              <a:schemeClr val="accent1">
                <a:lumMod val="50000"/>
              </a:schemeClr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382540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22410" y="2237096"/>
            <a:ext cx="8229601" cy="2411103"/>
          </a:xfrm>
        </p:spPr>
        <p:txBody>
          <a:bodyPr rtlCol="0" anchor="b">
            <a:normAutofit/>
          </a:bodyPr>
          <a:lstStyle>
            <a:lvl1pPr algn="l">
              <a:lnSpc>
                <a:spcPct val="80000"/>
              </a:lnSpc>
              <a:defRPr sz="4800" b="0" cap="none" baseline="0">
                <a:solidFill>
                  <a:schemeClr val="tx1"/>
                </a:solidFill>
              </a:defRPr>
            </a:lvl1pPr>
          </a:lstStyle>
          <a:p>
            <a:pPr rtl="0"/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522412" y="4876800"/>
            <a:ext cx="8229601" cy="1292225"/>
          </a:xfrm>
        </p:spPr>
        <p:txBody>
          <a:bodyPr rtlCol="0" anchor="t">
            <a:normAutofit/>
          </a:bodyPr>
          <a:lstStyle>
            <a:lvl1pPr marL="0" indent="0">
              <a:spcBef>
                <a:spcPts val="0"/>
              </a:spcBef>
              <a:buNone/>
              <a:defRPr sz="2800" cap="none" baseline="0">
                <a:solidFill>
                  <a:schemeClr val="accent1">
                    <a:lumMod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ru-RU" smtClean="0"/>
              <a:t>Образец текста</a:t>
            </a:r>
          </a:p>
        </p:txBody>
      </p:sp>
      <p:grpSp>
        <p:nvGrpSpPr>
          <p:cNvPr id="7" name="Группа 6"/>
          <p:cNvGrpSpPr/>
          <p:nvPr userDrawn="1"/>
        </p:nvGrpSpPr>
        <p:grpSpPr>
          <a:xfrm>
            <a:off x="11123611" y="0"/>
            <a:ext cx="1065214" cy="6868886"/>
            <a:chOff x="11123611" y="0"/>
            <a:chExt cx="1065214" cy="6868886"/>
          </a:xfrm>
        </p:grpSpPr>
        <p:pic>
          <p:nvPicPr>
            <p:cNvPr id="10" name="Рисунок 9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123611" y="0"/>
              <a:ext cx="1065213" cy="6858000"/>
            </a:xfrm>
            <a:prstGeom prst="rect">
              <a:avLst/>
            </a:prstGeom>
          </p:spPr>
        </p:pic>
        <p:sp>
          <p:nvSpPr>
            <p:cNvPr id="12" name="Прямоугольник 11"/>
            <p:cNvSpPr/>
            <p:nvPr/>
          </p:nvSpPr>
          <p:spPr>
            <a:xfrm>
              <a:off x="11123612" y="10886"/>
              <a:ext cx="1065213" cy="6858000"/>
            </a:xfrm>
            <a:prstGeom prst="rect">
              <a:avLst/>
            </a:prstGeom>
            <a:gradFill flip="none" rotWithShape="1">
              <a:gsLst>
                <a:gs pos="75000">
                  <a:schemeClr val="tx2">
                    <a:alpha val="0"/>
                  </a:schemeClr>
                </a:gs>
                <a:gs pos="100000">
                  <a:schemeClr val="tx2">
                    <a:alpha val="25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ru-RU" dirty="0"/>
            </a:p>
          </p:txBody>
        </p:sp>
      </p:grp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dirty="0" smtClean="0"/>
              <a:t>Добавить нижний колонтитул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57486078-CAD5-4DC2-BE56-4C049F6B33BC}" type="datetime1">
              <a:rPr lang="ru-RU" smtClean="0"/>
              <a:t>05.09.2021</a:t>
            </a:fld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2A013F82-EE5E-44EE-A61D-E31C6657F26F}" type="slidenum">
              <a:rPr lang="ru-RU" smtClean="0"/>
              <a:t>‹#›</a:t>
            </a:fld>
            <a:endParaRPr lang="ru-RU" dirty="0"/>
          </a:p>
        </p:txBody>
      </p:sp>
      <p:cxnSp>
        <p:nvCxnSpPr>
          <p:cNvPr id="9" name="Прямая соединительная линия 8"/>
          <p:cNvCxnSpPr/>
          <p:nvPr/>
        </p:nvCxnSpPr>
        <p:spPr>
          <a:xfrm>
            <a:off x="1658936" y="4782971"/>
            <a:ext cx="8016876" cy="0"/>
          </a:xfrm>
          <a:prstGeom prst="line">
            <a:avLst/>
          </a:prstGeom>
          <a:ln w="12700">
            <a:solidFill>
              <a:schemeClr val="accent1">
                <a:lumMod val="50000"/>
              </a:schemeClr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618133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22413" y="381000"/>
            <a:ext cx="9829798" cy="1219200"/>
          </a:xfrm>
        </p:spPr>
        <p:txBody>
          <a:bodyPr rtlCol="0"/>
          <a:lstStyle>
            <a:lvl1pPr>
              <a:defRPr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pPr rtl="0"/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488168" y="1984248"/>
            <a:ext cx="4800600" cy="4187952"/>
          </a:xfrm>
        </p:spPr>
        <p:txBody>
          <a:bodyPr rtlCol="0"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rtl="0"/>
            <a:r>
              <a:rPr lang="ru-RU" smtClean="0"/>
              <a:t>Образец текста</a:t>
            </a:r>
          </a:p>
          <a:p>
            <a:pPr lvl="1" rtl="0"/>
            <a:r>
              <a:rPr lang="ru-RU" smtClean="0"/>
              <a:t>Второй уровень</a:t>
            </a:r>
          </a:p>
          <a:p>
            <a:pPr lvl="2" rtl="0"/>
            <a:r>
              <a:rPr lang="ru-RU" smtClean="0"/>
              <a:t>Третий уровень</a:t>
            </a:r>
          </a:p>
          <a:p>
            <a:pPr lvl="3" rtl="0"/>
            <a:r>
              <a:rPr lang="ru-RU" smtClean="0"/>
              <a:t>Четвертый уровень</a:t>
            </a:r>
          </a:p>
          <a:p>
            <a:pPr lvl="4" rtl="0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551612" y="1984248"/>
            <a:ext cx="4800601" cy="4187952"/>
          </a:xfrm>
        </p:spPr>
        <p:txBody>
          <a:bodyPr rtlCol="0"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rtl="0"/>
            <a:r>
              <a:rPr lang="ru-RU" smtClean="0"/>
              <a:t>Образец текста</a:t>
            </a:r>
          </a:p>
          <a:p>
            <a:pPr lvl="1" rtl="0"/>
            <a:r>
              <a:rPr lang="ru-RU" smtClean="0"/>
              <a:t>Второй уровень</a:t>
            </a:r>
          </a:p>
          <a:p>
            <a:pPr lvl="2" rtl="0"/>
            <a:r>
              <a:rPr lang="ru-RU" smtClean="0"/>
              <a:t>Третий уровень</a:t>
            </a:r>
          </a:p>
          <a:p>
            <a:pPr lvl="3" rtl="0"/>
            <a:r>
              <a:rPr lang="ru-RU" smtClean="0"/>
              <a:t>Четвертый уровень</a:t>
            </a:r>
          </a:p>
          <a:p>
            <a:pPr lvl="4" rtl="0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dirty="0" smtClean="0"/>
              <a:t>Добавить нижний колонтитул</a:t>
            </a:r>
            <a:endParaRPr lang="ru-RU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46FC5052-FE68-4F34-A074-3C8ABF68DAC4}" type="datetime1">
              <a:rPr lang="ru-RU" smtClean="0"/>
              <a:t>05.09.2021</a:t>
            </a:fld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2A013F82-EE5E-44EE-A61D-E31C6657F26F}" type="slidenum">
              <a:rPr lang="ru-RU" smtClean="0"/>
              <a:t>‹#›</a:t>
            </a:fld>
            <a:endParaRPr lang="ru-RU" dirty="0"/>
          </a:p>
        </p:txBody>
      </p:sp>
      <p:cxnSp>
        <p:nvCxnSpPr>
          <p:cNvPr id="8" name="Прямая соединительная линия 7"/>
          <p:cNvCxnSpPr/>
          <p:nvPr/>
        </p:nvCxnSpPr>
        <p:spPr>
          <a:xfrm>
            <a:off x="1658936" y="1709058"/>
            <a:ext cx="9617076" cy="0"/>
          </a:xfrm>
          <a:prstGeom prst="line">
            <a:avLst/>
          </a:prstGeom>
          <a:ln w="12700">
            <a:solidFill>
              <a:schemeClr val="accent1">
                <a:lumMod val="50000"/>
              </a:schemeClr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253407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22413" y="381000"/>
            <a:ext cx="9829798" cy="1219200"/>
          </a:xfrm>
        </p:spPr>
        <p:txBody>
          <a:bodyPr rtlCol="0"/>
          <a:lstStyle>
            <a:lvl1pPr>
              <a:defRPr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pPr rtl="0"/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522413" y="1828800"/>
            <a:ext cx="4800600" cy="838200"/>
          </a:xfrm>
        </p:spPr>
        <p:txBody>
          <a:bodyPr rtlCol="0" anchor="ctr">
            <a:noAutofit/>
          </a:bodyPr>
          <a:lstStyle>
            <a:lvl1pPr marL="0" indent="0">
              <a:spcBef>
                <a:spcPts val="0"/>
              </a:spcBef>
              <a:buNone/>
              <a:defRPr sz="2400" b="0" cap="none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1522413" y="2743200"/>
            <a:ext cx="4800600" cy="3425825"/>
          </a:xfrm>
        </p:spPr>
        <p:txBody>
          <a:bodyPr rtlCol="0"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rtl="0"/>
            <a:r>
              <a:rPr lang="ru-RU" smtClean="0"/>
              <a:t>Образец текста</a:t>
            </a:r>
          </a:p>
          <a:p>
            <a:pPr lvl="1" rtl="0"/>
            <a:r>
              <a:rPr lang="ru-RU" smtClean="0"/>
              <a:t>Второй уровень</a:t>
            </a:r>
          </a:p>
          <a:p>
            <a:pPr lvl="2" rtl="0"/>
            <a:r>
              <a:rPr lang="ru-RU" smtClean="0"/>
              <a:t>Третий уровень</a:t>
            </a:r>
          </a:p>
          <a:p>
            <a:pPr lvl="3" rtl="0"/>
            <a:r>
              <a:rPr lang="ru-RU" smtClean="0"/>
              <a:t>Четвертый уровень</a:t>
            </a:r>
          </a:p>
          <a:p>
            <a:pPr lvl="4" rtl="0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551613" y="1828800"/>
            <a:ext cx="4800600" cy="838200"/>
          </a:xfrm>
        </p:spPr>
        <p:txBody>
          <a:bodyPr rtlCol="0" anchor="ctr">
            <a:noAutofit/>
          </a:bodyPr>
          <a:lstStyle>
            <a:lvl1pPr marL="0" indent="0">
              <a:spcBef>
                <a:spcPts val="0"/>
              </a:spcBef>
              <a:buNone/>
              <a:defRPr sz="2400" b="0" cap="none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551613" y="2743200"/>
            <a:ext cx="4800600" cy="3425825"/>
          </a:xfrm>
        </p:spPr>
        <p:txBody>
          <a:bodyPr rtlCol="0"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rtl="0"/>
            <a:r>
              <a:rPr lang="ru-RU" smtClean="0"/>
              <a:t>Образец текста</a:t>
            </a:r>
          </a:p>
          <a:p>
            <a:pPr lvl="1" rtl="0"/>
            <a:r>
              <a:rPr lang="ru-RU" smtClean="0"/>
              <a:t>Второй уровень</a:t>
            </a:r>
          </a:p>
          <a:p>
            <a:pPr lvl="2" rtl="0"/>
            <a:r>
              <a:rPr lang="ru-RU" smtClean="0"/>
              <a:t>Третий уровень</a:t>
            </a:r>
          </a:p>
          <a:p>
            <a:pPr lvl="3" rtl="0"/>
            <a:r>
              <a:rPr lang="ru-RU" smtClean="0"/>
              <a:t>Четвертый уровень</a:t>
            </a:r>
          </a:p>
          <a:p>
            <a:pPr lvl="4" rtl="0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dirty="0" smtClean="0"/>
              <a:t>Добавить нижний колонтитул</a:t>
            </a:r>
            <a:endParaRPr lang="ru-RU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50BEE46C-0FDF-4330-B0FD-2811B4F88353}" type="datetime1">
              <a:rPr lang="ru-RU" smtClean="0"/>
              <a:t>05.09.2021</a:t>
            </a:fld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2A013F82-EE5E-44EE-A61D-E31C6657F26F}" type="slidenum">
              <a:rPr lang="ru-RU" smtClean="0"/>
              <a:t>‹#›</a:t>
            </a:fld>
            <a:endParaRPr lang="ru-RU" dirty="0"/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1658936" y="1709058"/>
            <a:ext cx="9617076" cy="0"/>
          </a:xfrm>
          <a:prstGeom prst="line">
            <a:avLst/>
          </a:prstGeom>
          <a:ln w="12700">
            <a:solidFill>
              <a:schemeClr val="accent1">
                <a:lumMod val="50000"/>
              </a:schemeClr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084195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lvl1pPr>
              <a:defRPr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pPr rtl="0"/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dirty="0" smtClean="0"/>
              <a:t>Добавить нижний колонтитул</a:t>
            </a: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086150D2-A307-4104-8E0A-5AAD3C64DB47}" type="datetime1">
              <a:rPr lang="ru-RU" smtClean="0"/>
              <a:t>05.09.2021</a:t>
            </a:fld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2A013F82-EE5E-44EE-A61D-E31C6657F26F}" type="slidenum">
              <a:rPr lang="ru-RU" smtClean="0"/>
              <a:t>‹#›</a:t>
            </a:fld>
            <a:endParaRPr lang="ru-RU" dirty="0"/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>
            <a:off x="1658936" y="1709058"/>
            <a:ext cx="9617076" cy="0"/>
          </a:xfrm>
          <a:prstGeom prst="line">
            <a:avLst/>
          </a:prstGeom>
          <a:ln w="12700">
            <a:solidFill>
              <a:schemeClr val="accent1">
                <a:lumMod val="50000"/>
              </a:schemeClr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266314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dirty="0" smtClean="0"/>
              <a:t>Добавить нижний колонтитул</a:t>
            </a:r>
            <a:endParaRPr lang="ru-RU" dirty="0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04FED335-4992-4A23-99AA-B0584DE3A962}" type="datetime1">
              <a:rPr lang="ru-RU" smtClean="0"/>
              <a:t>05.09.2021</a:t>
            </a:fld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2A013F82-EE5E-44EE-A61D-E31C6657F26F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075401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22413" y="685800"/>
            <a:ext cx="4114800" cy="1925637"/>
          </a:xfrm>
        </p:spPr>
        <p:txBody>
          <a:bodyPr rtlCol="0" anchor="b">
            <a:noAutofit/>
          </a:bodyPr>
          <a:lstStyle>
            <a:lvl1pPr algn="l">
              <a:lnSpc>
                <a:spcPct val="80000"/>
              </a:lnSpc>
              <a:defRPr sz="4000" b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pPr rtl="0"/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094414" y="685800"/>
            <a:ext cx="5257799" cy="5486400"/>
          </a:xfrm>
        </p:spPr>
        <p:txBody>
          <a:bodyPr rtlCol="0"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rtl="0"/>
            <a:r>
              <a:rPr lang="ru-RU" smtClean="0"/>
              <a:t>Образец текста</a:t>
            </a:r>
          </a:p>
          <a:p>
            <a:pPr lvl="1" rtl="0"/>
            <a:r>
              <a:rPr lang="ru-RU" smtClean="0"/>
              <a:t>Второй уровень</a:t>
            </a:r>
          </a:p>
          <a:p>
            <a:pPr lvl="2" rtl="0"/>
            <a:r>
              <a:rPr lang="ru-RU" smtClean="0"/>
              <a:t>Третий уровень</a:t>
            </a:r>
          </a:p>
          <a:p>
            <a:pPr lvl="3" rtl="0"/>
            <a:r>
              <a:rPr lang="ru-RU" smtClean="0"/>
              <a:t>Четвертый уровень</a:t>
            </a:r>
          </a:p>
          <a:p>
            <a:pPr lvl="4" rtl="0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Замещающий текст 3"/>
          <p:cNvSpPr>
            <a:spLocks noGrp="1"/>
          </p:cNvSpPr>
          <p:nvPr>
            <p:ph type="body" sz="half" idx="2"/>
          </p:nvPr>
        </p:nvSpPr>
        <p:spPr>
          <a:xfrm>
            <a:off x="1522413" y="2895599"/>
            <a:ext cx="4114800" cy="1752601"/>
          </a:xfrm>
        </p:spPr>
        <p:txBody>
          <a:bodyPr rtlCol="0">
            <a:normAutofit/>
          </a:bodyPr>
          <a:lstStyle>
            <a:lvl1pPr marL="0" indent="0">
              <a:lnSpc>
                <a:spcPct val="90000"/>
              </a:lnSpc>
              <a:spcBef>
                <a:spcPts val="1800"/>
              </a:spcBef>
              <a:buNone/>
              <a:defRPr sz="20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rtl="0"/>
            <a:r>
              <a:rPr lang="ru-RU" smtClean="0"/>
              <a:t>Образец текста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dirty="0" smtClean="0"/>
              <a:t>Добавить нижний колонтитул</a:t>
            </a:r>
            <a:endParaRPr lang="ru-RU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28888EB2-6B1D-4D18-B69E-1CF3BE0C50A1}" type="datetime1">
              <a:rPr lang="ru-RU" smtClean="0"/>
              <a:t>05.09.2021</a:t>
            </a:fld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2A013F82-EE5E-44EE-A61D-E31C6657F26F}" type="slidenum">
              <a:rPr lang="ru-RU" smtClean="0"/>
              <a:t>‹#›</a:t>
            </a:fld>
            <a:endParaRPr lang="ru-RU" dirty="0"/>
          </a:p>
        </p:txBody>
      </p:sp>
      <p:cxnSp>
        <p:nvCxnSpPr>
          <p:cNvPr id="8" name="Прямая соединительная линия 7"/>
          <p:cNvCxnSpPr/>
          <p:nvPr/>
        </p:nvCxnSpPr>
        <p:spPr>
          <a:xfrm>
            <a:off x="1658936" y="2743200"/>
            <a:ext cx="3902076" cy="0"/>
          </a:xfrm>
          <a:prstGeom prst="line">
            <a:avLst/>
          </a:prstGeom>
          <a:ln w="12700">
            <a:solidFill>
              <a:schemeClr val="accent1">
                <a:lumMod val="50000"/>
              </a:schemeClr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449815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22413" y="685800"/>
            <a:ext cx="4114800" cy="1925638"/>
          </a:xfrm>
        </p:spPr>
        <p:txBody>
          <a:bodyPr rtlCol="0" anchor="b">
            <a:normAutofit/>
          </a:bodyPr>
          <a:lstStyle>
            <a:lvl1pPr algn="l">
              <a:lnSpc>
                <a:spcPct val="80000"/>
              </a:lnSpc>
              <a:defRPr sz="4000" b="0" i="0"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pPr rtl="0"/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Рисунок 2" descr="Пустой заполнитель, вместо которого можно добавить изображение. Щелкните заполнитель и выберите изображение, которое необходимо добавить"/>
          <p:cNvSpPr>
            <a:spLocks noGrp="1"/>
          </p:cNvSpPr>
          <p:nvPr>
            <p:ph type="pic" idx="1"/>
          </p:nvPr>
        </p:nvSpPr>
        <p:spPr>
          <a:xfrm>
            <a:off x="6025925" y="-50118"/>
            <a:ext cx="6172198" cy="6857999"/>
          </a:xfrm>
          <a:solidFill>
            <a:schemeClr val="bg2"/>
          </a:solidFill>
          <a:effectLst>
            <a:outerShdw blurRad="152400" dist="50800" dir="10800000" algn="r" rotWithShape="0">
              <a:prstClr val="black">
                <a:alpha val="25000"/>
              </a:prstClr>
            </a:outerShdw>
          </a:effectLst>
        </p:spPr>
        <p:txBody>
          <a:bodyPr rtlCol="0">
            <a:normAutofit/>
          </a:bodyPr>
          <a:lstStyle>
            <a:lvl1pPr marL="0" indent="0" algn="ctr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rtl="0"/>
            <a:r>
              <a:rPr lang="ru-RU" smtClean="0"/>
              <a:t>Вставка рисунка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522413" y="2895599"/>
            <a:ext cx="4114800" cy="1752601"/>
          </a:xfrm>
        </p:spPr>
        <p:txBody>
          <a:bodyPr rtlCol="0">
            <a:normAutofit/>
          </a:bodyPr>
          <a:lstStyle>
            <a:lvl1pPr marL="0" indent="0">
              <a:lnSpc>
                <a:spcPct val="90000"/>
              </a:lnSpc>
              <a:buNone/>
              <a:defRPr sz="20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rtl="0"/>
            <a:r>
              <a:rPr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1658936" y="2743200"/>
            <a:ext cx="3902076" cy="0"/>
          </a:xfrm>
          <a:prstGeom prst="line">
            <a:avLst/>
          </a:prstGeom>
          <a:ln w="12700">
            <a:solidFill>
              <a:schemeClr val="accent1">
                <a:lumMod val="50000"/>
              </a:schemeClr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491721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22413" y="381000"/>
            <a:ext cx="9829799" cy="12192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rtl="0"/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522413" y="1981200"/>
            <a:ext cx="9829799" cy="41878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rtl="0"/>
            <a:r>
              <a:rPr lang="ru-RU" dirty="0" smtClean="0"/>
              <a:t>Образец текста</a:t>
            </a:r>
          </a:p>
          <a:p>
            <a:pPr lvl="1" rtl="0"/>
            <a:r>
              <a:rPr lang="ru-RU" dirty="0" smtClean="0"/>
              <a:t>Второй уровень</a:t>
            </a:r>
          </a:p>
          <a:p>
            <a:pPr lvl="2" rtl="0"/>
            <a:r>
              <a:rPr lang="ru-RU" dirty="0" smtClean="0"/>
              <a:t>Третий уровень</a:t>
            </a:r>
          </a:p>
          <a:p>
            <a:pPr lvl="3" rtl="0"/>
            <a:r>
              <a:rPr lang="ru-RU" dirty="0" smtClean="0"/>
              <a:t>Четвертый уровень</a:t>
            </a:r>
          </a:p>
          <a:p>
            <a:pPr lvl="4" rtl="0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1522413" y="6400800"/>
            <a:ext cx="5954834" cy="2762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/>
                </a:solidFill>
              </a:defRPr>
            </a:lvl1pPr>
          </a:lstStyle>
          <a:p>
            <a:pPr rtl="0"/>
            <a:r>
              <a:rPr lang="ru-RU" dirty="0" smtClean="0"/>
              <a:t>Добавить нижний колонтитул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228011" y="6400800"/>
            <a:ext cx="1548659" cy="2762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/>
                </a:solidFill>
              </a:defRPr>
            </a:lvl1pPr>
          </a:lstStyle>
          <a:p>
            <a:pPr rtl="0"/>
            <a:fld id="{802820C2-F78E-4F67-8290-3B24EA20B54C}" type="datetime1">
              <a:rPr lang="ru-RU" smtClean="0"/>
              <a:t>05.09.2021</a:t>
            </a:fld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10285411" y="6400800"/>
            <a:ext cx="1066802" cy="2762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/>
                </a:solidFill>
              </a:defRPr>
            </a:lvl1pPr>
          </a:lstStyle>
          <a:p>
            <a:pPr rtl="0"/>
            <a:fld id="{2A013F82-EE5E-44EE-A61D-E31C6657F26F}" type="slidenum">
              <a:rPr lang="ru-RU" smtClean="0"/>
              <a:pPr/>
              <a:t>‹#›</a:t>
            </a:fld>
            <a:endParaRPr lang="ru-RU" dirty="0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0"/>
            <a:ext cx="1065213" cy="6858000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1" y="0"/>
            <a:ext cx="1065213" cy="6858000"/>
          </a:xfrm>
          <a:prstGeom prst="rect">
            <a:avLst/>
          </a:prstGeom>
          <a:gradFill flip="none" rotWithShape="1">
            <a:gsLst>
              <a:gs pos="75000">
                <a:schemeClr val="tx2">
                  <a:alpha val="0"/>
                </a:schemeClr>
              </a:gs>
              <a:gs pos="100000">
                <a:schemeClr val="tx2">
                  <a:alpha val="2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030599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accent1">
              <a:lumMod val="50000"/>
            </a:schemeClr>
          </a:solidFill>
          <a:latin typeface="+mj-lt"/>
          <a:ea typeface="+mj-ea"/>
          <a:cs typeface="+mj-cs"/>
        </a:defRPr>
      </a:lvl1pPr>
    </p:titleStyle>
    <p:bodyStyle>
      <a:lvl1pPr marL="223838" indent="-223838" algn="l" defTabSz="914400" rtl="0" eaLnBrk="1" latinLnBrk="0" hangingPunct="1">
        <a:lnSpc>
          <a:spcPct val="90000"/>
        </a:lnSpc>
        <a:spcBef>
          <a:spcPts val="1800"/>
        </a:spcBef>
        <a:buClr>
          <a:schemeClr val="tx1">
            <a:lumMod val="90000"/>
            <a:lumOff val="10000"/>
          </a:schemeClr>
        </a:buClr>
        <a:buSzPct val="80000"/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11175" indent="-228600" algn="l" defTabSz="914400" rtl="0" eaLnBrk="1" latinLnBrk="0" hangingPunct="1">
        <a:lnSpc>
          <a:spcPct val="90000"/>
        </a:lnSpc>
        <a:spcBef>
          <a:spcPts val="1000"/>
        </a:spcBef>
        <a:buClr>
          <a:schemeClr val="tx1">
            <a:lumMod val="90000"/>
            <a:lumOff val="10000"/>
          </a:schemeClr>
        </a:buClr>
        <a:buSzPct val="80000"/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indent="-174625" algn="l" defTabSz="914400" rtl="0" eaLnBrk="1" latinLnBrk="0" hangingPunct="1">
        <a:lnSpc>
          <a:spcPct val="90000"/>
        </a:lnSpc>
        <a:spcBef>
          <a:spcPts val="600"/>
        </a:spcBef>
        <a:buClr>
          <a:schemeClr val="tx1">
            <a:lumMod val="90000"/>
            <a:lumOff val="10000"/>
          </a:schemeClr>
        </a:buClr>
        <a:buSzPct val="80000"/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860425" indent="-174625" algn="l" defTabSz="914400" rtl="0" eaLnBrk="1" latinLnBrk="0" hangingPunct="1">
        <a:lnSpc>
          <a:spcPct val="90000"/>
        </a:lnSpc>
        <a:spcBef>
          <a:spcPts val="600"/>
        </a:spcBef>
        <a:buClr>
          <a:schemeClr val="tx1">
            <a:lumMod val="90000"/>
            <a:lumOff val="10000"/>
          </a:schemeClr>
        </a:buClr>
        <a:buSzPct val="80000"/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033463" indent="-173038" algn="l" defTabSz="914400" rtl="0" eaLnBrk="1" latinLnBrk="0" hangingPunct="1">
        <a:lnSpc>
          <a:spcPct val="90000"/>
        </a:lnSpc>
        <a:spcBef>
          <a:spcPts val="600"/>
        </a:spcBef>
        <a:buClr>
          <a:schemeClr val="tx1">
            <a:lumMod val="90000"/>
            <a:lumOff val="10000"/>
          </a:schemeClr>
        </a:buClr>
        <a:buSzPct val="80000"/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207008" indent="-173736" algn="l" defTabSz="914400" rtl="0" eaLnBrk="1" latinLnBrk="0" hangingPunct="1">
        <a:spcBef>
          <a:spcPts val="600"/>
        </a:spcBef>
        <a:buClr>
          <a:schemeClr val="tx1">
            <a:lumMod val="90000"/>
            <a:lumOff val="10000"/>
          </a:schemeClr>
        </a:buClr>
        <a:buSzPct val="80000"/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380744" indent="-173736" algn="l" defTabSz="914400" rtl="0" eaLnBrk="1" latinLnBrk="0" hangingPunct="1">
        <a:spcBef>
          <a:spcPts val="600"/>
        </a:spcBef>
        <a:buClr>
          <a:schemeClr val="tx1">
            <a:lumMod val="90000"/>
            <a:lumOff val="10000"/>
          </a:schemeClr>
        </a:buClr>
        <a:buSzPct val="80000"/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1554480" indent="-173736" algn="l" defTabSz="914400" rtl="0" eaLnBrk="1" latinLnBrk="0" hangingPunct="1">
        <a:spcBef>
          <a:spcPts val="600"/>
        </a:spcBef>
        <a:buClr>
          <a:schemeClr val="tx1">
            <a:lumMod val="90000"/>
            <a:lumOff val="10000"/>
          </a:schemeClr>
        </a:buClr>
        <a:buSzPct val="80000"/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1728216" indent="-173736" algn="l" defTabSz="914400" rtl="0" eaLnBrk="1" latinLnBrk="0" hangingPunct="1">
        <a:spcBef>
          <a:spcPts val="600"/>
        </a:spcBef>
        <a:buClr>
          <a:schemeClr val="tx1">
            <a:lumMod val="90000"/>
            <a:lumOff val="10000"/>
          </a:schemeClr>
        </a:buClr>
        <a:buSzPct val="80000"/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w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1943" y="1700808"/>
            <a:ext cx="5945188" cy="2520280"/>
          </a:xfrm>
        </p:spPr>
        <p:txBody>
          <a:bodyPr rtlCol="0">
            <a:normAutofit/>
          </a:bodyPr>
          <a:lstStyle/>
          <a:p>
            <a:pPr algn="ctr"/>
            <a:r>
              <a:rPr lang="ru-RU" sz="3600" b="1" dirty="0">
                <a:solidFill>
                  <a:schemeClr val="accent2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Викторина для детей </a:t>
            </a:r>
            <a:br>
              <a:rPr lang="ru-RU" sz="3600" b="1" dirty="0">
                <a:solidFill>
                  <a:schemeClr val="accent2"/>
                </a:solidFill>
                <a:latin typeface="Cambria" panose="02040503050406030204" pitchFamily="18" charset="0"/>
                <a:ea typeface="Cambria" panose="02040503050406030204" pitchFamily="18" charset="0"/>
              </a:rPr>
            </a:br>
            <a:r>
              <a:rPr lang="ru-RU" sz="3600" b="1" dirty="0">
                <a:solidFill>
                  <a:schemeClr val="accent2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/>
            </a:r>
            <a:br>
              <a:rPr lang="ru-RU" sz="3600" b="1" dirty="0">
                <a:solidFill>
                  <a:schemeClr val="accent2"/>
                </a:solidFill>
                <a:latin typeface="Cambria" panose="02040503050406030204" pitchFamily="18" charset="0"/>
                <a:ea typeface="Cambria" panose="02040503050406030204" pitchFamily="18" charset="0"/>
              </a:rPr>
            </a:br>
            <a:r>
              <a:rPr lang="ru-RU" sz="3600" b="1" dirty="0">
                <a:solidFill>
                  <a:schemeClr val="accent2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«Семейная экономика»</a:t>
            </a:r>
            <a:br>
              <a:rPr lang="ru-RU" sz="3600" b="1" dirty="0">
                <a:solidFill>
                  <a:schemeClr val="accent2"/>
                </a:solidFill>
                <a:latin typeface="Cambria" panose="02040503050406030204" pitchFamily="18" charset="0"/>
                <a:ea typeface="Cambria" panose="02040503050406030204" pitchFamily="18" charset="0"/>
              </a:rPr>
            </a:br>
            <a:r>
              <a:rPr lang="ru-RU" sz="3600" b="1" dirty="0">
                <a:solidFill>
                  <a:schemeClr val="accent2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(6-7 класс)</a:t>
            </a:r>
            <a:endParaRPr lang="ru-RU" sz="3600" b="1" dirty="0">
              <a:solidFill>
                <a:schemeClr val="accent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0825" y="4581128"/>
            <a:ext cx="5945187" cy="1918525"/>
          </a:xfrm>
        </p:spPr>
        <p:txBody>
          <a:bodyPr rtlCol="0"/>
          <a:lstStyle/>
          <a:p>
            <a:pPr algn="ctr"/>
            <a:endParaRPr lang="ru-RU" sz="4400" b="1" dirty="0"/>
          </a:p>
          <a:p>
            <a:pPr algn="ctr"/>
            <a:endParaRPr lang="ru-RU" sz="4400" b="1" dirty="0"/>
          </a:p>
          <a:p>
            <a:pPr algn="r"/>
            <a:r>
              <a:rPr lang="ru-RU" sz="2000" b="1" dirty="0" smtClean="0"/>
              <a:t>Выполнила:</a:t>
            </a:r>
          </a:p>
          <a:p>
            <a:pPr algn="r"/>
            <a:r>
              <a:rPr lang="ru-RU" sz="2000" b="1" dirty="0" smtClean="0"/>
              <a:t>Учитель математики </a:t>
            </a:r>
          </a:p>
          <a:p>
            <a:pPr algn="r"/>
            <a:r>
              <a:rPr lang="ru-RU" sz="2000" b="1" dirty="0" err="1" smtClean="0"/>
              <a:t>Винникова</a:t>
            </a:r>
            <a:r>
              <a:rPr lang="ru-RU" sz="2000" b="1" dirty="0" smtClean="0"/>
              <a:t> Юлия Александровна</a:t>
            </a:r>
            <a:endParaRPr lang="ru-RU" sz="2000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845940" y="188640"/>
            <a:ext cx="6092825" cy="1723549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/>
            <a:r>
              <a:rPr lang="ru-RU" b="1" i="1" dirty="0">
                <a:solidFill>
                  <a:schemeClr val="accent2">
                    <a:lumMod val="75000"/>
                  </a:schemeClr>
                </a:solidFill>
              </a:rPr>
              <a:t>«Нажить много денег - храбрость, </a:t>
            </a:r>
            <a:br>
              <a:rPr lang="ru-RU" b="1" i="1" dirty="0">
                <a:solidFill>
                  <a:schemeClr val="accent2">
                    <a:lumMod val="75000"/>
                  </a:schemeClr>
                </a:solidFill>
              </a:rPr>
            </a:br>
            <a:r>
              <a:rPr lang="ru-RU" b="1" i="1" dirty="0">
                <a:solidFill>
                  <a:schemeClr val="accent2">
                    <a:lumMod val="75000"/>
                  </a:schemeClr>
                </a:solidFill>
              </a:rPr>
              <a:t>сохранить их - мудрость, </a:t>
            </a:r>
            <a:br>
              <a:rPr lang="ru-RU" b="1" i="1" dirty="0">
                <a:solidFill>
                  <a:schemeClr val="accent2">
                    <a:lumMod val="75000"/>
                  </a:schemeClr>
                </a:solidFill>
              </a:rPr>
            </a:br>
            <a:r>
              <a:rPr lang="ru-RU" b="1" i="1" dirty="0">
                <a:solidFill>
                  <a:schemeClr val="accent2">
                    <a:lumMod val="75000"/>
                  </a:schemeClr>
                </a:solidFill>
              </a:rPr>
              <a:t>а умело расходовать – искусство»</a:t>
            </a:r>
            <a:r>
              <a:rPr lang="ru-RU" sz="1600" b="1" dirty="0">
                <a:solidFill>
                  <a:schemeClr val="accent2">
                    <a:lumMod val="75000"/>
                  </a:schemeClr>
                </a:solidFill>
                <a:latin typeface="YS Text Optional"/>
              </a:rPr>
              <a:t> </a:t>
            </a:r>
            <a:br>
              <a:rPr lang="ru-RU" sz="1600" b="1" dirty="0">
                <a:solidFill>
                  <a:schemeClr val="accent2">
                    <a:lumMod val="75000"/>
                  </a:schemeClr>
                </a:solidFill>
                <a:latin typeface="YS Text Optional"/>
              </a:rPr>
            </a:br>
            <a:r>
              <a:rPr lang="ru-RU" sz="1600" b="1" dirty="0">
                <a:solidFill>
                  <a:schemeClr val="accent2">
                    <a:lumMod val="75000"/>
                  </a:schemeClr>
                </a:solidFill>
                <a:latin typeface="YS Text Optional"/>
              </a:rPr>
              <a:t/>
            </a:r>
            <a:br>
              <a:rPr lang="ru-RU" sz="1600" b="1" dirty="0">
                <a:solidFill>
                  <a:schemeClr val="accent2">
                    <a:lumMod val="75000"/>
                  </a:schemeClr>
                </a:solidFill>
                <a:latin typeface="YS Text Optional"/>
              </a:rPr>
            </a:br>
            <a:r>
              <a:rPr lang="ru-RU" b="1" i="1" dirty="0">
                <a:solidFill>
                  <a:schemeClr val="accent2">
                    <a:lumMod val="75000"/>
                  </a:schemeClr>
                </a:solidFill>
              </a:rPr>
              <a:t>Бертольд Ауэрбах</a:t>
            </a:r>
            <a:r>
              <a:rPr lang="ru-RU" i="1" dirty="0"/>
              <a:t/>
            </a:r>
            <a:br>
              <a:rPr lang="ru-RU" i="1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201155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/>
              <a:t>Вопрос № </a:t>
            </a:r>
            <a:r>
              <a:rPr lang="ru-RU" sz="2800" b="1" dirty="0" smtClean="0"/>
              <a:t>5 (Для команды 1)</a:t>
            </a:r>
            <a:r>
              <a:rPr lang="ru-RU" sz="2800" dirty="0"/>
              <a:t/>
            </a:r>
            <a:br>
              <a:rPr lang="ru-RU" sz="2800" dirty="0"/>
            </a:br>
            <a:endParaRPr lang="ru-RU" sz="2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2800" b="1" dirty="0">
                <a:solidFill>
                  <a:srgbClr val="C00000"/>
                </a:solidFill>
              </a:rPr>
              <a:t>Когда следует откладывать деньги для накопления?</a:t>
            </a:r>
            <a:br>
              <a:rPr lang="ru-RU" sz="2800" b="1" dirty="0">
                <a:solidFill>
                  <a:srgbClr val="C00000"/>
                </a:solidFill>
              </a:rPr>
            </a:br>
            <a:endParaRPr lang="ru-RU" sz="2800" dirty="0" smtClean="0"/>
          </a:p>
          <a:p>
            <a:pPr>
              <a:buFont typeface="Courier New" panose="02070309020205020404" pitchFamily="49" charset="0"/>
              <a:buChar char="o"/>
            </a:pPr>
            <a:r>
              <a:rPr lang="ru-RU" sz="2800" dirty="0"/>
              <a:t>Откладывать какую-то часть при получении </a:t>
            </a:r>
            <a:r>
              <a:rPr lang="ru-RU" sz="2800" dirty="0" smtClean="0"/>
              <a:t>зарплаты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ru-RU" sz="2800" dirty="0"/>
              <a:t>Откладывать в конце месяца, если что-то </a:t>
            </a:r>
            <a:r>
              <a:rPr lang="ru-RU" sz="2800" dirty="0" smtClean="0"/>
              <a:t>осталось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ru-RU" sz="2800" dirty="0" smtClean="0"/>
              <a:t>Без разницы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31489628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/>
              <a:t>Вопрос № </a:t>
            </a:r>
            <a:r>
              <a:rPr lang="ru-RU" sz="2800" b="1" dirty="0" smtClean="0"/>
              <a:t>6 (Для команды 2)</a:t>
            </a:r>
            <a:r>
              <a:rPr lang="ru-RU" sz="2800" dirty="0"/>
              <a:t/>
            </a:r>
            <a:br>
              <a:rPr lang="ru-RU" sz="2800" dirty="0"/>
            </a:br>
            <a:endParaRPr lang="ru-RU" sz="2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sz="2800" b="1" dirty="0">
                <a:solidFill>
                  <a:srgbClr val="C00000"/>
                </a:solidFill>
              </a:rPr>
              <a:t>Какой выход будет лучше из ситуации, когда у вас сумма расходов превышает сумму дохода?</a:t>
            </a:r>
            <a:br>
              <a:rPr lang="ru-RU" sz="2800" b="1" dirty="0">
                <a:solidFill>
                  <a:srgbClr val="C00000"/>
                </a:solidFill>
              </a:rPr>
            </a:br>
            <a:endParaRPr lang="ru-RU" sz="2800" dirty="0" smtClean="0"/>
          </a:p>
          <a:p>
            <a:r>
              <a:rPr lang="ru-RU" sz="2800" dirty="0"/>
              <a:t>Брать деньги в долг для обеспечения себя тем, что хочется</a:t>
            </a:r>
            <a:endParaRPr lang="ru-RU" sz="2800" dirty="0" smtClean="0"/>
          </a:p>
          <a:p>
            <a:r>
              <a:rPr lang="ru-RU" sz="2800" dirty="0"/>
              <a:t>Уменьшить расходы и не брать в долг </a:t>
            </a:r>
            <a:r>
              <a:rPr lang="ru-RU" sz="2800" dirty="0" smtClean="0"/>
              <a:t>денег</a:t>
            </a:r>
          </a:p>
          <a:p>
            <a:r>
              <a:rPr lang="ru-RU" sz="2800" dirty="0"/>
              <a:t>Увеличить доходы и контролировать расходы</a:t>
            </a:r>
          </a:p>
        </p:txBody>
      </p:sp>
    </p:spTree>
    <p:extLst>
      <p:ext uri="{BB962C8B-B14F-4D97-AF65-F5344CB8AC3E}">
        <p14:creationId xmlns:p14="http://schemas.microsoft.com/office/powerpoint/2010/main" val="17228913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22413" y="381000"/>
            <a:ext cx="10332639" cy="2111896"/>
          </a:xfrm>
        </p:spPr>
        <p:txBody>
          <a:bodyPr>
            <a:normAutofit fontScale="90000"/>
          </a:bodyPr>
          <a:lstStyle/>
          <a:p>
            <a:r>
              <a:rPr lang="ru-RU" sz="3100" b="1" dirty="0" smtClean="0"/>
              <a:t/>
            </a:r>
            <a:br>
              <a:rPr lang="ru-RU" sz="3100" b="1" dirty="0" smtClean="0"/>
            </a:br>
            <a:r>
              <a:rPr lang="ru-RU" sz="3100" b="1" dirty="0"/>
              <a:t/>
            </a:r>
            <a:br>
              <a:rPr lang="ru-RU" sz="3100" b="1" dirty="0"/>
            </a:br>
            <a:r>
              <a:rPr lang="ru-RU" sz="3100" b="1" dirty="0" smtClean="0"/>
              <a:t>                                                                                                                                  </a:t>
            </a:r>
            <a:br>
              <a:rPr lang="ru-RU" sz="3100" b="1" dirty="0" smtClean="0"/>
            </a:br>
            <a:r>
              <a:rPr lang="ru-RU" sz="3100" b="1" dirty="0"/>
              <a:t/>
            </a:r>
            <a:br>
              <a:rPr lang="ru-RU" sz="3100" b="1" dirty="0"/>
            </a:br>
            <a:r>
              <a:rPr lang="ru-RU" sz="3100" b="1" dirty="0" smtClean="0"/>
              <a:t/>
            </a:r>
            <a:br>
              <a:rPr lang="ru-RU" sz="3100" b="1" dirty="0" smtClean="0"/>
            </a:br>
            <a:r>
              <a:rPr lang="ru-RU" sz="3100" b="1" dirty="0"/>
              <a:t/>
            </a:r>
            <a:br>
              <a:rPr lang="ru-RU" sz="3100" b="1" dirty="0"/>
            </a:br>
            <a:r>
              <a:rPr lang="ru-RU" sz="3100" b="1" dirty="0" smtClean="0"/>
              <a:t/>
            </a:r>
            <a:br>
              <a:rPr lang="ru-RU" sz="3100" b="1" dirty="0" smtClean="0"/>
            </a:br>
            <a:r>
              <a:rPr lang="ru-RU" sz="3100" b="1" dirty="0"/>
              <a:t/>
            </a:r>
            <a:br>
              <a:rPr lang="ru-RU" sz="3100" b="1" dirty="0"/>
            </a:br>
            <a:r>
              <a:rPr lang="ru-RU" sz="3100" b="1" dirty="0" smtClean="0"/>
              <a:t/>
            </a:r>
            <a:br>
              <a:rPr lang="ru-RU" sz="3100" b="1" dirty="0" smtClean="0"/>
            </a:br>
            <a:r>
              <a:rPr lang="ru-RU" sz="3100" b="1" dirty="0"/>
              <a:t/>
            </a:r>
            <a:br>
              <a:rPr lang="ru-RU" sz="3100" b="1" dirty="0"/>
            </a:br>
            <a:r>
              <a:rPr lang="ru-RU" sz="3100" b="1" dirty="0" smtClean="0"/>
              <a:t/>
            </a:r>
            <a:br>
              <a:rPr lang="ru-RU" sz="3100" b="1" dirty="0" smtClean="0"/>
            </a:br>
            <a:r>
              <a:rPr lang="ru-RU" sz="3100" b="1" dirty="0"/>
              <a:t/>
            </a:r>
            <a:br>
              <a:rPr lang="ru-RU" sz="3100" b="1" dirty="0"/>
            </a:br>
            <a:r>
              <a:rPr lang="ru-RU" sz="3100" b="1" dirty="0" smtClean="0"/>
              <a:t/>
            </a:r>
            <a:br>
              <a:rPr lang="ru-RU" sz="3100" b="1" dirty="0" smtClean="0"/>
            </a:br>
            <a:r>
              <a:rPr lang="ru-RU" sz="3100" b="1" dirty="0"/>
              <a:t/>
            </a:r>
            <a:br>
              <a:rPr lang="ru-RU" sz="3100" b="1" dirty="0"/>
            </a:br>
            <a:r>
              <a:rPr lang="ru-RU" sz="3100" b="1" dirty="0" smtClean="0"/>
              <a:t>Вопрос </a:t>
            </a:r>
            <a:r>
              <a:rPr lang="ru-RU" sz="3100" b="1" dirty="0"/>
              <a:t>№ 7 (Команды по очереди называют верные утверждения)</a:t>
            </a:r>
            <a:r>
              <a:rPr lang="ru-RU" sz="2800" b="1" dirty="0"/>
              <a:t/>
            </a:r>
            <a:br>
              <a:rPr lang="ru-RU" sz="2800" b="1" dirty="0"/>
            </a:br>
            <a:r>
              <a:rPr lang="ru-RU" sz="3100" b="1" dirty="0">
                <a:solidFill>
                  <a:srgbClr val="C00000"/>
                </a:solidFill>
                <a:ea typeface="+mn-ea"/>
                <a:cs typeface="+mn-cs"/>
              </a:rPr>
              <a:t>Какие советы для экономии семейного бюджета вы считаете верными, а какие нет?</a:t>
            </a:r>
            <a:br>
              <a:rPr lang="ru-RU" sz="3100" b="1" dirty="0">
                <a:solidFill>
                  <a:srgbClr val="C00000"/>
                </a:solidFill>
                <a:ea typeface="+mn-ea"/>
                <a:cs typeface="+mn-cs"/>
              </a:rPr>
            </a:br>
            <a:r>
              <a:rPr lang="ru-RU" sz="3100" dirty="0"/>
              <a:t/>
            </a:r>
            <a:br>
              <a:rPr lang="ru-RU" sz="3100" dirty="0"/>
            </a:br>
            <a:endParaRPr lang="ru-RU" sz="31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522413" y="1772816"/>
            <a:ext cx="9829799" cy="5472608"/>
          </a:xfrm>
        </p:spPr>
        <p:txBody>
          <a:bodyPr>
            <a:normAutofit fontScale="92500" lnSpcReduction="20000"/>
          </a:bodyPr>
          <a:lstStyle/>
          <a:p>
            <a:pPr>
              <a:spcBef>
                <a:spcPts val="0"/>
              </a:spcBef>
            </a:pPr>
            <a:r>
              <a:rPr lang="ru-RU" sz="2800" dirty="0" smtClean="0"/>
              <a:t>Планируйте семейный бюджет исходя из доходов</a:t>
            </a:r>
          </a:p>
          <a:p>
            <a:pPr>
              <a:spcBef>
                <a:spcPts val="0"/>
              </a:spcBef>
            </a:pPr>
            <a:r>
              <a:rPr lang="ru-RU" sz="2800" dirty="0" smtClean="0"/>
              <a:t>Уходя из дома, не забывайте выключать свет, экономьте воду</a:t>
            </a:r>
          </a:p>
          <a:p>
            <a:pPr>
              <a:spcBef>
                <a:spcPts val="0"/>
              </a:spcBef>
            </a:pPr>
            <a:r>
              <a:rPr lang="ru-RU" sz="2800" dirty="0" smtClean="0"/>
              <a:t>Требуя новое платье, подумайте о семейном бюджете</a:t>
            </a:r>
          </a:p>
          <a:p>
            <a:pPr>
              <a:spcBef>
                <a:spcPts val="0"/>
              </a:spcBef>
            </a:pPr>
            <a:r>
              <a:rPr lang="ru-RU" sz="2800" dirty="0" smtClean="0"/>
              <a:t>Просите у родителей новую вещь к каждому празднику</a:t>
            </a:r>
          </a:p>
          <a:p>
            <a:pPr>
              <a:spcBef>
                <a:spcPts val="0"/>
              </a:spcBef>
            </a:pPr>
            <a:r>
              <a:rPr lang="ru-RU" sz="2800" dirty="0" smtClean="0"/>
              <a:t>Сходил в магазин, оставь сдачу себе</a:t>
            </a:r>
          </a:p>
          <a:p>
            <a:pPr>
              <a:spcBef>
                <a:spcPts val="0"/>
              </a:spcBef>
            </a:pPr>
            <a:r>
              <a:rPr lang="ru-RU" sz="2800" dirty="0" smtClean="0"/>
              <a:t>Бережно относитесь к своим вещам</a:t>
            </a:r>
          </a:p>
          <a:p>
            <a:pPr>
              <a:spcBef>
                <a:spcPts val="0"/>
              </a:spcBef>
            </a:pPr>
            <a:r>
              <a:rPr lang="ru-RU" sz="2800" dirty="0" smtClean="0"/>
              <a:t>Напоминайте </a:t>
            </a:r>
            <a:r>
              <a:rPr lang="ru-RU" sz="2800" dirty="0"/>
              <a:t>родителям о своевременной оплате </a:t>
            </a:r>
            <a:r>
              <a:rPr lang="ru-RU" sz="2800" dirty="0" smtClean="0"/>
              <a:t>налогов</a:t>
            </a:r>
          </a:p>
          <a:p>
            <a:pPr>
              <a:spcBef>
                <a:spcPts val="0"/>
              </a:spcBef>
            </a:pPr>
            <a:r>
              <a:rPr lang="ru-RU" sz="2800" dirty="0"/>
              <a:t>Чаще пользуйтесь услугами </a:t>
            </a:r>
            <a:r>
              <a:rPr lang="ru-RU" sz="2800" dirty="0" smtClean="0"/>
              <a:t>такси</a:t>
            </a:r>
          </a:p>
          <a:p>
            <a:pPr>
              <a:spcBef>
                <a:spcPts val="0"/>
              </a:spcBef>
            </a:pPr>
            <a:r>
              <a:rPr lang="ru-RU" sz="2800" dirty="0"/>
              <a:t>Пользуйтесь услугами доставки горячей </a:t>
            </a:r>
            <a:r>
              <a:rPr lang="ru-RU" sz="2800" dirty="0" smtClean="0"/>
              <a:t>пиццы</a:t>
            </a:r>
          </a:p>
          <a:p>
            <a:pPr>
              <a:spcBef>
                <a:spcPts val="0"/>
              </a:spcBef>
            </a:pPr>
            <a:r>
              <a:rPr lang="ru-RU" sz="2800" dirty="0"/>
              <a:t>Чаще разговаривай по сотовому телефону с </a:t>
            </a:r>
            <a:r>
              <a:rPr lang="ru-RU" sz="2800" dirty="0" smtClean="0"/>
              <a:t>друзьями</a:t>
            </a:r>
          </a:p>
          <a:p>
            <a:pPr>
              <a:spcBef>
                <a:spcPts val="0"/>
              </a:spcBef>
            </a:pPr>
            <a:r>
              <a:rPr lang="ru-RU" sz="2800" dirty="0" smtClean="0"/>
              <a:t>Ведите  </a:t>
            </a:r>
            <a:r>
              <a:rPr lang="ru-RU" sz="2800" dirty="0"/>
              <a:t>учет </a:t>
            </a:r>
            <a:r>
              <a:rPr lang="ru-RU" sz="2800" dirty="0" smtClean="0"/>
              <a:t>расходов</a:t>
            </a:r>
          </a:p>
          <a:p>
            <a:pPr>
              <a:spcBef>
                <a:spcPts val="0"/>
              </a:spcBef>
            </a:pPr>
            <a:r>
              <a:rPr lang="ru-RU" sz="2800" dirty="0" smtClean="0"/>
              <a:t>Производите </a:t>
            </a:r>
            <a:r>
              <a:rPr lang="ru-RU" sz="2800" dirty="0"/>
              <a:t>первоначально необходимые платежи </a:t>
            </a:r>
            <a:endParaRPr lang="ru-RU" sz="2800" dirty="0" smtClean="0"/>
          </a:p>
          <a:p>
            <a:pPr>
              <a:spcBef>
                <a:spcPts val="0"/>
              </a:spcBef>
            </a:pPr>
            <a:r>
              <a:rPr lang="ru-RU" sz="2800" dirty="0"/>
              <a:t>Приобретайте товары в период скидок и </a:t>
            </a:r>
            <a:r>
              <a:rPr lang="ru-RU" sz="2800" dirty="0" smtClean="0"/>
              <a:t>распродаж</a:t>
            </a:r>
          </a:p>
          <a:p>
            <a:pPr>
              <a:spcBef>
                <a:spcPts val="0"/>
              </a:spcBef>
            </a:pPr>
            <a:r>
              <a:rPr lang="ru-RU" sz="2800" dirty="0"/>
              <a:t>Перед походом в магазин обязательно составьте список покупок </a:t>
            </a:r>
            <a:endParaRPr lang="ru-RU" sz="2800" dirty="0" smtClean="0"/>
          </a:p>
          <a:p>
            <a:pPr>
              <a:spcBef>
                <a:spcPts val="0"/>
              </a:spcBef>
            </a:pPr>
            <a:r>
              <a:rPr lang="ru-RU" sz="2800" dirty="0" smtClean="0"/>
              <a:t>Откажитесь </a:t>
            </a:r>
            <a:r>
              <a:rPr lang="ru-RU" sz="2800" dirty="0"/>
              <a:t>от вредных привычек</a:t>
            </a:r>
            <a:br>
              <a:rPr lang="ru-RU" sz="2800" dirty="0"/>
            </a:br>
            <a:r>
              <a:rPr lang="ru-RU" sz="2800" dirty="0"/>
              <a:t/>
            </a:r>
            <a:br>
              <a:rPr lang="ru-RU" sz="2800" dirty="0"/>
            </a:br>
            <a:endParaRPr lang="ru-RU" sz="2800" dirty="0" smtClean="0"/>
          </a:p>
          <a:p>
            <a:endParaRPr lang="ru-RU" sz="2800" dirty="0"/>
          </a:p>
          <a:p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33110866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22413" y="332656"/>
            <a:ext cx="9829799" cy="1872208"/>
          </a:xfrm>
        </p:spPr>
        <p:txBody>
          <a:bodyPr>
            <a:noAutofit/>
          </a:bodyPr>
          <a:lstStyle/>
          <a:p>
            <a:pPr lvl="0" algn="just" eaLnBrk="0" fontAlgn="base" hangingPunct="0">
              <a:lnSpc>
                <a:spcPct val="100000"/>
              </a:lnSpc>
              <a:spcAft>
                <a:spcPct val="0"/>
              </a:spcAft>
              <a:tabLst>
                <a:tab pos="2790825" algn="l"/>
              </a:tabLst>
            </a:pPr>
            <a:r>
              <a:rPr lang="ru-RU" altLang="ru-RU" sz="280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Задание 2. </a:t>
            </a:r>
            <a:r>
              <a:rPr lang="ru-RU" altLang="ru-RU" sz="240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altLang="ru-RU" sz="24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Угадай слово». За каждое  верно разгаданное слово начисляется 1 балл.  </a:t>
            </a:r>
            <a:r>
              <a:rPr lang="ru-RU" altLang="ru-RU" sz="240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Какими словами </a:t>
            </a:r>
            <a:r>
              <a:rPr lang="ru-RU" altLang="ru-RU" sz="24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можно объединить все эти понятия?</a:t>
            </a:r>
            <a:r>
              <a:rPr lang="ru-RU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alt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023711157"/>
              </p:ext>
            </p:extLst>
          </p:nvPr>
        </p:nvGraphicFramePr>
        <p:xfrm>
          <a:off x="2494012" y="2204864"/>
          <a:ext cx="6300192" cy="3744420"/>
        </p:xfrm>
        <a:graphic>
          <a:graphicData uri="http://schemas.openxmlformats.org/drawingml/2006/table">
            <a:tbl>
              <a:tblPr firstRow="1" firstCol="1" bandRow="1">
                <a:tableStyleId>{69CF1AB2-1976-4502-BF36-3FF5EA218861}</a:tableStyleId>
              </a:tblPr>
              <a:tblGrid>
                <a:gridCol w="3187897">
                  <a:extLst>
                    <a:ext uri="{9D8B030D-6E8A-4147-A177-3AD203B41FA5}">
                      <a16:colId xmlns="" xmlns:a16="http://schemas.microsoft.com/office/drawing/2014/main" val="1228128400"/>
                    </a:ext>
                  </a:extLst>
                </a:gridCol>
                <a:gridCol w="3112295">
                  <a:extLst>
                    <a:ext uri="{9D8B030D-6E8A-4147-A177-3AD203B41FA5}">
                      <a16:colId xmlns="" xmlns:a16="http://schemas.microsoft.com/office/drawing/2014/main" val="3958510264"/>
                    </a:ext>
                  </a:extLst>
                </a:gridCol>
              </a:tblGrid>
              <a:tr h="624070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ru-RU" sz="2400" b="1" i="0" kern="1200" cap="all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РЛАПААЗТ</a:t>
                      </a:r>
                      <a:endParaRPr lang="ru-RU" sz="2400" b="1" i="0" kern="1200" cap="all" dirty="0">
                        <a:solidFill>
                          <a:schemeClr val="accent2">
                            <a:lumMod val="75000"/>
                          </a:schemeClr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258701252"/>
                  </a:ext>
                </a:extLst>
              </a:tr>
              <a:tr h="624070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ru-RU" sz="2400" b="1" i="0" kern="1200" cap="all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ДДХОО</a:t>
                      </a:r>
                      <a:endParaRPr lang="ru-RU" sz="2400" b="1" i="0" kern="1200" cap="all" dirty="0">
                        <a:solidFill>
                          <a:schemeClr val="accent2">
                            <a:lumMod val="75000"/>
                          </a:schemeClr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2810021302"/>
                  </a:ext>
                </a:extLst>
              </a:tr>
              <a:tr h="624070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ru-RU" sz="2400" b="1" i="0" kern="1200" cap="all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АНСБЛА</a:t>
                      </a:r>
                      <a:endParaRPr lang="ru-RU" sz="2400" b="1" i="0" kern="1200" cap="all" dirty="0">
                        <a:solidFill>
                          <a:schemeClr val="accent2">
                            <a:lumMod val="75000"/>
                          </a:schemeClr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3901888483"/>
                  </a:ext>
                </a:extLst>
              </a:tr>
              <a:tr h="624070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ru-RU" sz="2400" b="1" i="0" kern="1200" cap="all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АЛИПИРВОЕНАН</a:t>
                      </a:r>
                      <a:endParaRPr lang="ru-RU" sz="2400" b="1" i="0" kern="1200" cap="all" dirty="0">
                        <a:solidFill>
                          <a:schemeClr val="accent2">
                            <a:lumMod val="75000"/>
                          </a:schemeClr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689678034"/>
                  </a:ext>
                </a:extLst>
              </a:tr>
              <a:tr h="624070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ru-RU" sz="2400" b="1" i="0" kern="1200" cap="all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ГДЬНИЕ</a:t>
                      </a:r>
                      <a:endParaRPr lang="ru-RU" sz="2400" b="1" i="0" kern="1200" cap="all" dirty="0">
                        <a:solidFill>
                          <a:schemeClr val="accent2">
                            <a:lumMod val="75000"/>
                          </a:schemeClr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2407219389"/>
                  </a:ext>
                </a:extLst>
              </a:tr>
              <a:tr h="624070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ru-RU" sz="2400" b="1" i="0" kern="1200" cap="all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СДХАОР</a:t>
                      </a:r>
                      <a:endParaRPr lang="ru-RU" sz="2400" b="1" i="0" kern="1200" cap="all" dirty="0">
                        <a:solidFill>
                          <a:schemeClr val="accent2">
                            <a:lumMod val="75000"/>
                          </a:schemeClr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312186938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284402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22413" y="332656"/>
            <a:ext cx="9829799" cy="1872208"/>
          </a:xfrm>
        </p:spPr>
        <p:txBody>
          <a:bodyPr>
            <a:noAutofit/>
          </a:bodyPr>
          <a:lstStyle/>
          <a:p>
            <a:pPr lvl="0" algn="just" eaLnBrk="0" fontAlgn="base" hangingPunct="0">
              <a:lnSpc>
                <a:spcPct val="100000"/>
              </a:lnSpc>
              <a:spcAft>
                <a:spcPct val="0"/>
              </a:spcAft>
              <a:tabLst>
                <a:tab pos="2790825" algn="l"/>
              </a:tabLst>
            </a:pPr>
            <a:r>
              <a:rPr lang="ru-RU" altLang="ru-RU" sz="28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Задание 3. </a:t>
            </a:r>
            <a:r>
              <a:rPr lang="ru-RU" altLang="ru-RU" sz="280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«Собери пословицу или поговорку». </a:t>
            </a:r>
            <a:r>
              <a:rPr lang="ru-RU" altLang="ru-RU" sz="28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 каждое  верно разгаданное соответствие начисляется 1 балл.  </a:t>
            </a:r>
            <a:br>
              <a:rPr lang="ru-RU" altLang="ru-RU" sz="28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alt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05308333"/>
              </p:ext>
            </p:extLst>
          </p:nvPr>
        </p:nvGraphicFramePr>
        <p:xfrm>
          <a:off x="1522413" y="2204864"/>
          <a:ext cx="9756575" cy="3943310"/>
        </p:xfrm>
        <a:graphic>
          <a:graphicData uri="http://schemas.openxmlformats.org/drawingml/2006/table">
            <a:tbl>
              <a:tblPr firstRow="1" firstCol="1" bandRow="1">
                <a:tableStyleId>{69CF1AB2-1976-4502-BF36-3FF5EA218861}</a:tableStyleId>
              </a:tblPr>
              <a:tblGrid>
                <a:gridCol w="4936827">
                  <a:extLst>
                    <a:ext uri="{9D8B030D-6E8A-4147-A177-3AD203B41FA5}">
                      <a16:colId xmlns="" xmlns:a16="http://schemas.microsoft.com/office/drawing/2014/main" val="1228128400"/>
                    </a:ext>
                  </a:extLst>
                </a:gridCol>
                <a:gridCol w="4819748">
                  <a:extLst>
                    <a:ext uri="{9D8B030D-6E8A-4147-A177-3AD203B41FA5}">
                      <a16:colId xmlns="" xmlns:a16="http://schemas.microsoft.com/office/drawing/2014/main" val="3958510264"/>
                    </a:ext>
                  </a:extLst>
                </a:gridCol>
              </a:tblGrid>
              <a:tr h="624070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ru-RU" sz="2400" b="1" i="0" kern="1200" cap="all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Копейка</a:t>
                      </a:r>
                      <a:endParaRPr lang="ru-RU" sz="2400" b="1" i="0" kern="1200" cap="all" dirty="0">
                        <a:solidFill>
                          <a:schemeClr val="accent2">
                            <a:lumMod val="75000"/>
                          </a:schemeClr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ru-RU" sz="2400" b="1" i="0" kern="1200" cap="all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по средствам</a:t>
                      </a:r>
                      <a:endParaRPr lang="ru-RU" sz="2400" b="1" i="0" kern="1200" cap="all" dirty="0">
                        <a:solidFill>
                          <a:schemeClr val="accent2">
                            <a:lumMod val="75000"/>
                          </a:schemeClr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258701252"/>
                  </a:ext>
                </a:extLst>
              </a:tr>
              <a:tr h="624070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ru-RU" sz="2400" b="1" i="0" kern="1200" cap="all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Деньги не то, что заработано</a:t>
                      </a:r>
                      <a:endParaRPr lang="ru-RU" sz="2400" b="1" i="0" kern="1200" cap="all" dirty="0">
                        <a:solidFill>
                          <a:schemeClr val="accent2">
                            <a:lumMod val="75000"/>
                          </a:schemeClr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ru-RU" sz="2400" b="1" i="0" kern="1200" cap="all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а легко прожить</a:t>
                      </a:r>
                      <a:endParaRPr lang="ru-RU" sz="2400" b="1" i="0" kern="1200" cap="all" dirty="0">
                        <a:solidFill>
                          <a:schemeClr val="accent2">
                            <a:lumMod val="75000"/>
                          </a:schemeClr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2810021302"/>
                  </a:ext>
                </a:extLst>
              </a:tr>
              <a:tr h="624070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ru-RU" sz="2400" b="1" i="0" kern="1200" cap="all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Жить </a:t>
                      </a:r>
                      <a:endParaRPr lang="ru-RU" sz="2400" b="1" i="0" kern="1200" cap="all" dirty="0">
                        <a:solidFill>
                          <a:schemeClr val="accent2">
                            <a:lumMod val="75000"/>
                          </a:schemeClr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ru-RU" sz="2400" b="1" i="0" kern="1200" cap="all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рубля не бывает</a:t>
                      </a:r>
                      <a:endParaRPr lang="ru-RU" sz="2400" b="1" i="0" kern="1200" cap="all" dirty="0">
                        <a:solidFill>
                          <a:schemeClr val="accent2">
                            <a:lumMod val="75000"/>
                          </a:schemeClr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3901888483"/>
                  </a:ext>
                </a:extLst>
              </a:tr>
              <a:tr h="624070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ru-RU" sz="2400" b="1" i="0" kern="1200" cap="all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Не легко деньги нажить</a:t>
                      </a:r>
                      <a:endParaRPr lang="ru-RU" sz="2400" b="1" i="0" kern="1200" cap="all" dirty="0">
                        <a:solidFill>
                          <a:schemeClr val="accent2">
                            <a:lumMod val="75000"/>
                          </a:schemeClr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ru-RU" sz="2400" b="1" i="0" kern="1200" cap="all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а то, что с умом потрачено</a:t>
                      </a:r>
                      <a:endParaRPr lang="ru-RU" sz="2400" b="1" i="0" kern="1200" cap="all" dirty="0">
                        <a:solidFill>
                          <a:schemeClr val="accent2">
                            <a:lumMod val="75000"/>
                          </a:schemeClr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689678034"/>
                  </a:ext>
                </a:extLst>
              </a:tr>
              <a:tr h="624070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ru-RU" sz="2400" b="1" i="0" kern="1200" cap="all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Без копейки </a:t>
                      </a:r>
                      <a:endParaRPr lang="ru-RU" sz="2400" b="1" i="0" kern="1200" cap="all" dirty="0">
                        <a:solidFill>
                          <a:schemeClr val="accent2">
                            <a:lumMod val="75000"/>
                          </a:schemeClr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ru-RU" sz="2400" b="1" i="0" kern="1200" cap="all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рубль бережет</a:t>
                      </a:r>
                      <a:endParaRPr lang="ru-RU" sz="2400" b="1" i="0" kern="1200" cap="all" dirty="0">
                        <a:solidFill>
                          <a:schemeClr val="accent2">
                            <a:lumMod val="75000"/>
                          </a:schemeClr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2407219389"/>
                  </a:ext>
                </a:extLst>
              </a:tr>
              <a:tr h="624070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ru-RU" sz="2400" b="1" i="0" kern="1200" cap="all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Копейка</a:t>
                      </a:r>
                      <a:endParaRPr lang="ru-RU" sz="2400" b="1" i="0" kern="1200" cap="all" dirty="0">
                        <a:solidFill>
                          <a:schemeClr val="accent2">
                            <a:lumMod val="75000"/>
                          </a:schemeClr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ru-RU" sz="2400" b="1" i="0" kern="1200" cap="all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по средствам</a:t>
                      </a:r>
                      <a:endParaRPr lang="ru-RU" sz="2400" b="1" i="0" kern="1200" cap="all" dirty="0">
                        <a:solidFill>
                          <a:schemeClr val="accent2">
                            <a:lumMod val="75000"/>
                          </a:schemeClr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312186938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893295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5400" dirty="0" smtClean="0">
                <a:solidFill>
                  <a:schemeClr val="accent1">
                    <a:lumMod val="50000"/>
                  </a:schemeClr>
                </a:solidFill>
              </a:rPr>
              <a:t>СПАСИБО</a:t>
            </a:r>
          </a:p>
          <a:p>
            <a:pPr marL="0" indent="0" algn="ctr">
              <a:buNone/>
            </a:pPr>
            <a:r>
              <a:rPr lang="ru-RU" sz="5400" dirty="0" smtClean="0">
                <a:solidFill>
                  <a:schemeClr val="accent1">
                    <a:lumMod val="50000"/>
                  </a:schemeClr>
                </a:solidFill>
              </a:rPr>
              <a:t>ЗА</a:t>
            </a:r>
            <a:br>
              <a:rPr lang="ru-RU" sz="5400" dirty="0" smtClean="0">
                <a:solidFill>
                  <a:schemeClr val="accent1">
                    <a:lumMod val="50000"/>
                  </a:schemeClr>
                </a:solidFill>
              </a:rPr>
            </a:br>
            <a:r>
              <a:rPr lang="ru-RU" sz="5400" dirty="0" smtClean="0">
                <a:solidFill>
                  <a:schemeClr val="accent1">
                    <a:lumMod val="50000"/>
                  </a:schemeClr>
                </a:solidFill>
              </a:rPr>
              <a:t>ВНИМАНИЕ!</a:t>
            </a:r>
            <a:endParaRPr lang="ru-RU" sz="5400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45788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Заголовок 12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ru-RU" b="1" i="1" dirty="0" smtClean="0"/>
              <a:t>Цель викторины:</a:t>
            </a:r>
            <a:endParaRPr lang="ru-RU" dirty="0"/>
          </a:p>
        </p:txBody>
      </p:sp>
      <p:sp>
        <p:nvSpPr>
          <p:cNvPr id="14" name="Объект 13"/>
          <p:cNvSpPr>
            <a:spLocks noGrp="1"/>
          </p:cNvSpPr>
          <p:nvPr>
            <p:ph idx="1"/>
          </p:nvPr>
        </p:nvSpPr>
        <p:spPr>
          <a:xfrm>
            <a:off x="1629916" y="1981200"/>
            <a:ext cx="9722296" cy="4112096"/>
          </a:xfrm>
        </p:spPr>
        <p:txBody>
          <a:bodyPr rtlCol="0">
            <a:normAutofit fontScale="40000" lnSpcReduction="20000"/>
          </a:bodyPr>
          <a:lstStyle/>
          <a:p>
            <a:pPr>
              <a:spcAft>
                <a:spcPts val="0"/>
              </a:spcAft>
            </a:pPr>
            <a:r>
              <a:rPr lang="ru-RU" sz="5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научить </a:t>
            </a:r>
            <a:r>
              <a:rPr lang="ru-RU" sz="5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обучающихся планировать рациональный семейный бюджет</a:t>
            </a:r>
            <a:endParaRPr lang="ru-RU" sz="5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ru-RU" sz="5100" dirty="0" smtClean="0"/>
              <a:t>способствовать </a:t>
            </a:r>
            <a:r>
              <a:rPr lang="ru-RU" sz="5100" dirty="0"/>
              <a:t>формированию находчивости, сообразительности, экономической грамотности посредством </a:t>
            </a:r>
            <a:r>
              <a:rPr lang="ru-RU" sz="5100" dirty="0" smtClean="0"/>
              <a:t>викторины</a:t>
            </a:r>
            <a:endParaRPr lang="en-US" sz="5100" dirty="0" smtClean="0"/>
          </a:p>
          <a:p>
            <a:pPr marL="0" indent="0">
              <a:buNone/>
            </a:pPr>
            <a:r>
              <a:rPr lang="ru-RU" sz="7600" b="1" i="1" dirty="0" smtClean="0">
                <a:solidFill>
                  <a:schemeClr val="accent1">
                    <a:lumMod val="50000"/>
                  </a:schemeClr>
                </a:solidFill>
              </a:rPr>
              <a:t>Задачи викторины:</a:t>
            </a:r>
          </a:p>
          <a:p>
            <a:pPr>
              <a:spcAft>
                <a:spcPts val="0"/>
              </a:spcAft>
            </a:pPr>
            <a:r>
              <a:rPr lang="ru-RU" sz="5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сформировать представление у обучающихся о бюджете семьи, источниках доходов и расходов;</a:t>
            </a:r>
            <a:endParaRPr lang="ru-RU" sz="5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5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Развивать у обучающихся умение самостоятельно мыслить, делать выводы при планировании семейного бюджета;</a:t>
            </a:r>
            <a:endParaRPr lang="ru-RU" sz="5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5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Развивать навыки познавательного интереса, мыслительных процессов, анализировать, участвовать в дискуссии;</a:t>
            </a:r>
            <a:endParaRPr lang="ru-RU" sz="5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5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Выполнять проблемные задания, вырабатывать навыки работы в группе.</a:t>
            </a:r>
            <a:endParaRPr lang="ru-RU" sz="5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176047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03649" y="188640"/>
            <a:ext cx="10585176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>
                <a:solidFill>
                  <a:schemeClr val="accent2">
                    <a:lumMod val="75000"/>
                  </a:schemeClr>
                </a:solidFill>
              </a:rPr>
              <a:t>Викторина «Семейная экономика»</a:t>
            </a:r>
          </a:p>
          <a:p>
            <a:endParaRPr lang="ru-RU" sz="2400" dirty="0" smtClean="0"/>
          </a:p>
          <a:p>
            <a:r>
              <a:rPr lang="ru-RU" sz="2400" dirty="0" smtClean="0"/>
              <a:t>Ход викторины:</a:t>
            </a:r>
            <a:endParaRPr lang="ru-RU" sz="2400" dirty="0"/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58809441"/>
              </p:ext>
            </p:extLst>
          </p:nvPr>
        </p:nvGraphicFramePr>
        <p:xfrm>
          <a:off x="1341884" y="2924944"/>
          <a:ext cx="9938321" cy="3485664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{69CF1AB2-1976-4502-BF36-3FF5EA218861}</a:tableStyleId>
              </a:tblPr>
              <a:tblGrid>
                <a:gridCol w="3873671">
                  <a:extLst>
                    <a:ext uri="{9D8B030D-6E8A-4147-A177-3AD203B41FA5}">
                      <a16:colId xmlns="" xmlns:a16="http://schemas.microsoft.com/office/drawing/2014/main" val="1835075074"/>
                    </a:ext>
                  </a:extLst>
                </a:gridCol>
                <a:gridCol w="3873671">
                  <a:extLst>
                    <a:ext uri="{9D8B030D-6E8A-4147-A177-3AD203B41FA5}">
                      <a16:colId xmlns="" xmlns:a16="http://schemas.microsoft.com/office/drawing/2014/main" val="1597379808"/>
                    </a:ext>
                  </a:extLst>
                </a:gridCol>
                <a:gridCol w="2190979">
                  <a:extLst>
                    <a:ext uri="{9D8B030D-6E8A-4147-A177-3AD203B41FA5}">
                      <a16:colId xmlns="" xmlns:a16="http://schemas.microsoft.com/office/drawing/2014/main" val="1189841050"/>
                    </a:ext>
                  </a:extLst>
                </a:gridCol>
              </a:tblGrid>
              <a:tr h="91751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 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Задание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Критерии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Максимальное количество </a:t>
                      </a:r>
                      <a:r>
                        <a:rPr lang="ru-RU" sz="1800" dirty="0" smtClean="0">
                          <a:effectLst/>
                        </a:rPr>
                        <a:t>денежных баллов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4247614366"/>
                  </a:ext>
                </a:extLst>
              </a:tr>
              <a:tr h="60316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1 </a:t>
                      </a:r>
                      <a:r>
                        <a:rPr lang="ru-RU" sz="1800" dirty="0" smtClean="0">
                          <a:effectLst/>
                        </a:rPr>
                        <a:t>«Выбери верный</a:t>
                      </a:r>
                      <a:r>
                        <a:rPr lang="ru-RU" sz="1800" baseline="0" dirty="0" smtClean="0">
                          <a:effectLst/>
                        </a:rPr>
                        <a:t> ответ»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количество правильных ответов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38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3648395827"/>
                  </a:ext>
                </a:extLst>
              </a:tr>
              <a:tr h="60316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</a:rPr>
                        <a:t>2 </a:t>
                      </a:r>
                      <a:r>
                        <a:rPr lang="ru-RU" sz="1800" dirty="0" smtClean="0">
                          <a:effectLst/>
                        </a:rPr>
                        <a:t>«Угадай слово»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количество правильных ответов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+mn-lt"/>
                          <a:ea typeface="+mn-ea"/>
                        </a:rPr>
                        <a:t>6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338212177"/>
                  </a:ext>
                </a:extLst>
              </a:tr>
              <a:tr h="72758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</a:rPr>
                        <a:t>3 </a:t>
                      </a:r>
                      <a:r>
                        <a:rPr lang="ru-RU" sz="1800" dirty="0" smtClean="0">
                          <a:effectLst/>
                        </a:rPr>
                        <a:t>«Собери </a:t>
                      </a:r>
                      <a:r>
                        <a:rPr lang="ru-RU" sz="1800" dirty="0" smtClean="0">
                          <a:effectLst/>
                        </a:rPr>
                        <a:t>пословицу или </a:t>
                      </a:r>
                      <a:r>
                        <a:rPr lang="ru-RU" sz="1800" dirty="0" smtClean="0">
                          <a:effectLst/>
                        </a:rPr>
                        <a:t>поговорку»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грамотность и </a:t>
                      </a:r>
                      <a:r>
                        <a:rPr lang="ru-RU" sz="1800" dirty="0" smtClean="0">
                          <a:effectLst/>
                        </a:rPr>
                        <a:t>логичность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+mn-lt"/>
                          <a:ea typeface="+mn-ea"/>
                        </a:rPr>
                        <a:t>6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3768016468"/>
                  </a:ext>
                </a:extLst>
              </a:tr>
              <a:tr h="60316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 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максимальное количество баллов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50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2892884294"/>
                  </a:ext>
                </a:extLst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1341884" y="1772816"/>
            <a:ext cx="1058517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>1. По предварительной жеребьевке участники разделены на 2 команды</a:t>
            </a:r>
          </a:p>
          <a:p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>2. Вопросы командам задаются поочередно.</a:t>
            </a:r>
          </a:p>
          <a:p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>3. Первой отвечает команда, победившая в «Разминке»</a:t>
            </a:r>
          </a:p>
          <a:p>
            <a:r>
              <a:rPr lang="ru-RU" dirty="0">
                <a:solidFill>
                  <a:schemeClr val="accent2">
                    <a:lumMod val="75000"/>
                  </a:schemeClr>
                </a:solidFill>
              </a:rPr>
              <a:t>4. </a:t>
            </a:r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>На </a:t>
            </a:r>
            <a:r>
              <a:rPr lang="ru-RU" dirty="0">
                <a:solidFill>
                  <a:schemeClr val="accent2">
                    <a:lumMod val="75000"/>
                  </a:schemeClr>
                </a:solidFill>
              </a:rPr>
              <a:t>каждом этапе происходит пояснение и обсуждение ответов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47629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22412" y="260648"/>
            <a:ext cx="9829799" cy="1219200"/>
          </a:xfrm>
        </p:spPr>
        <p:txBody>
          <a:bodyPr>
            <a:normAutofit/>
          </a:bodyPr>
          <a:lstStyle/>
          <a:p>
            <a:pPr algn="ctr"/>
            <a:r>
              <a:rPr lang="ru-RU" dirty="0">
                <a:latin typeface="Cambria" panose="02040503050406030204" pitchFamily="18" charset="0"/>
                <a:ea typeface="Cambria" panose="02040503050406030204" pitchFamily="18" charset="0"/>
              </a:rPr>
              <a:t>Расшифруйте ключевое слово нашей викторины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2800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endParaRPr lang="ru-RU" sz="2800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97505" y="2996952"/>
            <a:ext cx="9461812" cy="14509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47613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67595" y="353047"/>
            <a:ext cx="10512862" cy="5287323"/>
          </a:xfrm>
        </p:spPr>
        <p:txBody>
          <a:bodyPr>
            <a:normAutofit/>
          </a:bodyPr>
          <a:lstStyle/>
          <a:p>
            <a:pPr algn="ctr"/>
            <a:r>
              <a:rPr lang="ru-RU" sz="5398" dirty="0" smtClean="0">
                <a:latin typeface="Cambria" panose="02040503050406030204" pitchFamily="18" charset="0"/>
                <a:ea typeface="Cambria" panose="02040503050406030204" pitchFamily="18" charset="0"/>
              </a:rPr>
              <a:t>     </a:t>
            </a:r>
            <a:r>
              <a:rPr lang="ru-RU" sz="5398" dirty="0">
                <a:solidFill>
                  <a:schemeClr val="accent2">
                    <a:lumMod val="7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2       32       5       8        6        20</a:t>
            </a:r>
            <a:br>
              <a:rPr lang="ru-RU" sz="5398" dirty="0">
                <a:solidFill>
                  <a:schemeClr val="accent2">
                    <a:lumMod val="7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</a:br>
            <a:r>
              <a:rPr lang="ru-RU" sz="5398" dirty="0">
                <a:solidFill>
                  <a:schemeClr val="accent2">
                    <a:lumMod val="7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   Б       Ю       Д       Ж       Е         Т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2133972" y="328729"/>
            <a:ext cx="789302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dirty="0">
                <a:solidFill>
                  <a:srgbClr val="F7C547">
                    <a:lumMod val="50000"/>
                  </a:srgbClr>
                </a:solidFill>
                <a:latin typeface="Cambria" panose="02040503050406030204" pitchFamily="18" charset="0"/>
                <a:ea typeface="Cambria" panose="02040503050406030204" pitchFamily="18" charset="0"/>
                <a:cs typeface="+mj-cs"/>
              </a:rPr>
              <a:t>Расшифруйте ключевое слово нашей викторины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662447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22412" y="260648"/>
            <a:ext cx="9829799" cy="1219200"/>
          </a:xfrm>
        </p:spPr>
        <p:txBody>
          <a:bodyPr>
            <a:normAutofit/>
          </a:bodyPr>
          <a:lstStyle/>
          <a:p>
            <a:r>
              <a:rPr lang="ru-RU" sz="2800" b="1" dirty="0" smtClean="0"/>
              <a:t>Задание 1.  </a:t>
            </a:r>
            <a:r>
              <a:rPr lang="ru-RU" sz="2400" b="1" dirty="0" smtClean="0"/>
              <a:t>Отметьте верный вариант ответа. За каждое верно выполненное задание начисляется 1 балл. </a:t>
            </a:r>
            <a:r>
              <a:rPr lang="ru-RU" sz="2400" dirty="0" smtClean="0"/>
              <a:t/>
            </a:r>
            <a:br>
              <a:rPr lang="ru-RU" sz="2400" dirty="0" smtClean="0"/>
            </a:br>
            <a:endParaRPr lang="ru-RU" sz="24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13891" y="1700808"/>
            <a:ext cx="9938320" cy="475252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+mj-cs"/>
              </a:rPr>
              <a:t>Вопрос №1</a:t>
            </a:r>
            <a:r>
              <a:rPr lang="ru-RU" sz="2800" b="1" dirty="0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+mj-cs"/>
              </a:rPr>
              <a:t>. </a:t>
            </a:r>
            <a:r>
              <a:rPr lang="ru-RU" sz="2800" b="1" dirty="0">
                <a:solidFill>
                  <a:srgbClr val="C00000"/>
                </a:solidFill>
              </a:rPr>
              <a:t>Распределить расходы и доходы семьи.</a:t>
            </a:r>
            <a:br>
              <a:rPr lang="ru-RU" sz="2800" b="1" dirty="0">
                <a:solidFill>
                  <a:srgbClr val="C00000"/>
                </a:solidFill>
              </a:rPr>
            </a:br>
            <a:r>
              <a:rPr lang="ru-RU" sz="2000" b="1" dirty="0">
                <a:solidFill>
                  <a:schemeClr val="accent2">
                    <a:lumMod val="75000"/>
                  </a:schemeClr>
                </a:solidFill>
              </a:rPr>
              <a:t>команда 1 – выбрать из перечня товаров и услуг доходы</a:t>
            </a:r>
            <a:br>
              <a:rPr lang="ru-RU" sz="2000" b="1" dirty="0">
                <a:solidFill>
                  <a:schemeClr val="accent2">
                    <a:lumMod val="75000"/>
                  </a:schemeClr>
                </a:solidFill>
              </a:rPr>
            </a:br>
            <a:r>
              <a:rPr lang="ru-RU" sz="2000" b="1" dirty="0">
                <a:solidFill>
                  <a:schemeClr val="accent2">
                    <a:lumMod val="75000"/>
                  </a:schemeClr>
                </a:solidFill>
              </a:rPr>
              <a:t>команда 2 – выбрать из перечня товаров и услуг расходы </a:t>
            </a:r>
            <a:endParaRPr lang="ru-RU" sz="2000" b="1" dirty="0" smtClean="0">
              <a:solidFill>
                <a:schemeClr val="accent2">
                  <a:lumMod val="75000"/>
                </a:schemeClr>
              </a:solidFill>
            </a:endParaRPr>
          </a:p>
          <a:p>
            <a:pPr marL="0" indent="0">
              <a:buNone/>
            </a:pPr>
            <a:endParaRPr lang="ru-RU" sz="2800" dirty="0"/>
          </a:p>
          <a:p>
            <a:pPr marL="0" indent="0">
              <a:buNone/>
            </a:pPr>
            <a:endParaRPr lang="ru-RU" sz="2800" dirty="0" smtClean="0"/>
          </a:p>
          <a:p>
            <a:pPr marL="0" indent="0">
              <a:buNone/>
            </a:pPr>
            <a:endParaRPr lang="ru-RU" sz="2800" dirty="0" smtClean="0"/>
          </a:p>
          <a:p>
            <a:pPr marL="0" indent="0">
              <a:buNone/>
            </a:pPr>
            <a:endParaRPr lang="ru-RU" sz="2800" dirty="0" smtClean="0"/>
          </a:p>
          <a:p>
            <a:pPr marL="0" indent="0">
              <a:buNone/>
            </a:pPr>
            <a:endParaRPr lang="ru-RU" sz="2800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27093072"/>
              </p:ext>
            </p:extLst>
          </p:nvPr>
        </p:nvGraphicFramePr>
        <p:xfrm>
          <a:off x="1413891" y="2996952"/>
          <a:ext cx="10044608" cy="2956560"/>
        </p:xfrm>
        <a:graphic>
          <a:graphicData uri="http://schemas.openxmlformats.org/drawingml/2006/table">
            <a:tbl>
              <a:tblPr firstRow="1" bandRow="1">
                <a:tableStyleId>{69CF1AB2-1976-4502-BF36-3FF5EA218861}</a:tableStyleId>
              </a:tblPr>
              <a:tblGrid>
                <a:gridCol w="4806588"/>
                <a:gridCol w="5238020"/>
              </a:tblGrid>
              <a:tr h="370840">
                <a:tc>
                  <a:txBody>
                    <a:bodyPr/>
                    <a:lstStyle/>
                    <a:p>
                      <a:r>
                        <a:rPr kumimoji="0" lang="ru-RU" sz="2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0303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Зарплата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u-RU" sz="2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0303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покупка продуктов питания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kumimoji="0" lang="ru-RU" sz="2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0303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коммунальные  услуги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u-RU" sz="2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0303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стипендия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kumimoji="0" lang="ru-RU" sz="2600" b="0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rgbClr val="30303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пенсия</a:t>
                      </a:r>
                      <a:endParaRPr kumimoji="0" lang="ru-RU" sz="26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30303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u-RU" sz="2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0303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пенсия по инвалидности ребёнка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kumimoji="0" lang="ru-RU" sz="2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0303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земельный налог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u-RU" sz="2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0303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экскурсия в зоопарк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kumimoji="0" lang="ru-RU" sz="2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0303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питание ребенка в школе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1800"/>
                        </a:spcBef>
                        <a:spcAft>
                          <a:spcPts val="0"/>
                        </a:spcAft>
                        <a:buClr>
                          <a:srgbClr val="303030">
                            <a:lumMod val="90000"/>
                            <a:lumOff val="10000"/>
                          </a:srgbClr>
                        </a:buClr>
                        <a:buSzPct val="80000"/>
                        <a:buFont typeface="Courier New" panose="02070309020205020404" pitchFamily="49" charset="0"/>
                        <a:buNone/>
                        <a:tabLst/>
                        <a:defRPr/>
                      </a:pPr>
                      <a:r>
                        <a:rPr kumimoji="0" lang="ru-RU" sz="2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0303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государственное пособие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kumimoji="0" lang="ru-RU" sz="2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0303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сдача в аренду помещения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1800"/>
                        </a:spcBef>
                        <a:spcAft>
                          <a:spcPts val="0"/>
                        </a:spcAft>
                        <a:buClr>
                          <a:srgbClr val="303030">
                            <a:lumMod val="90000"/>
                            <a:lumOff val="10000"/>
                          </a:srgbClr>
                        </a:buClr>
                        <a:buSzPct val="80000"/>
                        <a:buFont typeface="Courier New" panose="02070309020205020404" pitchFamily="49" charset="0"/>
                        <a:buNone/>
                        <a:tabLst/>
                        <a:defRPr/>
                      </a:pPr>
                      <a:r>
                        <a:rPr kumimoji="0" lang="ru-RU" sz="2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0303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сбережения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498606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/>
              <a:t>Вопрос № 2</a:t>
            </a:r>
            <a:r>
              <a:rPr lang="ru-RU" sz="2800" dirty="0"/>
              <a:t/>
            </a:r>
            <a:br>
              <a:rPr lang="ru-RU" sz="2800" dirty="0"/>
            </a:br>
            <a:endParaRPr lang="ru-RU" sz="2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522413" y="1700808"/>
            <a:ext cx="9829799" cy="418782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800" b="1" dirty="0">
                <a:solidFill>
                  <a:srgbClr val="C00000"/>
                </a:solidFill>
              </a:rPr>
              <a:t>Распределить расходы семьи на обязательные и необязательные</a:t>
            </a:r>
            <a:br>
              <a:rPr lang="ru-RU" sz="2800" b="1" dirty="0">
                <a:solidFill>
                  <a:srgbClr val="C00000"/>
                </a:solidFill>
              </a:rPr>
            </a:br>
            <a:r>
              <a:rPr lang="ru-RU" b="1" dirty="0">
                <a:solidFill>
                  <a:schemeClr val="accent2">
                    <a:lumMod val="75000"/>
                  </a:schemeClr>
                </a:solidFill>
              </a:rPr>
              <a:t>команда 1 – выбрать из перечня расходов - обязательные</a:t>
            </a:r>
            <a:br>
              <a:rPr lang="ru-RU" b="1" dirty="0">
                <a:solidFill>
                  <a:schemeClr val="accent2">
                    <a:lumMod val="75000"/>
                  </a:schemeClr>
                </a:solidFill>
              </a:rPr>
            </a:br>
            <a:r>
              <a:rPr lang="ru-RU" b="1" dirty="0">
                <a:solidFill>
                  <a:schemeClr val="accent2">
                    <a:lumMod val="75000"/>
                  </a:schemeClr>
                </a:solidFill>
              </a:rPr>
              <a:t>команда 2 – выбрать из перечня расходов 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– необязательные</a:t>
            </a: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91409158"/>
              </p:ext>
            </p:extLst>
          </p:nvPr>
        </p:nvGraphicFramePr>
        <p:xfrm>
          <a:off x="1534288" y="3429000"/>
          <a:ext cx="10081120" cy="3193136"/>
        </p:xfrm>
        <a:graphic>
          <a:graphicData uri="http://schemas.openxmlformats.org/drawingml/2006/table">
            <a:tbl>
              <a:tblPr firstRow="1" bandRow="1">
                <a:tableStyleId>{69CF1AB2-1976-4502-BF36-3FF5EA218861}</a:tableStyleId>
              </a:tblPr>
              <a:tblGrid>
                <a:gridCol w="4525447"/>
                <a:gridCol w="5555673"/>
              </a:tblGrid>
              <a:tr h="498278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коммунальные  услуги</a:t>
                      </a:r>
                      <a:endParaRPr kumimoji="0" lang="ru-RU" sz="26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kumimoji="0" lang="ru-RU" sz="2600" b="0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покупка одежды</a:t>
                      </a:r>
                      <a:endParaRPr kumimoji="0" lang="ru-RU" sz="26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45579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покупка продуктов питания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u-RU" sz="2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покупка мебели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53103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экскурсия в зоопарк</a:t>
                      </a:r>
                      <a:endParaRPr kumimoji="0" lang="ru-RU" sz="1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u-RU" sz="2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расходы на такси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484285">
                <a:tc>
                  <a:txBody>
                    <a:bodyPr/>
                    <a:lstStyle/>
                    <a:p>
                      <a:r>
                        <a:rPr kumimoji="0" lang="ru-RU" sz="2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выплаты по кредитам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u-RU" sz="2600" b="0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покупка компьютера</a:t>
                      </a:r>
                      <a:endParaRPr kumimoji="0" lang="ru-RU" sz="26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455797">
                <a:tc>
                  <a:txBody>
                    <a:bodyPr/>
                    <a:lstStyle/>
                    <a:p>
                      <a:r>
                        <a:rPr kumimoji="0" lang="ru-RU" sz="2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поход в театр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1800"/>
                        </a:spcBef>
                        <a:spcAft>
                          <a:spcPts val="0"/>
                        </a:spcAft>
                        <a:buClr>
                          <a:srgbClr val="303030">
                            <a:lumMod val="90000"/>
                            <a:lumOff val="10000"/>
                          </a:srgbClr>
                        </a:buClr>
                        <a:buSzPct val="80000"/>
                        <a:buFont typeface="Courier New" panose="02070309020205020404" pitchFamily="49" charset="0"/>
                        <a:buNone/>
                        <a:tabLst/>
                        <a:defRPr/>
                      </a:pPr>
                      <a:r>
                        <a:rPr kumimoji="0" lang="ru-RU" sz="2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налоги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700788">
                <a:tc>
                  <a:txBody>
                    <a:bodyPr/>
                    <a:lstStyle/>
                    <a:p>
                      <a:r>
                        <a:rPr kumimoji="0" lang="ru-RU" sz="2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приобретение телефона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1800"/>
                        </a:spcBef>
                        <a:spcAft>
                          <a:spcPts val="0"/>
                        </a:spcAft>
                        <a:buClr>
                          <a:srgbClr val="303030">
                            <a:lumMod val="90000"/>
                            <a:lumOff val="10000"/>
                          </a:srgbClr>
                        </a:buClr>
                        <a:buSzPct val="80000"/>
                        <a:buFont typeface="Courier New" panose="02070309020205020404" pitchFamily="49" charset="0"/>
                        <a:buNone/>
                        <a:tabLst/>
                        <a:defRPr/>
                      </a:pPr>
                      <a:r>
                        <a:rPr kumimoji="0" lang="ru-RU" sz="2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питание ребенка в школе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957500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/>
              <a:t>Вопрос № </a:t>
            </a:r>
            <a:r>
              <a:rPr lang="ru-RU" sz="2800" b="1" dirty="0" smtClean="0"/>
              <a:t>3  (Для команды 1)</a:t>
            </a:r>
            <a:r>
              <a:rPr lang="ru-RU" sz="2800" dirty="0"/>
              <a:t/>
            </a:r>
            <a:br>
              <a:rPr lang="ru-RU" sz="2800" dirty="0"/>
            </a:br>
            <a:endParaRPr lang="ru-RU" sz="2800" dirty="0"/>
          </a:p>
        </p:txBody>
      </p:sp>
      <p:sp>
        <p:nvSpPr>
          <p:cNvPr id="8" name="Объект 7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2800" b="1" dirty="0">
                <a:solidFill>
                  <a:srgbClr val="C00000"/>
                </a:solidFill>
              </a:rPr>
              <a:t>Как называется бюджет, если доходы и расходы </a:t>
            </a:r>
            <a:r>
              <a:rPr lang="ru-RU" sz="2800" b="1" dirty="0" smtClean="0">
                <a:solidFill>
                  <a:srgbClr val="C00000"/>
                </a:solidFill>
              </a:rPr>
              <a:t>одинаковые?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ru-RU" sz="2800" dirty="0" smtClean="0"/>
              <a:t>Сбалансированный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ru-RU" sz="2800" dirty="0" smtClean="0"/>
              <a:t>Дефицитный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ru-RU" sz="2800" dirty="0" smtClean="0"/>
              <a:t>Избыточный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12668164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800" b="1" dirty="0"/>
              <a:t>Вопрос № 4 (Для команды </a:t>
            </a:r>
            <a:r>
              <a:rPr lang="ru-RU" sz="2800" b="1" dirty="0" smtClean="0"/>
              <a:t>2)</a:t>
            </a:r>
            <a:r>
              <a:rPr lang="ru-RU" sz="2800" b="1" dirty="0"/>
              <a:t/>
            </a:r>
            <a:br>
              <a:rPr lang="ru-RU" sz="2800" b="1" dirty="0"/>
            </a:br>
            <a:r>
              <a:rPr lang="ru-RU" sz="2800" dirty="0"/>
              <a:t/>
            </a:r>
            <a:br>
              <a:rPr lang="ru-RU" sz="2800" dirty="0"/>
            </a:br>
            <a:endParaRPr lang="ru-RU" sz="2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2800" b="1" dirty="0">
                <a:solidFill>
                  <a:srgbClr val="C00000"/>
                </a:solidFill>
              </a:rPr>
              <a:t>Лучшим считается бюджет, в котором</a:t>
            </a:r>
            <a:r>
              <a:rPr lang="ru-RU" sz="2800" b="1" dirty="0" smtClean="0">
                <a:solidFill>
                  <a:srgbClr val="C00000"/>
                </a:solidFill>
              </a:rPr>
              <a:t>:</a:t>
            </a:r>
            <a:r>
              <a:rPr lang="ru-RU" sz="2800" b="1" dirty="0">
                <a:solidFill>
                  <a:srgbClr val="C00000"/>
                </a:solidFill>
              </a:rPr>
              <a:t/>
            </a:r>
            <a:br>
              <a:rPr lang="ru-RU" sz="2800" b="1" dirty="0">
                <a:solidFill>
                  <a:srgbClr val="C00000"/>
                </a:solidFill>
              </a:rPr>
            </a:br>
            <a:endParaRPr lang="ru-RU" sz="2800" b="1" dirty="0" smtClean="0">
              <a:solidFill>
                <a:srgbClr val="C00000"/>
              </a:solidFill>
            </a:endParaRPr>
          </a:p>
          <a:p>
            <a:pPr>
              <a:buFont typeface="Courier New" panose="02070309020205020404" pitchFamily="49" charset="0"/>
              <a:buChar char="o"/>
            </a:pPr>
            <a:r>
              <a:rPr lang="ru-RU" sz="2800" dirty="0" smtClean="0"/>
              <a:t>Доходы равны расходам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ru-RU" sz="2800" dirty="0" smtClean="0"/>
              <a:t>Доходы больше расходов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ru-RU" sz="2800" dirty="0" smtClean="0"/>
              <a:t>Доходы меньше расходов</a:t>
            </a:r>
          </a:p>
          <a:p>
            <a:pPr>
              <a:buFont typeface="Courier New" panose="02070309020205020404" pitchFamily="49" charset="0"/>
              <a:buChar char="o"/>
            </a:pPr>
            <a:endParaRPr lang="ru-RU" sz="2800" dirty="0" smtClean="0"/>
          </a:p>
        </p:txBody>
      </p:sp>
      <p:pic>
        <p:nvPicPr>
          <p:cNvPr id="3073" name="DefaultOcx"/>
          <p:cNvPicPr preferRelativeResize="0">
            <a:picLocks noChangeArrowheads="1" noChangeShapeType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371600" cy="304800"/>
          </a:xfrm>
          <a:prstGeom prst="rect">
            <a:avLst/>
          </a:prstGeom>
          <a:noFill/>
          <a:ln w="9525"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4" name="HTMLOption1"/>
          <p:cNvPicPr preferRelativeResize="0">
            <a:picLocks noChangeArrowheads="1" noChangeShapeType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371600" cy="304800"/>
          </a:xfrm>
          <a:prstGeom prst="rect">
            <a:avLst/>
          </a:prstGeom>
          <a:noFill/>
          <a:ln w="9525"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HTMLOption2"/>
          <p:cNvPicPr preferRelativeResize="0">
            <a:picLocks noChangeArrowheads="1" noChangeShapeType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371600" cy="304800"/>
          </a:xfrm>
          <a:prstGeom prst="rect">
            <a:avLst/>
          </a:prstGeom>
          <a:noFill/>
          <a:ln w="9525"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140552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ESENTER_VERSION" val="6"/>
  <p:tag name="ARTICULATE_PROJECT_OPEN" val="0"/>
</p:tagLst>
</file>

<file path=ppt/theme/theme1.xml><?xml version="1.0" encoding="utf-8"?>
<a:theme xmlns:a="http://schemas.openxmlformats.org/drawingml/2006/main" name="Символы валюты 16 х 9">
  <a:themeElements>
    <a:clrScheme name="Currency Symbols">
      <a:dk1>
        <a:srgbClr val="303030"/>
      </a:dk1>
      <a:lt1>
        <a:sysClr val="window" lastClr="FFFFFF"/>
      </a:lt1>
      <a:dk2>
        <a:srgbClr val="000000"/>
      </a:dk2>
      <a:lt2>
        <a:srgbClr val="E8DEC9"/>
      </a:lt2>
      <a:accent1>
        <a:srgbClr val="F7C547"/>
      </a:accent1>
      <a:accent2>
        <a:srgbClr val="AB3C33"/>
      </a:accent2>
      <a:accent3>
        <a:srgbClr val="506084"/>
      </a:accent3>
      <a:accent4>
        <a:srgbClr val="599EA5"/>
      </a:accent4>
      <a:accent5>
        <a:srgbClr val="758F21"/>
      </a:accent5>
      <a:accent6>
        <a:srgbClr val="894A27"/>
      </a:accent6>
      <a:hlink>
        <a:srgbClr val="506084"/>
      </a:hlink>
      <a:folHlink>
        <a:srgbClr val="828282"/>
      </a:folHlink>
    </a:clrScheme>
    <a:fontScheme name="Currency Symbols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57000"/>
                <a:satMod val="101000"/>
              </a:schemeClr>
            </a:gs>
            <a:gs pos="50000">
              <a:schemeClr val="phClr">
                <a:lumMod val="137000"/>
                <a:satMod val="103000"/>
              </a:schemeClr>
            </a:gs>
            <a:gs pos="100000">
              <a:schemeClr val="phClr">
                <a:lumMod val="115000"/>
                <a:satMod val="109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18000"/>
              </a:schemeClr>
            </a:gs>
            <a:gs pos="50000">
              <a:schemeClr val="phClr">
                <a:satMod val="89000"/>
                <a:lumMod val="91000"/>
              </a:schemeClr>
            </a:gs>
            <a:gs pos="100000">
              <a:schemeClr val="phClr">
                <a:lumMod val="6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_16309334_TF02895262.potx" id="{8018B1F9-81B5-4736-9819-87B4F48960AB}" vid="{85445682-D568-4F31-8ABA-381B565BAEE1}"/>
    </a:ext>
  </a:extLst>
</a:theme>
</file>

<file path=ppt/theme/theme2.xml><?xml version="1.0" encoding="utf-8"?>
<a:theme xmlns:a="http://schemas.openxmlformats.org/drawingml/2006/main" name="Тема Office">
  <a:themeElements>
    <a:clrScheme name="Currency Symbols">
      <a:dk1>
        <a:srgbClr val="303030"/>
      </a:dk1>
      <a:lt1>
        <a:sysClr val="window" lastClr="FFFFFF"/>
      </a:lt1>
      <a:dk2>
        <a:srgbClr val="000000"/>
      </a:dk2>
      <a:lt2>
        <a:srgbClr val="E8DEC9"/>
      </a:lt2>
      <a:accent1>
        <a:srgbClr val="F7C547"/>
      </a:accent1>
      <a:accent2>
        <a:srgbClr val="AB3C33"/>
      </a:accent2>
      <a:accent3>
        <a:srgbClr val="506084"/>
      </a:accent3>
      <a:accent4>
        <a:srgbClr val="599EA5"/>
      </a:accent4>
      <a:accent5>
        <a:srgbClr val="758F21"/>
      </a:accent5>
      <a:accent6>
        <a:srgbClr val="894A27"/>
      </a:accent6>
      <a:hlink>
        <a:srgbClr val="506084"/>
      </a:hlink>
      <a:folHlink>
        <a:srgbClr val="828282"/>
      </a:folHlink>
    </a:clrScheme>
    <a:fontScheme name="Currency Symbols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57000"/>
                <a:satMod val="101000"/>
              </a:schemeClr>
            </a:gs>
            <a:gs pos="50000">
              <a:schemeClr val="phClr">
                <a:lumMod val="137000"/>
                <a:satMod val="103000"/>
              </a:schemeClr>
            </a:gs>
            <a:gs pos="100000">
              <a:schemeClr val="phClr">
                <a:lumMod val="115000"/>
                <a:satMod val="109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18000"/>
              </a:schemeClr>
            </a:gs>
            <a:gs pos="50000">
              <a:schemeClr val="phClr">
                <a:satMod val="89000"/>
                <a:lumMod val="91000"/>
              </a:schemeClr>
            </a:gs>
            <a:gs pos="100000">
              <a:schemeClr val="phClr">
                <a:lumMod val="6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Currency Symbols">
      <a:dk1>
        <a:srgbClr val="303030"/>
      </a:dk1>
      <a:lt1>
        <a:sysClr val="window" lastClr="FFFFFF"/>
      </a:lt1>
      <a:dk2>
        <a:srgbClr val="000000"/>
      </a:dk2>
      <a:lt2>
        <a:srgbClr val="E8DEC9"/>
      </a:lt2>
      <a:accent1>
        <a:srgbClr val="F7C547"/>
      </a:accent1>
      <a:accent2>
        <a:srgbClr val="AB3C33"/>
      </a:accent2>
      <a:accent3>
        <a:srgbClr val="506084"/>
      </a:accent3>
      <a:accent4>
        <a:srgbClr val="599EA5"/>
      </a:accent4>
      <a:accent5>
        <a:srgbClr val="758F21"/>
      </a:accent5>
      <a:accent6>
        <a:srgbClr val="894A27"/>
      </a:accent6>
      <a:hlink>
        <a:srgbClr val="506084"/>
      </a:hlink>
      <a:folHlink>
        <a:srgbClr val="828282"/>
      </a:folHlink>
    </a:clrScheme>
    <a:fontScheme name="Currency Symbols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57000"/>
                <a:satMod val="101000"/>
              </a:schemeClr>
            </a:gs>
            <a:gs pos="50000">
              <a:schemeClr val="phClr">
                <a:lumMod val="137000"/>
                <a:satMod val="103000"/>
              </a:schemeClr>
            </a:gs>
            <a:gs pos="100000">
              <a:schemeClr val="phClr">
                <a:lumMod val="115000"/>
                <a:satMod val="109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18000"/>
              </a:schemeClr>
            </a:gs>
            <a:gs pos="50000">
              <a:schemeClr val="phClr">
                <a:satMod val="89000"/>
                <a:lumMod val="91000"/>
              </a:schemeClr>
            </a:gs>
            <a:gs pos="100000">
              <a:schemeClr val="phClr">
                <a:lumMod val="6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Презентация с символами валюты (широкоэкранный формат)</Template>
  <TotalTime>1714</TotalTime>
  <Words>540</Words>
  <Application>Microsoft Office PowerPoint</Application>
  <PresentationFormat>Произвольный</PresentationFormat>
  <Paragraphs>133</Paragraphs>
  <Slides>15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22" baseType="lpstr">
      <vt:lpstr>Arial</vt:lpstr>
      <vt:lpstr>Calibri</vt:lpstr>
      <vt:lpstr>Cambria</vt:lpstr>
      <vt:lpstr>Courier New</vt:lpstr>
      <vt:lpstr>Times New Roman</vt:lpstr>
      <vt:lpstr>YS Text Optional</vt:lpstr>
      <vt:lpstr>Символы валюты 16 х 9</vt:lpstr>
      <vt:lpstr>Викторина для детей    «Семейная экономика» (6-7 класс)</vt:lpstr>
      <vt:lpstr>Цель викторины:</vt:lpstr>
      <vt:lpstr>Презентация PowerPoint</vt:lpstr>
      <vt:lpstr>Расшифруйте ключевое слово нашей викторины</vt:lpstr>
      <vt:lpstr>     2       32       5       8        6        20     Б       Ю       Д       Ж       Е         Т</vt:lpstr>
      <vt:lpstr>Задание 1.  Отметьте верный вариант ответа. За каждое верно выполненное задание начисляется 1 балл.  </vt:lpstr>
      <vt:lpstr>Вопрос № 2 </vt:lpstr>
      <vt:lpstr>Вопрос № 3  (Для команды 1) </vt:lpstr>
      <vt:lpstr>Вопрос № 4 (Для команды 2)  </vt:lpstr>
      <vt:lpstr>Вопрос № 5 (Для команды 1) </vt:lpstr>
      <vt:lpstr>Вопрос № 6 (Для команды 2) </vt:lpstr>
      <vt:lpstr>                                                                                                                                                Вопрос № 7 (Команды по очереди называют верные утверждения) Какие советы для экономии семейного бюджета вы считаете верными, а какие нет?  </vt:lpstr>
      <vt:lpstr>Задание 2. «Угадай слово». За каждое  верно разгаданное слово начисляется 1 балл.  Какими словами можно объединить все эти понятия?  </vt:lpstr>
      <vt:lpstr>Задание 3. «Собери пословицу или поговорку». За каждое  верно разгаданное соответствие начисляется 1 балл.    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Макет заголовка</dc:title>
  <dc:creator>Psy</dc:creator>
  <cp:lastModifiedBy>В.Винников</cp:lastModifiedBy>
  <cp:revision>38</cp:revision>
  <dcterms:created xsi:type="dcterms:W3CDTF">2020-06-22T09:36:50Z</dcterms:created>
  <dcterms:modified xsi:type="dcterms:W3CDTF">2021-09-05T02:51:08Z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0x010100AA3F7D94069FF64A86F7DFF56D60E3BE</vt:lpwstr>
  </property>
</Properties>
</file>