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66" r:id="rId2"/>
    <p:sldId id="257" r:id="rId3"/>
    <p:sldId id="258" r:id="rId4"/>
    <p:sldId id="259" r:id="rId5"/>
    <p:sldId id="260" r:id="rId6"/>
    <p:sldId id="262" r:id="rId7"/>
    <p:sldId id="261"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B4C71EC6-210F-42DE-9C53-41977AD35B3D}" type="datetimeFigureOut">
              <a:rPr lang="ru-RU" smtClean="0"/>
              <a:t>04.12.2015</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B19B0651-EE4F-4900-A07F-96A6BFA9D0F0}" type="slidenum">
              <a:rPr lang="ru-RU" smtClean="0"/>
              <a:t>‹#›</a:t>
            </a:fld>
            <a:endParaRPr lang="ru-RU"/>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04.12.2015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04.12.2015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04.12.2015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11" name="Title 10"/>
          <p:cNvSpPr>
            <a:spLocks noGrp="1"/>
          </p:cNvSpPr>
          <p:nvPr>
            <p:ph type="title"/>
          </p:nvPr>
        </p:nvSpPr>
        <p:spPr/>
        <p:txBody>
          <a:bodyPr/>
          <a:lstStyle/>
          <a:p>
            <a:r>
              <a:rPr lang="ru-RU" smtClean="0"/>
              <a:t>Образец заголовка</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04.12.2015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04.12.2015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12" name="Title 1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04.12.2015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04.12.2015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04.12.2015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ru-RU" smtClean="0"/>
              <a:t>Образец заголовка</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04.12.2015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ru-RU" smtClean="0"/>
              <a:t>Образец заголовка</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04.12.2015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B4C71EC6-210F-42DE-9C53-41977AD35B3D}" type="datetimeFigureOut">
              <a:rPr lang="ru-RU" smtClean="0"/>
              <a:t>04.12.2015</a:t>
            </a:fld>
            <a:endParaRPr lang="ru-RU"/>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dirty="0"/>
          </a:p>
        </p:txBody>
      </p:sp>
      <p:sp>
        <p:nvSpPr>
          <p:cNvPr id="3" name="Заголовок 2"/>
          <p:cNvSpPr>
            <a:spLocks noGrp="1"/>
          </p:cNvSpPr>
          <p:nvPr>
            <p:ph type="title"/>
          </p:nvPr>
        </p:nvSpPr>
        <p:spPr>
          <a:xfrm>
            <a:off x="179512" y="570156"/>
            <a:ext cx="8712968" cy="1054250"/>
          </a:xfrm>
        </p:spPr>
        <p:txBody>
          <a:bodyPr/>
          <a:lstStyle/>
          <a:p>
            <a:pPr algn="l"/>
            <a:r>
              <a:rPr lang="ru-RU" sz="3200" i="1" dirty="0" smtClean="0"/>
              <a:t>Тема урока:</a:t>
            </a:r>
            <a:br>
              <a:rPr lang="ru-RU" sz="3200" i="1" dirty="0" smtClean="0"/>
            </a:br>
            <a:r>
              <a:rPr lang="ru-RU" sz="3200" i="1" dirty="0" smtClean="0"/>
              <a:t>        «Продажа хлеба и хлебобулочных изделий»</a:t>
            </a:r>
            <a:endParaRPr lang="ru-RU" sz="3200" i="1" dirty="0"/>
          </a:p>
        </p:txBody>
      </p:sp>
      <p:pic>
        <p:nvPicPr>
          <p:cNvPr id="4" name="Рисунок 3" descr="E:\shutterstock_116101618.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2325379"/>
            <a:ext cx="5607571" cy="3566552"/>
          </a:xfrm>
          <a:prstGeom prst="rect">
            <a:avLst/>
          </a:prstGeom>
          <a:noFill/>
          <a:ln>
            <a:noFill/>
          </a:ln>
        </p:spPr>
      </p:pic>
    </p:spTree>
    <p:extLst>
      <p:ext uri="{BB962C8B-B14F-4D97-AF65-F5344CB8AC3E}">
        <p14:creationId xmlns:p14="http://schemas.microsoft.com/office/powerpoint/2010/main" val="38914954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403965234"/>
              </p:ext>
            </p:extLst>
          </p:nvPr>
        </p:nvGraphicFramePr>
        <p:xfrm>
          <a:off x="755576" y="2276874"/>
          <a:ext cx="7344816" cy="4041917"/>
        </p:xfrm>
        <a:graphic>
          <a:graphicData uri="http://schemas.openxmlformats.org/drawingml/2006/table">
            <a:tbl>
              <a:tblPr firstRow="1" firstCol="1" lastRow="1" lastCol="1" bandRow="1" bandCol="1"/>
              <a:tblGrid>
                <a:gridCol w="504056"/>
                <a:gridCol w="6840760"/>
              </a:tblGrid>
              <a:tr h="344394">
                <a:tc>
                  <a:txBody>
                    <a:bodyPr/>
                    <a:lstStyle/>
                    <a:p>
                      <a:pPr>
                        <a:lnSpc>
                          <a:spcPct val="115000"/>
                        </a:lnSpc>
                        <a:spcAft>
                          <a:spcPts val="0"/>
                        </a:spcAft>
                      </a:pPr>
                      <a:r>
                        <a:rPr lang="ru-RU" sz="1400" b="1" dirty="0">
                          <a:effectLst/>
                          <a:latin typeface="Times New Roman"/>
                          <a:ea typeface="Times New Roman"/>
                          <a:cs typeface="Times New Roman"/>
                        </a:rPr>
                        <a:t>№ п/п</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1400" b="1">
                          <a:effectLst/>
                          <a:latin typeface="Times New Roman"/>
                          <a:ea typeface="Times New Roman"/>
                          <a:cs typeface="Times New Roman"/>
                        </a:rPr>
                        <a:t>Виды деятельности</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394">
                <a:tc>
                  <a:txBody>
                    <a:bodyPr/>
                    <a:lstStyle/>
                    <a:p>
                      <a:pPr indent="0" algn="l">
                        <a:lnSpc>
                          <a:spcPct val="115000"/>
                        </a:lnSpc>
                        <a:spcAft>
                          <a:spcPts val="0"/>
                        </a:spcAft>
                      </a:pPr>
                      <a:r>
                        <a:rPr lang="ru-RU" sz="1400" dirty="0">
                          <a:effectLst/>
                          <a:latin typeface="Times New Roman"/>
                          <a:ea typeface="Times New Roman"/>
                          <a:cs typeface="Times New Roman"/>
                        </a:rPr>
                        <a:t>1</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dirty="0">
                          <a:effectLst/>
                          <a:latin typeface="Times New Roman"/>
                          <a:ea typeface="Times New Roman"/>
                          <a:cs typeface="Times New Roman"/>
                        </a:rPr>
                        <a:t>Устный опрос</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394">
                <a:tc>
                  <a:txBody>
                    <a:bodyPr/>
                    <a:lstStyle/>
                    <a:p>
                      <a:pPr indent="0" algn="l">
                        <a:lnSpc>
                          <a:spcPct val="115000"/>
                        </a:lnSpc>
                        <a:spcAft>
                          <a:spcPts val="0"/>
                        </a:spcAft>
                      </a:pPr>
                      <a:r>
                        <a:rPr lang="ru-RU" sz="1400" dirty="0">
                          <a:effectLst/>
                          <a:latin typeface="Times New Roman"/>
                          <a:ea typeface="Times New Roman"/>
                          <a:cs typeface="Times New Roman"/>
                        </a:rPr>
                        <a:t>2</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a:effectLst/>
                          <a:latin typeface="Times New Roman"/>
                          <a:ea typeface="Times New Roman"/>
                          <a:cs typeface="Times New Roman"/>
                        </a:rPr>
                        <a:t>Повторение правил техники безопасности</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2103">
                <a:tc>
                  <a:txBody>
                    <a:bodyPr/>
                    <a:lstStyle/>
                    <a:p>
                      <a:pPr indent="0" algn="l">
                        <a:lnSpc>
                          <a:spcPct val="115000"/>
                        </a:lnSpc>
                        <a:spcAft>
                          <a:spcPts val="0"/>
                        </a:spcAft>
                      </a:pPr>
                      <a:r>
                        <a:rPr lang="ru-RU" sz="1400" dirty="0">
                          <a:effectLst/>
                          <a:latin typeface="Times New Roman"/>
                          <a:ea typeface="Times New Roman"/>
                          <a:cs typeface="Times New Roman"/>
                        </a:rPr>
                        <a:t>3</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dirty="0">
                          <a:effectLst/>
                          <a:latin typeface="Times New Roman"/>
                          <a:ea typeface="Times New Roman"/>
                          <a:cs typeface="Times New Roman"/>
                        </a:rPr>
                        <a:t>Организация рабочих мест.  Получение текста задания (выписка из книги жалоб и предложений) и нормативных документов.</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394">
                <a:tc>
                  <a:txBody>
                    <a:bodyPr/>
                    <a:lstStyle/>
                    <a:p>
                      <a:pPr indent="0" algn="l">
                        <a:lnSpc>
                          <a:spcPct val="115000"/>
                        </a:lnSpc>
                        <a:spcAft>
                          <a:spcPts val="0"/>
                        </a:spcAft>
                      </a:pPr>
                      <a:r>
                        <a:rPr lang="ru-RU" sz="1400" dirty="0">
                          <a:effectLst/>
                          <a:latin typeface="Times New Roman"/>
                          <a:ea typeface="Times New Roman"/>
                          <a:cs typeface="Times New Roman"/>
                        </a:rPr>
                        <a:t>4</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a:effectLst/>
                          <a:latin typeface="Times New Roman"/>
                          <a:ea typeface="Times New Roman"/>
                          <a:cs typeface="Times New Roman"/>
                        </a:rPr>
                        <a:t>Ознакомление с заданием. </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394">
                <a:tc>
                  <a:txBody>
                    <a:bodyPr/>
                    <a:lstStyle/>
                    <a:p>
                      <a:pPr indent="0" algn="l">
                        <a:lnSpc>
                          <a:spcPct val="115000"/>
                        </a:lnSpc>
                        <a:spcAft>
                          <a:spcPts val="0"/>
                        </a:spcAft>
                      </a:pPr>
                      <a:r>
                        <a:rPr lang="ru-RU" sz="1400" dirty="0">
                          <a:effectLst/>
                          <a:latin typeface="Times New Roman"/>
                          <a:ea typeface="Times New Roman"/>
                          <a:cs typeface="Times New Roman"/>
                        </a:rPr>
                        <a:t>5</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a:effectLst/>
                          <a:latin typeface="Times New Roman"/>
                          <a:ea typeface="Times New Roman"/>
                          <a:cs typeface="Times New Roman"/>
                        </a:rPr>
                        <a:t>Просмотр нормативных документов.</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394">
                <a:tc>
                  <a:txBody>
                    <a:bodyPr/>
                    <a:lstStyle/>
                    <a:p>
                      <a:pPr indent="0" algn="l">
                        <a:lnSpc>
                          <a:spcPct val="115000"/>
                        </a:lnSpc>
                        <a:spcAft>
                          <a:spcPts val="0"/>
                        </a:spcAft>
                      </a:pPr>
                      <a:r>
                        <a:rPr lang="ru-RU" sz="1400" dirty="0">
                          <a:effectLst/>
                          <a:latin typeface="Times New Roman"/>
                          <a:ea typeface="Times New Roman"/>
                          <a:cs typeface="Times New Roman"/>
                        </a:rPr>
                        <a:t>6</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dirty="0">
                          <a:effectLst/>
                          <a:latin typeface="Times New Roman"/>
                          <a:ea typeface="Times New Roman"/>
                          <a:cs typeface="Times New Roman"/>
                        </a:rPr>
                        <a:t>Заполнение таблицы дефектов.</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394">
                <a:tc>
                  <a:txBody>
                    <a:bodyPr/>
                    <a:lstStyle/>
                    <a:p>
                      <a:pPr indent="0" algn="l">
                        <a:lnSpc>
                          <a:spcPct val="115000"/>
                        </a:lnSpc>
                        <a:spcAft>
                          <a:spcPts val="0"/>
                        </a:spcAft>
                      </a:pPr>
                      <a:r>
                        <a:rPr lang="ru-RU" sz="1400" dirty="0">
                          <a:effectLst/>
                          <a:latin typeface="Times New Roman"/>
                          <a:ea typeface="Times New Roman"/>
                          <a:cs typeface="Times New Roman"/>
                        </a:rPr>
                        <a:t>7</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a:effectLst/>
                          <a:latin typeface="Times New Roman"/>
                          <a:ea typeface="Times New Roman"/>
                          <a:cs typeface="Times New Roman"/>
                        </a:rPr>
                        <a:t>Работа по решению ситуаций.</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394">
                <a:tc>
                  <a:txBody>
                    <a:bodyPr/>
                    <a:lstStyle/>
                    <a:p>
                      <a:pPr indent="0" algn="l">
                        <a:lnSpc>
                          <a:spcPct val="115000"/>
                        </a:lnSpc>
                        <a:spcAft>
                          <a:spcPts val="0"/>
                        </a:spcAft>
                      </a:pPr>
                      <a:r>
                        <a:rPr lang="ru-RU" sz="1400" dirty="0">
                          <a:effectLst/>
                          <a:latin typeface="Times New Roman"/>
                          <a:ea typeface="Times New Roman"/>
                          <a:cs typeface="Times New Roman"/>
                        </a:rPr>
                        <a:t>8</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a:effectLst/>
                          <a:latin typeface="Times New Roman"/>
                          <a:ea typeface="Times New Roman"/>
                          <a:cs typeface="Times New Roman"/>
                        </a:rPr>
                        <a:t>Подведение итогов</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8328">
                <a:tc>
                  <a:txBody>
                    <a:bodyPr/>
                    <a:lstStyle/>
                    <a:p>
                      <a:pPr indent="0" algn="l">
                        <a:lnSpc>
                          <a:spcPct val="150000"/>
                        </a:lnSpc>
                        <a:spcAft>
                          <a:spcPts val="0"/>
                        </a:spcAft>
                      </a:pPr>
                      <a:r>
                        <a:rPr lang="ru-RU" sz="1400" dirty="0">
                          <a:effectLst/>
                          <a:latin typeface="Times New Roman"/>
                          <a:ea typeface="Times New Roman"/>
                          <a:cs typeface="Times New Roman"/>
                        </a:rPr>
                        <a:t>9</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ru-RU" sz="1400" dirty="0">
                          <a:effectLst/>
                          <a:latin typeface="Times New Roman"/>
                          <a:ea typeface="Times New Roman"/>
                          <a:cs typeface="Times New Roman"/>
                        </a:rPr>
                        <a:t>Заполнение дневников</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Заголовок 1"/>
          <p:cNvSpPr>
            <a:spLocks noGrp="1"/>
          </p:cNvSpPr>
          <p:nvPr>
            <p:ph type="title"/>
          </p:nvPr>
        </p:nvSpPr>
        <p:spPr/>
        <p:txBody>
          <a:bodyPr/>
          <a:lstStyle/>
          <a:p>
            <a:r>
              <a:rPr lang="ru-RU" dirty="0" smtClean="0"/>
              <a:t>Таблица  №1</a:t>
            </a:r>
            <a:endParaRPr lang="ru-RU" dirty="0"/>
          </a:p>
        </p:txBody>
      </p:sp>
    </p:spTree>
    <p:extLst>
      <p:ext uri="{BB962C8B-B14F-4D97-AF65-F5344CB8AC3E}">
        <p14:creationId xmlns:p14="http://schemas.microsoft.com/office/powerpoint/2010/main" val="31508319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229039611"/>
              </p:ext>
            </p:extLst>
          </p:nvPr>
        </p:nvGraphicFramePr>
        <p:xfrm>
          <a:off x="1187624" y="2492896"/>
          <a:ext cx="7197693" cy="3825240"/>
        </p:xfrm>
        <a:graphic>
          <a:graphicData uri="http://schemas.openxmlformats.org/drawingml/2006/table">
            <a:tbl>
              <a:tblPr firstRow="1" firstCol="1" lastRow="1" lastCol="1" bandRow="1" bandCol="1"/>
              <a:tblGrid>
                <a:gridCol w="1934775"/>
                <a:gridCol w="880385"/>
                <a:gridCol w="1077177"/>
                <a:gridCol w="1271897"/>
                <a:gridCol w="1172470"/>
                <a:gridCol w="860989"/>
              </a:tblGrid>
              <a:tr h="2152248">
                <a:tc>
                  <a:txBody>
                    <a:bodyPr/>
                    <a:lstStyle/>
                    <a:p>
                      <a:pPr indent="457200" algn="just">
                        <a:lnSpc>
                          <a:spcPct val="115000"/>
                        </a:lnSpc>
                        <a:spcAft>
                          <a:spcPts val="0"/>
                        </a:spcAft>
                      </a:pPr>
                      <a:r>
                        <a:rPr lang="ru-RU" sz="2000" dirty="0">
                          <a:effectLst/>
                          <a:latin typeface="Times New Roman"/>
                          <a:ea typeface="Times New Roman"/>
                          <a:cs typeface="Times New Roman"/>
                        </a:rPr>
                        <a:t> </a:t>
                      </a:r>
                      <a:endParaRPr lang="ru-RU" sz="2000" dirty="0">
                        <a:effectLst/>
                        <a:latin typeface="Calibri"/>
                        <a:ea typeface="Calibri"/>
                        <a:cs typeface="Times New Roman"/>
                      </a:endParaRPr>
                    </a:p>
                    <a:p>
                      <a:pPr marL="0" marR="0" indent="457200" algn="just" defTabSz="914400" rtl="0" eaLnBrk="1" fontAlgn="auto" latinLnBrk="0" hangingPunct="1">
                        <a:lnSpc>
                          <a:spcPct val="115000"/>
                        </a:lnSpc>
                        <a:spcBef>
                          <a:spcPts val="0"/>
                        </a:spcBef>
                        <a:spcAft>
                          <a:spcPts val="0"/>
                        </a:spcAft>
                        <a:buClrTx/>
                        <a:buSzTx/>
                        <a:buFontTx/>
                        <a:buNone/>
                        <a:tabLst/>
                        <a:defRPr/>
                      </a:pPr>
                      <a:r>
                        <a:rPr lang="ru-RU" sz="2000" dirty="0" smtClean="0">
                          <a:effectLst/>
                          <a:latin typeface="+mn-lt"/>
                          <a:ea typeface="Times New Roman"/>
                          <a:cs typeface="Times New Roman"/>
                        </a:rPr>
                        <a:t>Критерии</a:t>
                      </a:r>
                      <a:endParaRPr lang="ru-RU" sz="2000" dirty="0" smtClean="0">
                        <a:effectLst/>
                        <a:latin typeface="Calibri"/>
                        <a:ea typeface="Calibri"/>
                        <a:cs typeface="Times New Roman"/>
                      </a:endParaRPr>
                    </a:p>
                    <a:p>
                      <a:pPr indent="457200" algn="just">
                        <a:lnSpc>
                          <a:spcPct val="115000"/>
                        </a:lnSpc>
                        <a:spcAft>
                          <a:spcPts val="0"/>
                        </a:spcAft>
                      </a:pPr>
                      <a:r>
                        <a:rPr lang="ru-RU" sz="2000" dirty="0">
                          <a:effectLst/>
                          <a:latin typeface="Calibri"/>
                        </a:rPr>
                        <a:t/>
                      </a:r>
                      <a:br>
                        <a:rPr lang="ru-RU" sz="2000" dirty="0">
                          <a:effectLst/>
                          <a:latin typeface="Calibri"/>
                        </a:rPr>
                      </a:br>
                      <a:r>
                        <a:rPr lang="ru-RU" sz="2000" dirty="0">
                          <a:effectLst/>
                          <a:latin typeface="Times New Roman"/>
                          <a:ea typeface="Times New Roman"/>
                          <a:cs typeface="Times New Roman"/>
                        </a:rPr>
                        <a:t> </a:t>
                      </a:r>
                      <a:endParaRPr lang="ru-RU" sz="2000" dirty="0">
                        <a:effectLst/>
                        <a:latin typeface="Calibri"/>
                        <a:ea typeface="Calibri"/>
                        <a:cs typeface="Times New Roman"/>
                      </a:endParaRPr>
                    </a:p>
                    <a:p>
                      <a:pPr indent="457200" algn="just">
                        <a:lnSpc>
                          <a:spcPct val="115000"/>
                        </a:lnSpc>
                        <a:spcAft>
                          <a:spcPts val="0"/>
                        </a:spcAft>
                      </a:pPr>
                      <a:r>
                        <a:rPr lang="ru-RU" sz="2000" dirty="0">
                          <a:effectLst/>
                          <a:latin typeface="Times New Roman"/>
                          <a:ea typeface="Times New Roman"/>
                          <a:cs typeface="Times New Roman"/>
                        </a:rPr>
                        <a:t> </a:t>
                      </a:r>
                      <a:endParaRPr lang="ru-RU" sz="2000" dirty="0">
                        <a:effectLst/>
                        <a:latin typeface="Calibri"/>
                        <a:ea typeface="Calibri"/>
                        <a:cs typeface="Times New Roman"/>
                      </a:endParaRPr>
                    </a:p>
                    <a:p>
                      <a:pPr indent="457200" algn="just">
                        <a:lnSpc>
                          <a:spcPct val="115000"/>
                        </a:lnSpc>
                        <a:spcAft>
                          <a:spcPts val="0"/>
                        </a:spcAft>
                      </a:pPr>
                      <a:r>
                        <a:rPr lang="ru-RU" sz="2000" dirty="0">
                          <a:effectLst/>
                          <a:latin typeface="Times New Roman"/>
                          <a:ea typeface="Times New Roman"/>
                          <a:cs typeface="Times New Roman"/>
                        </a:rPr>
                        <a:t> </a:t>
                      </a:r>
                      <a:endParaRPr lang="ru-RU" sz="2000" dirty="0">
                        <a:effectLst/>
                        <a:latin typeface="Calibri"/>
                        <a:ea typeface="Calibri"/>
                        <a:cs typeface="Times New Roman"/>
                      </a:endParaRPr>
                    </a:p>
                    <a:p>
                      <a:pPr indent="457200" algn="just">
                        <a:lnSpc>
                          <a:spcPct val="115000"/>
                        </a:lnSpc>
                        <a:spcAft>
                          <a:spcPts val="0"/>
                        </a:spcAft>
                      </a:pPr>
                      <a:r>
                        <a:rPr lang="ru-RU" sz="2000" dirty="0">
                          <a:effectLst/>
                          <a:latin typeface="Times New Roman"/>
                          <a:ea typeface="Times New Roman"/>
                          <a:cs typeface="Times New Roman"/>
                        </a:rPr>
                        <a:t>Ф.И.О.</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2000" dirty="0">
                          <a:effectLst/>
                          <a:latin typeface="Times New Roman"/>
                          <a:ea typeface="Times New Roman"/>
                          <a:cs typeface="Times New Roman"/>
                        </a:rPr>
                        <a:t>Активность </a:t>
                      </a:r>
                      <a:endParaRPr lang="ru-RU" sz="2000" dirty="0">
                        <a:effectLst/>
                        <a:latin typeface="Calibri"/>
                        <a:ea typeface="Calibri"/>
                        <a:cs typeface="Times New Roman"/>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2000" dirty="0">
                          <a:effectLst/>
                          <a:latin typeface="Times New Roman"/>
                          <a:ea typeface="Times New Roman"/>
                          <a:cs typeface="Times New Roman"/>
                        </a:rPr>
                        <a:t>Полнота ответа</a:t>
                      </a:r>
                      <a:endParaRPr lang="ru-RU" sz="2000" dirty="0">
                        <a:effectLst/>
                        <a:latin typeface="Calibri"/>
                        <a:ea typeface="Calibri"/>
                        <a:cs typeface="Times New Roman"/>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2000" dirty="0">
                          <a:effectLst/>
                          <a:latin typeface="Times New Roman"/>
                          <a:ea typeface="Times New Roman"/>
                          <a:cs typeface="Times New Roman"/>
                        </a:rPr>
                        <a:t>Применение терминологии</a:t>
                      </a:r>
                      <a:endParaRPr lang="ru-RU" sz="2000" dirty="0">
                        <a:effectLst/>
                        <a:latin typeface="Calibri"/>
                        <a:ea typeface="Calibri"/>
                        <a:cs typeface="Times New Roman"/>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ru-RU" sz="2000" dirty="0">
                          <a:effectLst/>
                          <a:latin typeface="Times New Roman"/>
                          <a:ea typeface="Times New Roman"/>
                          <a:cs typeface="Times New Roman"/>
                        </a:rPr>
                        <a:t>Работа с нормативными документами</a:t>
                      </a:r>
                      <a:endParaRPr lang="ru-RU" sz="2000" dirty="0">
                        <a:effectLst/>
                        <a:latin typeface="Calibri"/>
                        <a:ea typeface="Calibri"/>
                        <a:cs typeface="Times New Roman"/>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dirty="0">
                          <a:effectLst/>
                          <a:latin typeface="Times New Roman"/>
                          <a:ea typeface="Times New Roman"/>
                          <a:cs typeface="Times New Roman"/>
                        </a:rPr>
                        <a:t>ИТОГ</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658">
                <a:tc>
                  <a:txBody>
                    <a:bodyPr/>
                    <a:lstStyle/>
                    <a:p>
                      <a:pPr indent="457200" algn="just">
                        <a:lnSpc>
                          <a:spcPct val="150000"/>
                        </a:lnSpc>
                        <a:spcAft>
                          <a:spcPts val="0"/>
                        </a:spcAft>
                      </a:pPr>
                      <a:r>
                        <a:rPr lang="ru-RU" sz="2000">
                          <a:effectLst/>
                          <a:latin typeface="Times New Roman"/>
                          <a:ea typeface="Times New Roman"/>
                          <a:cs typeface="Times New Roman"/>
                        </a:rPr>
                        <a:t>1</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dirty="0">
                          <a:effectLst/>
                          <a:latin typeface="Times New Roman"/>
                          <a:ea typeface="Times New Roman"/>
                          <a:cs typeface="Times New Roman"/>
                        </a:rPr>
                        <a:t> </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dirty="0">
                          <a:effectLst/>
                          <a:latin typeface="Times New Roman"/>
                          <a:ea typeface="Times New Roman"/>
                          <a:cs typeface="Times New Roman"/>
                        </a:rPr>
                        <a:t> </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658">
                <a:tc>
                  <a:txBody>
                    <a:bodyPr/>
                    <a:lstStyle/>
                    <a:p>
                      <a:pPr indent="457200" algn="just">
                        <a:lnSpc>
                          <a:spcPct val="150000"/>
                        </a:lnSpc>
                        <a:spcAft>
                          <a:spcPts val="0"/>
                        </a:spcAft>
                      </a:pPr>
                      <a:r>
                        <a:rPr lang="ru-RU" sz="2000">
                          <a:effectLst/>
                          <a:latin typeface="Times New Roman"/>
                          <a:ea typeface="Times New Roman"/>
                          <a:cs typeface="Times New Roman"/>
                        </a:rPr>
                        <a:t>2</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dirty="0">
                          <a:effectLst/>
                          <a:latin typeface="Times New Roman"/>
                          <a:ea typeface="Times New Roman"/>
                          <a:cs typeface="Times New Roman"/>
                        </a:rPr>
                        <a:t> </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658">
                <a:tc>
                  <a:txBody>
                    <a:bodyPr/>
                    <a:lstStyle/>
                    <a:p>
                      <a:pPr indent="457200" algn="just">
                        <a:lnSpc>
                          <a:spcPct val="150000"/>
                        </a:lnSpc>
                        <a:spcAft>
                          <a:spcPts val="0"/>
                        </a:spcAft>
                      </a:pPr>
                      <a:r>
                        <a:rPr lang="ru-RU" sz="2000">
                          <a:effectLst/>
                          <a:latin typeface="Times New Roman"/>
                          <a:ea typeface="Times New Roman"/>
                          <a:cs typeface="Times New Roman"/>
                        </a:rPr>
                        <a:t>3</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a:effectLst/>
                          <a:latin typeface="Times New Roman"/>
                          <a:ea typeface="Times New Roman"/>
                          <a:cs typeface="Times New Roman"/>
                        </a:rPr>
                        <a:t> </a:t>
                      </a:r>
                      <a:endParaRPr lang="ru-RU" sz="20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ct val="150000"/>
                        </a:lnSpc>
                        <a:spcAft>
                          <a:spcPts val="0"/>
                        </a:spcAft>
                      </a:pPr>
                      <a:r>
                        <a:rPr lang="ru-RU" sz="2000" dirty="0">
                          <a:effectLst/>
                          <a:latin typeface="Times New Roman"/>
                          <a:ea typeface="Times New Roman"/>
                          <a:cs typeface="Times New Roman"/>
                        </a:rPr>
                        <a:t> </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Заголовок 1"/>
          <p:cNvSpPr>
            <a:spLocks noGrp="1"/>
          </p:cNvSpPr>
          <p:nvPr>
            <p:ph type="title"/>
          </p:nvPr>
        </p:nvSpPr>
        <p:spPr/>
        <p:txBody>
          <a:bodyPr/>
          <a:lstStyle/>
          <a:p>
            <a:r>
              <a:rPr lang="ru-RU" dirty="0" smtClean="0"/>
              <a:t>Таблица № 2</a:t>
            </a:r>
            <a:endParaRPr lang="ru-RU" dirty="0"/>
          </a:p>
        </p:txBody>
      </p:sp>
      <p:sp>
        <p:nvSpPr>
          <p:cNvPr id="6" name="Прямая соединительная линия 1"/>
          <p:cNvSpPr>
            <a:spLocks noChangeShapeType="1"/>
          </p:cNvSpPr>
          <p:nvPr/>
        </p:nvSpPr>
        <p:spPr bwMode="auto">
          <a:xfrm>
            <a:off x="1259632" y="2924944"/>
            <a:ext cx="1728192" cy="1800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40104426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77500" lnSpcReduction="20000"/>
          </a:bodyPr>
          <a:lstStyle/>
          <a:p>
            <a:pPr marL="71755" marR="71755">
              <a:lnSpc>
                <a:spcPct val="115000"/>
              </a:lnSpc>
              <a:spcBef>
                <a:spcPts val="565"/>
              </a:spcBef>
              <a:spcAft>
                <a:spcPts val="565"/>
              </a:spcAft>
            </a:pPr>
            <a:r>
              <a:rPr lang="ru-RU" sz="3200" dirty="0" smtClean="0">
                <a:ea typeface="Times New Roman"/>
                <a:cs typeface="Times New Roman"/>
              </a:rPr>
              <a:t> 1. </a:t>
            </a:r>
            <a:r>
              <a:rPr lang="ru-RU" sz="3200" dirty="0">
                <a:solidFill>
                  <a:schemeClr val="tx1"/>
                </a:solidFill>
                <a:ea typeface="Times New Roman"/>
                <a:cs typeface="Times New Roman"/>
              </a:rPr>
              <a:t>Правила продажи отдельных видов товаров</a:t>
            </a:r>
            <a:r>
              <a:rPr lang="ru-RU" sz="3200" dirty="0" smtClean="0">
                <a:solidFill>
                  <a:schemeClr val="tx1"/>
                </a:solidFill>
                <a:ea typeface="Times New Roman"/>
                <a:cs typeface="Times New Roman"/>
              </a:rPr>
              <a:t>.</a:t>
            </a:r>
          </a:p>
          <a:p>
            <a:pPr marL="71755" marR="71755">
              <a:lnSpc>
                <a:spcPct val="115000"/>
              </a:lnSpc>
              <a:spcBef>
                <a:spcPts val="565"/>
              </a:spcBef>
              <a:spcAft>
                <a:spcPts val="565"/>
              </a:spcAft>
            </a:pPr>
            <a:endParaRPr lang="ru-RU" sz="2800" dirty="0">
              <a:latin typeface="Calibri"/>
              <a:ea typeface="Calibri"/>
              <a:cs typeface="Times New Roman"/>
            </a:endParaRPr>
          </a:p>
          <a:p>
            <a:pPr hangingPunct="0">
              <a:lnSpc>
                <a:spcPct val="150000"/>
              </a:lnSpc>
              <a:spcAft>
                <a:spcPts val="0"/>
              </a:spcAft>
            </a:pPr>
            <a:r>
              <a:rPr lang="ru-RU" sz="3200" dirty="0">
                <a:ea typeface="Times New Roman"/>
                <a:cs typeface="Times New Roman"/>
              </a:rPr>
              <a:t>  2. </a:t>
            </a:r>
            <a:r>
              <a:rPr lang="ru-RU" sz="3200" kern="1800" dirty="0">
                <a:solidFill>
                  <a:srgbClr val="000000"/>
                </a:solidFill>
                <a:ea typeface="Times New Roman"/>
                <a:cs typeface="Times New Roman"/>
              </a:rPr>
              <a:t>ГОСТ 27842-88. Межгосударственный стандарт. Хлеб из пшеничной муки. Технические </a:t>
            </a:r>
            <a:r>
              <a:rPr lang="ru-RU" sz="3200" kern="1800" dirty="0" smtClean="0">
                <a:solidFill>
                  <a:srgbClr val="000000"/>
                </a:solidFill>
                <a:ea typeface="Times New Roman"/>
                <a:cs typeface="Times New Roman"/>
              </a:rPr>
              <a:t>условия.</a:t>
            </a:r>
          </a:p>
          <a:p>
            <a:pPr hangingPunct="0">
              <a:lnSpc>
                <a:spcPct val="150000"/>
              </a:lnSpc>
              <a:spcAft>
                <a:spcPts val="0"/>
              </a:spcAft>
            </a:pPr>
            <a:endParaRPr lang="ru-RU" sz="2800" dirty="0">
              <a:latin typeface="Calibri"/>
              <a:ea typeface="Calibri"/>
              <a:cs typeface="Times New Roman"/>
            </a:endParaRPr>
          </a:p>
          <a:p>
            <a:pPr algn="just">
              <a:lnSpc>
                <a:spcPct val="150000"/>
              </a:lnSpc>
              <a:spcAft>
                <a:spcPts val="0"/>
              </a:spcAft>
            </a:pPr>
            <a:r>
              <a:rPr lang="ru-RU" sz="3200" dirty="0">
                <a:ea typeface="Times New Roman"/>
                <a:cs typeface="Times New Roman"/>
              </a:rPr>
              <a:t>  3.</a:t>
            </a:r>
            <a:r>
              <a:rPr lang="ru-RU" sz="3200" kern="1800" dirty="0">
                <a:solidFill>
                  <a:srgbClr val="000000"/>
                </a:solidFill>
                <a:ea typeface="Times New Roman"/>
                <a:cs typeface="Times New Roman"/>
              </a:rPr>
              <a:t> </a:t>
            </a:r>
            <a:r>
              <a:rPr lang="ru-RU" sz="3200" dirty="0">
                <a:solidFill>
                  <a:schemeClr val="tx1"/>
                </a:solidFill>
                <a:ea typeface="Times New Roman"/>
                <a:cs typeface="Times New Roman"/>
              </a:rPr>
              <a:t>Инструкция  по предупреждению болезни хлеба (картофельная и меловая болезни, </a:t>
            </a:r>
            <a:r>
              <a:rPr lang="ru-RU" sz="3200" dirty="0" err="1">
                <a:solidFill>
                  <a:schemeClr val="tx1"/>
                </a:solidFill>
                <a:ea typeface="Times New Roman"/>
                <a:cs typeface="Times New Roman"/>
              </a:rPr>
              <a:t>плесневение</a:t>
            </a:r>
            <a:r>
              <a:rPr lang="ru-RU" sz="3200" dirty="0">
                <a:solidFill>
                  <a:schemeClr val="tx1"/>
                </a:solidFill>
                <a:ea typeface="Times New Roman"/>
                <a:cs typeface="Times New Roman"/>
              </a:rPr>
              <a:t>). </a:t>
            </a:r>
            <a:endParaRPr lang="ru-RU" sz="2800" dirty="0">
              <a:solidFill>
                <a:schemeClr val="tx1"/>
              </a:solidFill>
              <a:latin typeface="Calibri"/>
              <a:ea typeface="Calibri"/>
              <a:cs typeface="Times New Roman"/>
            </a:endParaRPr>
          </a:p>
          <a:p>
            <a:endParaRPr lang="ru-RU" dirty="0"/>
          </a:p>
        </p:txBody>
      </p:sp>
      <p:sp>
        <p:nvSpPr>
          <p:cNvPr id="2" name="Заголовок 1"/>
          <p:cNvSpPr>
            <a:spLocks noGrp="1"/>
          </p:cNvSpPr>
          <p:nvPr>
            <p:ph type="title"/>
          </p:nvPr>
        </p:nvSpPr>
        <p:spPr/>
        <p:txBody>
          <a:bodyPr/>
          <a:lstStyle/>
          <a:p>
            <a:r>
              <a:rPr lang="ru-RU" sz="4400" dirty="0" smtClean="0"/>
              <a:t>Нормативные документы:</a:t>
            </a:r>
            <a:endParaRPr lang="ru-RU" sz="4400" dirty="0"/>
          </a:p>
        </p:txBody>
      </p:sp>
    </p:spTree>
    <p:extLst>
      <p:ext uri="{BB962C8B-B14F-4D97-AF65-F5344CB8AC3E}">
        <p14:creationId xmlns:p14="http://schemas.microsoft.com/office/powerpoint/2010/main" val="36056850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2060848"/>
            <a:ext cx="7745505" cy="4320480"/>
          </a:xfrm>
        </p:spPr>
        <p:txBody>
          <a:bodyPr>
            <a:noAutofit/>
          </a:bodyPr>
          <a:lstStyle/>
          <a:p>
            <a:pPr algn="just">
              <a:lnSpc>
                <a:spcPct val="150000"/>
              </a:lnSpc>
              <a:spcAft>
                <a:spcPts val="0"/>
              </a:spcAft>
            </a:pPr>
            <a:r>
              <a:rPr lang="ru-RU" sz="1400" dirty="0">
                <a:ea typeface="Times New Roman"/>
                <a:cs typeface="Times New Roman"/>
              </a:rPr>
              <a:t> «Дома взвесила две буханки  хлеба  купленного 26 марта. Вместо 700 г одна весит 680 г, а</a:t>
            </a:r>
            <a:endParaRPr lang="ru-RU" sz="1200" dirty="0">
              <a:latin typeface="Calibri"/>
              <a:ea typeface="Calibri"/>
              <a:cs typeface="Times New Roman"/>
            </a:endParaRPr>
          </a:p>
          <a:p>
            <a:pPr marL="0" indent="0" algn="just">
              <a:lnSpc>
                <a:spcPct val="150000"/>
              </a:lnSpc>
              <a:spcAft>
                <a:spcPts val="0"/>
              </a:spcAft>
              <a:buNone/>
            </a:pPr>
            <a:r>
              <a:rPr lang="ru-RU" sz="1400" dirty="0">
                <a:ea typeface="Times New Roman"/>
                <a:cs typeface="Times New Roman"/>
              </a:rPr>
              <a:t>другая – 460 г вместо указанных 500 г. Почему вы обманываете покупателей?». Васильева М.Р.</a:t>
            </a:r>
            <a:endParaRPr lang="ru-RU" sz="1200" dirty="0">
              <a:latin typeface="Calibri"/>
              <a:ea typeface="Calibri"/>
              <a:cs typeface="Times New Roman"/>
            </a:endParaRPr>
          </a:p>
          <a:p>
            <a:pPr algn="just">
              <a:lnSpc>
                <a:spcPct val="150000"/>
              </a:lnSpc>
              <a:spcAft>
                <a:spcPts val="0"/>
              </a:spcAft>
            </a:pPr>
            <a:r>
              <a:rPr lang="ru-RU" sz="1400" b="1" u="sng" dirty="0">
                <a:ea typeface="Times New Roman"/>
                <a:cs typeface="Times New Roman"/>
              </a:rPr>
              <a:t>Вопросы: </a:t>
            </a:r>
            <a:endParaRPr lang="ru-RU" sz="1200" b="1" u="sng" dirty="0">
              <a:latin typeface="Calibri"/>
              <a:ea typeface="Calibri"/>
              <a:cs typeface="Times New Roman"/>
            </a:endParaRPr>
          </a:p>
          <a:p>
            <a:pPr algn="just">
              <a:lnSpc>
                <a:spcPct val="150000"/>
              </a:lnSpc>
              <a:spcAft>
                <a:spcPts val="0"/>
              </a:spcAft>
            </a:pPr>
            <a:r>
              <a:rPr lang="ru-RU" sz="1400" dirty="0">
                <a:ea typeface="Times New Roman"/>
                <a:cs typeface="Times New Roman"/>
              </a:rPr>
              <a:t>- Назовите допускаемые отклонения в меньшую сторону от установленной массы в конце срока максимальной выдержки  </a:t>
            </a:r>
            <a:r>
              <a:rPr lang="ru-RU" sz="1400" dirty="0" smtClean="0">
                <a:ea typeface="Times New Roman"/>
                <a:cs typeface="Times New Roman"/>
              </a:rPr>
              <a:t>хлеба</a:t>
            </a:r>
            <a:r>
              <a:rPr lang="en-US" sz="1400" dirty="0" smtClean="0">
                <a:ea typeface="Times New Roman"/>
                <a:cs typeface="Times New Roman"/>
              </a:rPr>
              <a:t> (</a:t>
            </a:r>
            <a:r>
              <a:rPr lang="ru-RU" sz="1400" dirty="0" smtClean="0">
                <a:ea typeface="Times New Roman"/>
                <a:cs typeface="Times New Roman"/>
              </a:rPr>
              <a:t> </a:t>
            </a:r>
            <a:r>
              <a:rPr lang="ru-RU" sz="1400" i="1" dirty="0">
                <a:ea typeface="Times New Roman"/>
                <a:cs typeface="Times New Roman"/>
              </a:rPr>
              <a:t>ГОСТ 27842-88. Межгосударственный стандарт. Хлеб из пшеничной муки. Технические </a:t>
            </a:r>
            <a:r>
              <a:rPr lang="ru-RU" sz="1400" i="1" dirty="0" smtClean="0">
                <a:ea typeface="Times New Roman"/>
                <a:cs typeface="Times New Roman"/>
              </a:rPr>
              <a:t>условия</a:t>
            </a:r>
            <a:r>
              <a:rPr lang="en-US" sz="1400" dirty="0" smtClean="0">
                <a:ea typeface="Times New Roman"/>
                <a:cs typeface="Times New Roman"/>
              </a:rPr>
              <a:t>)</a:t>
            </a:r>
            <a:r>
              <a:rPr lang="ru-RU" sz="1400" dirty="0" smtClean="0">
                <a:ea typeface="Times New Roman"/>
                <a:cs typeface="Times New Roman"/>
              </a:rPr>
              <a:t>. </a:t>
            </a:r>
            <a:endParaRPr lang="en-US" sz="1400" dirty="0" smtClean="0">
              <a:ea typeface="Times New Roman"/>
              <a:cs typeface="Times New Roman"/>
            </a:endParaRPr>
          </a:p>
          <a:p>
            <a:pPr algn="just">
              <a:lnSpc>
                <a:spcPct val="150000"/>
              </a:lnSpc>
              <a:spcAft>
                <a:spcPts val="0"/>
              </a:spcAft>
            </a:pPr>
            <a:endParaRPr lang="ru-RU" sz="1200" dirty="0">
              <a:latin typeface="Calibri"/>
              <a:ea typeface="Calibri"/>
              <a:cs typeface="Times New Roman"/>
            </a:endParaRPr>
          </a:p>
          <a:p>
            <a:pPr algn="just">
              <a:lnSpc>
                <a:spcPct val="150000"/>
              </a:lnSpc>
              <a:spcAft>
                <a:spcPts val="0"/>
              </a:spcAft>
            </a:pPr>
            <a:r>
              <a:rPr lang="ru-RU" sz="1400" dirty="0">
                <a:ea typeface="Times New Roman"/>
                <a:cs typeface="Times New Roman"/>
              </a:rPr>
              <a:t> </a:t>
            </a:r>
            <a:r>
              <a:rPr lang="ru-RU" sz="1400" dirty="0" smtClean="0">
                <a:ea typeface="Times New Roman"/>
              </a:rPr>
              <a:t>-</a:t>
            </a:r>
            <a:r>
              <a:rPr lang="ru-RU" sz="1400" dirty="0">
                <a:ea typeface="Times New Roman"/>
              </a:rPr>
              <a:t>Соответствует ли требованиям стандарта купленные две буханки хлеба  по массе в ситуации</a:t>
            </a:r>
            <a:r>
              <a:rPr lang="ru-RU" sz="1400" dirty="0" smtClean="0">
                <a:ea typeface="Times New Roman"/>
              </a:rPr>
              <a:t>?</a:t>
            </a:r>
            <a:r>
              <a:rPr lang="en-US" sz="1400" dirty="0" smtClean="0">
                <a:ea typeface="Times New Roman"/>
              </a:rPr>
              <a:t> (</a:t>
            </a:r>
            <a:r>
              <a:rPr lang="ru-RU" sz="1400" i="1" dirty="0" smtClean="0">
                <a:ea typeface="Times New Roman"/>
              </a:rPr>
              <a:t>ГОСТ </a:t>
            </a:r>
            <a:r>
              <a:rPr lang="ru-RU" sz="1400" i="1" dirty="0">
                <a:ea typeface="Times New Roman"/>
              </a:rPr>
              <a:t>27842-88. Межгосударственный стандарт. Хлеб из пшеничной муки. Технические </a:t>
            </a:r>
            <a:r>
              <a:rPr lang="ru-RU" sz="1400" i="1" dirty="0" smtClean="0">
                <a:ea typeface="Times New Roman"/>
              </a:rPr>
              <a:t>условия</a:t>
            </a:r>
            <a:r>
              <a:rPr lang="en-US" sz="1400" dirty="0" smtClean="0">
                <a:ea typeface="Times New Roman"/>
              </a:rPr>
              <a:t>)</a:t>
            </a:r>
            <a:r>
              <a:rPr lang="ru-RU" sz="1400" dirty="0" smtClean="0">
                <a:ea typeface="Times New Roman"/>
              </a:rPr>
              <a:t>.</a:t>
            </a:r>
            <a:endParaRPr lang="ru-RU" sz="1400" dirty="0">
              <a:solidFill>
                <a:schemeClr val="tx1"/>
              </a:solidFill>
              <a:ea typeface="Calibri"/>
              <a:cs typeface="Times New Roman"/>
            </a:endParaRPr>
          </a:p>
        </p:txBody>
      </p:sp>
      <p:sp>
        <p:nvSpPr>
          <p:cNvPr id="2" name="Заголовок 1"/>
          <p:cNvSpPr>
            <a:spLocks noGrp="1"/>
          </p:cNvSpPr>
          <p:nvPr>
            <p:ph type="title"/>
          </p:nvPr>
        </p:nvSpPr>
        <p:spPr/>
        <p:txBody>
          <a:bodyPr/>
          <a:lstStyle/>
          <a:p>
            <a:r>
              <a:rPr lang="ru-RU" dirty="0" smtClean="0"/>
              <a:t>Ситуация № 1</a:t>
            </a:r>
            <a:endParaRPr lang="ru-RU" dirty="0"/>
          </a:p>
        </p:txBody>
      </p:sp>
    </p:spTree>
    <p:extLst>
      <p:ext uri="{BB962C8B-B14F-4D97-AF65-F5344CB8AC3E}">
        <p14:creationId xmlns:p14="http://schemas.microsoft.com/office/powerpoint/2010/main" val="13638311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1844824"/>
            <a:ext cx="8496944" cy="5013176"/>
          </a:xfrm>
        </p:spPr>
        <p:txBody>
          <a:bodyPr>
            <a:noAutofit/>
          </a:bodyPr>
          <a:lstStyle/>
          <a:p>
            <a:pPr algn="just">
              <a:lnSpc>
                <a:spcPct val="150000"/>
              </a:lnSpc>
              <a:spcAft>
                <a:spcPts val="0"/>
              </a:spcAft>
              <a:tabLst>
                <a:tab pos="342900" algn="l"/>
              </a:tabLst>
            </a:pPr>
            <a:r>
              <a:rPr lang="ru-RU" sz="1400" dirty="0">
                <a:ea typeface="Calibri"/>
                <a:cs typeface="Times New Roman"/>
              </a:rPr>
              <a:t>«Купила хлеб «Столичный» в вашем магазине 15 марта. Когда на второй день хлеб стал немного липким, я не придала значения и не выбросила его. На третий день запах у него стал ужасный и внутри он стал не только липким, но появился налет как бы из не пропеченного мякиша. Хлеб выбросила, но видимо наесться за предыдущий день уже успела. Острого отравления не было, но побочный эффект типа аллергической сыпи на коже уже две недели не проходит. Что за хлеб вы продаете? Ирина Петровна Свиридова».</a:t>
            </a:r>
            <a:endParaRPr lang="ru-RU" sz="1200" dirty="0">
              <a:latin typeface="Calibri"/>
              <a:ea typeface="Calibri"/>
              <a:cs typeface="Times New Roman"/>
            </a:endParaRPr>
          </a:p>
          <a:p>
            <a:pPr algn="just">
              <a:lnSpc>
                <a:spcPct val="150000"/>
              </a:lnSpc>
              <a:spcAft>
                <a:spcPts val="0"/>
              </a:spcAft>
              <a:tabLst>
                <a:tab pos="342900" algn="l"/>
              </a:tabLst>
            </a:pPr>
            <a:r>
              <a:rPr lang="ru-RU" sz="1400" b="1" u="sng" dirty="0">
                <a:ea typeface="Calibri"/>
                <a:cs typeface="Times New Roman"/>
              </a:rPr>
              <a:t>Вопросы: </a:t>
            </a:r>
            <a:endParaRPr lang="ru-RU" sz="1200" b="1" u="sng" dirty="0">
              <a:latin typeface="Calibri"/>
              <a:ea typeface="Calibri"/>
              <a:cs typeface="Times New Roman"/>
            </a:endParaRPr>
          </a:p>
          <a:p>
            <a:pPr algn="just">
              <a:lnSpc>
                <a:spcPct val="150000"/>
              </a:lnSpc>
              <a:spcAft>
                <a:spcPts val="0"/>
              </a:spcAft>
              <a:tabLst>
                <a:tab pos="342900" algn="l"/>
              </a:tabLst>
            </a:pPr>
            <a:r>
              <a:rPr lang="ru-RU" sz="1400" dirty="0">
                <a:ea typeface="Calibri"/>
                <a:cs typeface="Times New Roman"/>
              </a:rPr>
              <a:t>-Назовите болезнь хлеба, которая была  обнаружена  покупательницей в </a:t>
            </a:r>
            <a:r>
              <a:rPr lang="ru-RU" sz="1400" dirty="0" smtClean="0">
                <a:ea typeface="Calibri"/>
                <a:cs typeface="Times New Roman"/>
              </a:rPr>
              <a:t>ситуации</a:t>
            </a:r>
            <a:r>
              <a:rPr lang="ru-RU" sz="1400" i="1" dirty="0">
                <a:solidFill>
                  <a:srgbClr val="660066"/>
                </a:solidFill>
                <a:ea typeface="Calibri"/>
                <a:cs typeface="Times New Roman"/>
              </a:rPr>
              <a:t> </a:t>
            </a:r>
            <a:r>
              <a:rPr lang="ru-RU" sz="1400" i="1" dirty="0" smtClean="0">
                <a:solidFill>
                  <a:srgbClr val="660066"/>
                </a:solidFill>
                <a:ea typeface="Calibri"/>
                <a:cs typeface="Times New Roman"/>
              </a:rPr>
              <a:t>(</a:t>
            </a:r>
            <a:r>
              <a:rPr lang="ru-RU" sz="1400" i="1" dirty="0" smtClean="0">
                <a:ea typeface="Calibri"/>
                <a:cs typeface="Times New Roman"/>
              </a:rPr>
              <a:t>«</a:t>
            </a:r>
            <a:r>
              <a:rPr lang="ru-RU" sz="1400" i="1" dirty="0">
                <a:ea typeface="Times New Roman"/>
                <a:cs typeface="Times New Roman"/>
              </a:rPr>
              <a:t>Инструкция  по предупреждению болезни хлеба (картофельная и меловая болезни, </a:t>
            </a:r>
            <a:r>
              <a:rPr lang="ru-RU" sz="1400" i="1" dirty="0" err="1">
                <a:ea typeface="Times New Roman"/>
                <a:cs typeface="Times New Roman"/>
              </a:rPr>
              <a:t>плесневение</a:t>
            </a:r>
            <a:r>
              <a:rPr lang="ru-RU" sz="1400" i="1" dirty="0">
                <a:ea typeface="Times New Roman"/>
                <a:cs typeface="Times New Roman"/>
              </a:rPr>
              <a:t>)»</a:t>
            </a:r>
            <a:r>
              <a:rPr lang="ru-RU" sz="1400" dirty="0">
                <a:ea typeface="Times New Roman"/>
                <a:cs typeface="Times New Roman"/>
              </a:rPr>
              <a:t> </a:t>
            </a:r>
            <a:endParaRPr lang="ru-RU" sz="1400" dirty="0" smtClean="0">
              <a:ea typeface="Times New Roman"/>
              <a:cs typeface="Times New Roman"/>
            </a:endParaRPr>
          </a:p>
          <a:p>
            <a:pPr algn="just">
              <a:lnSpc>
                <a:spcPct val="150000"/>
              </a:lnSpc>
              <a:spcAft>
                <a:spcPts val="0"/>
              </a:spcAft>
              <a:tabLst>
                <a:tab pos="342900" algn="l"/>
              </a:tabLst>
            </a:pPr>
            <a:r>
              <a:rPr lang="ru-RU" sz="1400" i="1" dirty="0" smtClean="0">
                <a:ea typeface="Calibri"/>
                <a:cs typeface="Times New Roman"/>
              </a:rPr>
              <a:t> </a:t>
            </a:r>
            <a:r>
              <a:rPr lang="ru-RU" sz="1400" dirty="0" smtClean="0">
                <a:solidFill>
                  <a:srgbClr val="660066"/>
                </a:solidFill>
                <a:ea typeface="Calibri"/>
                <a:cs typeface="Times New Roman"/>
              </a:rPr>
              <a:t>- </a:t>
            </a:r>
            <a:r>
              <a:rPr lang="ru-RU" sz="1400" dirty="0">
                <a:ea typeface="Times New Roman"/>
                <a:cs typeface="Times New Roman"/>
              </a:rPr>
              <a:t>Назовите неправильные действия покупателя при употреблении  некачественного хлеба? </a:t>
            </a:r>
            <a:endParaRPr lang="ru-RU" sz="1200" dirty="0">
              <a:latin typeface="Calibri"/>
              <a:ea typeface="Calibri"/>
              <a:cs typeface="Times New Roman"/>
            </a:endParaRPr>
          </a:p>
          <a:p>
            <a:pPr marL="71755" marR="71755">
              <a:lnSpc>
                <a:spcPct val="150000"/>
              </a:lnSpc>
              <a:spcBef>
                <a:spcPts val="565"/>
              </a:spcBef>
              <a:spcAft>
                <a:spcPts val="565"/>
              </a:spcAft>
            </a:pPr>
            <a:r>
              <a:rPr lang="ru-RU" sz="1400" dirty="0" smtClean="0">
                <a:ea typeface="Calibri"/>
                <a:cs typeface="Times New Roman"/>
              </a:rPr>
              <a:t> -Какие имеет права покупатель, если он приобрел некачественный продукт? («</a:t>
            </a:r>
            <a:r>
              <a:rPr lang="ru-RU" sz="1400" i="1" dirty="0" smtClean="0">
                <a:ea typeface="Times New Roman"/>
                <a:cs typeface="Times New Roman"/>
              </a:rPr>
              <a:t> Правила продажи отдельных </a:t>
            </a:r>
            <a:r>
              <a:rPr lang="ru-RU" sz="1400" i="1" dirty="0">
                <a:ea typeface="Times New Roman"/>
                <a:cs typeface="Times New Roman"/>
              </a:rPr>
              <a:t>видов товаров</a:t>
            </a:r>
            <a:r>
              <a:rPr lang="ru-RU" sz="1400" i="1" dirty="0" smtClean="0">
                <a:ea typeface="Times New Roman"/>
                <a:cs typeface="Times New Roman"/>
              </a:rPr>
              <a:t>»)</a:t>
            </a:r>
            <a:endParaRPr lang="ru-RU" sz="1200" dirty="0">
              <a:latin typeface="Calibri"/>
              <a:ea typeface="Calibri"/>
              <a:cs typeface="Times New Roman"/>
            </a:endParaRPr>
          </a:p>
          <a:p>
            <a:endParaRPr lang="ru-RU" sz="1400" dirty="0"/>
          </a:p>
        </p:txBody>
      </p:sp>
      <p:sp>
        <p:nvSpPr>
          <p:cNvPr id="2" name="Заголовок 1"/>
          <p:cNvSpPr>
            <a:spLocks noGrp="1"/>
          </p:cNvSpPr>
          <p:nvPr>
            <p:ph type="title"/>
          </p:nvPr>
        </p:nvSpPr>
        <p:spPr/>
        <p:txBody>
          <a:bodyPr/>
          <a:lstStyle/>
          <a:p>
            <a:r>
              <a:rPr lang="ru-RU" dirty="0" smtClean="0"/>
              <a:t>Ситуация № 2</a:t>
            </a:r>
            <a:endParaRPr lang="ru-RU" dirty="0"/>
          </a:p>
        </p:txBody>
      </p:sp>
    </p:spTree>
    <p:extLst>
      <p:ext uri="{BB962C8B-B14F-4D97-AF65-F5344CB8AC3E}">
        <p14:creationId xmlns:p14="http://schemas.microsoft.com/office/powerpoint/2010/main" val="27476518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952547520"/>
              </p:ext>
            </p:extLst>
          </p:nvPr>
        </p:nvGraphicFramePr>
        <p:xfrm>
          <a:off x="611560" y="3573016"/>
          <a:ext cx="7920880" cy="2538163"/>
        </p:xfrm>
        <a:graphic>
          <a:graphicData uri="http://schemas.openxmlformats.org/drawingml/2006/table">
            <a:tbl>
              <a:tblPr firstRow="1" firstCol="1" bandRow="1"/>
              <a:tblGrid>
                <a:gridCol w="2736305"/>
                <a:gridCol w="5184575"/>
              </a:tblGrid>
              <a:tr h="265081">
                <a:tc>
                  <a:txBody>
                    <a:bodyPr/>
                    <a:lstStyle/>
                    <a:p>
                      <a:pPr algn="ctr" hangingPunct="0">
                        <a:lnSpc>
                          <a:spcPct val="115000"/>
                        </a:lnSpc>
                        <a:spcAft>
                          <a:spcPts val="0"/>
                        </a:spcAft>
                      </a:pPr>
                      <a:r>
                        <a:rPr lang="ru-RU" sz="1800" i="1" dirty="0">
                          <a:solidFill>
                            <a:srgbClr val="660066"/>
                          </a:solidFill>
                          <a:effectLst/>
                          <a:latin typeface="Times New Roman"/>
                          <a:ea typeface="Times New Roman"/>
                          <a:cs typeface="Times New Roman"/>
                        </a:rPr>
                        <a:t>1.</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1800" i="1" dirty="0">
                          <a:solidFill>
                            <a:srgbClr val="660066"/>
                          </a:solidFill>
                          <a:effectLst/>
                          <a:latin typeface="Times New Roman"/>
                          <a:ea typeface="Times New Roman"/>
                          <a:cs typeface="Times New Roman"/>
                        </a:rPr>
                        <a:t>2.</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81">
                <a:tc>
                  <a:txBody>
                    <a:bodyPr/>
                    <a:lstStyle/>
                    <a:p>
                      <a:pPr algn="ctr" hangingPunct="0">
                        <a:lnSpc>
                          <a:spcPct val="115000"/>
                        </a:lnSpc>
                        <a:spcAft>
                          <a:spcPts val="0"/>
                        </a:spcAft>
                      </a:pPr>
                      <a:r>
                        <a:rPr lang="ru-RU" sz="1800" i="1" dirty="0">
                          <a:solidFill>
                            <a:srgbClr val="660066"/>
                          </a:solidFill>
                          <a:effectLst/>
                          <a:latin typeface="Times New Roman"/>
                          <a:ea typeface="Times New Roman"/>
                          <a:cs typeface="Times New Roman"/>
                        </a:rPr>
                        <a:t>Болезни</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1800" i="1">
                          <a:solidFill>
                            <a:srgbClr val="660066"/>
                          </a:solidFill>
                          <a:effectLst/>
                          <a:latin typeface="Times New Roman"/>
                          <a:ea typeface="Times New Roman"/>
                          <a:cs typeface="Times New Roman"/>
                        </a:rPr>
                        <a:t>Признаки болезни</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81">
                <a:tc>
                  <a:txBody>
                    <a:bodyPr/>
                    <a:lstStyle/>
                    <a:p>
                      <a:pPr hangingPunct="0">
                        <a:lnSpc>
                          <a:spcPct val="115000"/>
                        </a:lnSpc>
                        <a:spcAft>
                          <a:spcPts val="0"/>
                        </a:spcAft>
                      </a:pPr>
                      <a:r>
                        <a:rPr lang="ru-RU" sz="1800" i="1" dirty="0">
                          <a:solidFill>
                            <a:srgbClr val="660066"/>
                          </a:solidFill>
                          <a:effectLst/>
                          <a:latin typeface="Times New Roman"/>
                          <a:ea typeface="Times New Roman"/>
                          <a:cs typeface="Times New Roman"/>
                        </a:rPr>
                        <a:t>1.</a:t>
                      </a:r>
                      <a:r>
                        <a:rPr lang="ru-RU" sz="1800" i="1" dirty="0">
                          <a:effectLst/>
                          <a:latin typeface="Times New Roman"/>
                          <a:ea typeface="Times New Roman"/>
                          <a:cs typeface="Times New Roman"/>
                        </a:rPr>
                        <a:t>Картофельная болезнь</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15000"/>
                        </a:lnSpc>
                        <a:spcAft>
                          <a:spcPts val="0"/>
                        </a:spcAft>
                      </a:pPr>
                      <a:r>
                        <a:rPr lang="ru-RU" sz="1800" i="1">
                          <a:solidFill>
                            <a:srgbClr val="660066"/>
                          </a:solidFill>
                          <a:effectLst/>
                          <a:latin typeface="Times New Roman"/>
                          <a:ea typeface="Times New Roman"/>
                          <a:cs typeface="Times New Roman"/>
                        </a:rPr>
                        <a:t>А. </a:t>
                      </a:r>
                      <a:r>
                        <a:rPr lang="ru-RU" sz="1800" i="1">
                          <a:effectLst/>
                          <a:latin typeface="Times New Roman"/>
                          <a:ea typeface="Times New Roman"/>
                          <a:cs typeface="Times New Roman"/>
                        </a:rPr>
                        <a:t>Мякиш  окрашен в красный цвет</a:t>
                      </a:r>
                      <a:r>
                        <a:rPr lang="ru-RU" sz="1800" i="1">
                          <a:solidFill>
                            <a:srgbClr val="660066"/>
                          </a:solidFill>
                          <a:effectLst/>
                          <a:latin typeface="Times New Roman"/>
                          <a:ea typeface="Times New Roman"/>
                          <a:cs typeface="Times New Roman"/>
                        </a:rPr>
                        <a:t>  </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016">
                <a:tc>
                  <a:txBody>
                    <a:bodyPr/>
                    <a:lstStyle/>
                    <a:p>
                      <a:pPr hangingPunct="0">
                        <a:lnSpc>
                          <a:spcPct val="115000"/>
                        </a:lnSpc>
                        <a:spcAft>
                          <a:spcPts val="0"/>
                        </a:spcAft>
                      </a:pPr>
                      <a:r>
                        <a:rPr lang="ru-RU" sz="1800" i="1" dirty="0">
                          <a:solidFill>
                            <a:srgbClr val="660066"/>
                          </a:solidFill>
                          <a:effectLst/>
                          <a:latin typeface="Times New Roman"/>
                          <a:ea typeface="Times New Roman"/>
                          <a:cs typeface="Times New Roman"/>
                        </a:rPr>
                        <a:t>2.</a:t>
                      </a:r>
                      <a:r>
                        <a:rPr lang="ru-RU" sz="1800" i="1" dirty="0">
                          <a:effectLst/>
                          <a:latin typeface="Times New Roman"/>
                          <a:ea typeface="Times New Roman"/>
                          <a:cs typeface="Times New Roman"/>
                        </a:rPr>
                        <a:t>Меловая болезнь</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15000"/>
                        </a:lnSpc>
                        <a:spcAft>
                          <a:spcPts val="0"/>
                        </a:spcAft>
                      </a:pPr>
                      <a:r>
                        <a:rPr lang="ru-RU" sz="1800" i="1" dirty="0">
                          <a:solidFill>
                            <a:srgbClr val="660066"/>
                          </a:solidFill>
                          <a:effectLst/>
                          <a:latin typeface="Times New Roman"/>
                          <a:ea typeface="Times New Roman"/>
                          <a:cs typeface="Times New Roman"/>
                        </a:rPr>
                        <a:t>В. </a:t>
                      </a:r>
                      <a:r>
                        <a:rPr lang="ru-RU" sz="1800" i="1" dirty="0">
                          <a:effectLst/>
                          <a:latin typeface="Times New Roman"/>
                          <a:ea typeface="Times New Roman"/>
                          <a:cs typeface="Times New Roman"/>
                        </a:rPr>
                        <a:t>На корке и мякише образуется белые, сухие </a:t>
                      </a:r>
                      <a:r>
                        <a:rPr lang="ru-RU" sz="1800" i="1" dirty="0" smtClean="0">
                          <a:effectLst/>
                          <a:latin typeface="Times New Roman"/>
                          <a:ea typeface="Times New Roman"/>
                          <a:cs typeface="Times New Roman"/>
                        </a:rPr>
                        <a:t>пятна</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889">
                <a:tc>
                  <a:txBody>
                    <a:bodyPr/>
                    <a:lstStyle/>
                    <a:p>
                      <a:pPr hangingPunct="0">
                        <a:lnSpc>
                          <a:spcPct val="115000"/>
                        </a:lnSpc>
                        <a:spcAft>
                          <a:spcPts val="0"/>
                        </a:spcAft>
                      </a:pPr>
                      <a:r>
                        <a:rPr lang="ru-RU" sz="1800" i="1">
                          <a:solidFill>
                            <a:srgbClr val="660066"/>
                          </a:solidFill>
                          <a:effectLst/>
                          <a:latin typeface="Times New Roman"/>
                          <a:ea typeface="Times New Roman"/>
                          <a:cs typeface="Times New Roman"/>
                        </a:rPr>
                        <a:t>3.</a:t>
                      </a:r>
                      <a:r>
                        <a:rPr lang="ru-RU" sz="1800" i="1">
                          <a:effectLst/>
                          <a:latin typeface="Times New Roman"/>
                          <a:ea typeface="Times New Roman"/>
                          <a:cs typeface="Times New Roman"/>
                        </a:rPr>
                        <a:t>Плесневение</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15000"/>
                        </a:lnSpc>
                        <a:spcAft>
                          <a:spcPts val="0"/>
                        </a:spcAft>
                      </a:pPr>
                      <a:r>
                        <a:rPr lang="ru-RU" sz="1800" i="1" dirty="0">
                          <a:solidFill>
                            <a:srgbClr val="660066"/>
                          </a:solidFill>
                          <a:effectLst/>
                          <a:latin typeface="Times New Roman"/>
                          <a:ea typeface="Times New Roman"/>
                          <a:cs typeface="Times New Roman"/>
                        </a:rPr>
                        <a:t>Г. </a:t>
                      </a:r>
                      <a:r>
                        <a:rPr lang="ru-RU" sz="1800" i="1" dirty="0">
                          <a:effectLst/>
                          <a:latin typeface="Times New Roman"/>
                          <a:ea typeface="Times New Roman"/>
                          <a:cs typeface="Times New Roman"/>
                        </a:rPr>
                        <a:t>Мякиш темный, липкий, с неприятным запахом</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016">
                <a:tc>
                  <a:txBody>
                    <a:bodyPr/>
                    <a:lstStyle/>
                    <a:p>
                      <a:pPr hangingPunct="0">
                        <a:lnSpc>
                          <a:spcPct val="115000"/>
                        </a:lnSpc>
                        <a:spcAft>
                          <a:spcPts val="0"/>
                        </a:spcAft>
                      </a:pPr>
                      <a:r>
                        <a:rPr lang="ru-RU" sz="1800" i="1">
                          <a:solidFill>
                            <a:srgbClr val="660066"/>
                          </a:solidFill>
                          <a:effectLst/>
                          <a:latin typeface="Times New Roman"/>
                          <a:ea typeface="Times New Roman"/>
                          <a:cs typeface="Times New Roman"/>
                        </a:rPr>
                        <a:t>4.</a:t>
                      </a:r>
                      <a:r>
                        <a:rPr lang="ru-RU" sz="1800" i="1">
                          <a:effectLst/>
                          <a:latin typeface="Times New Roman"/>
                          <a:ea typeface="Times New Roman"/>
                          <a:cs typeface="Times New Roman"/>
                        </a:rPr>
                        <a:t>Пигментные пятна</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15000"/>
                        </a:lnSpc>
                        <a:spcAft>
                          <a:spcPts val="0"/>
                        </a:spcAft>
                      </a:pPr>
                      <a:r>
                        <a:rPr lang="ru-RU" sz="1800" i="1" dirty="0">
                          <a:solidFill>
                            <a:srgbClr val="660066"/>
                          </a:solidFill>
                          <a:effectLst/>
                          <a:latin typeface="Times New Roman"/>
                          <a:ea typeface="Times New Roman"/>
                          <a:cs typeface="Times New Roman"/>
                        </a:rPr>
                        <a:t>Д. </a:t>
                      </a:r>
                      <a:r>
                        <a:rPr lang="ru-RU" sz="1800" i="1" dirty="0">
                          <a:effectLst/>
                          <a:latin typeface="Times New Roman"/>
                          <a:ea typeface="Times New Roman"/>
                          <a:cs typeface="Times New Roman"/>
                        </a:rPr>
                        <a:t>Разлагается мякиш хлеба, портится его вкус и запах</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Заголовок 1"/>
          <p:cNvSpPr>
            <a:spLocks noGrp="1"/>
          </p:cNvSpPr>
          <p:nvPr>
            <p:ph type="title"/>
          </p:nvPr>
        </p:nvSpPr>
        <p:spPr/>
        <p:txBody>
          <a:bodyPr/>
          <a:lstStyle/>
          <a:p>
            <a:r>
              <a:rPr lang="ru-RU" dirty="0" smtClean="0"/>
              <a:t>Таблица № 3</a:t>
            </a:r>
            <a:endParaRPr lang="ru-RU" dirty="0"/>
          </a:p>
        </p:txBody>
      </p:sp>
      <p:sp>
        <p:nvSpPr>
          <p:cNvPr id="3" name="Прямоугольник 2"/>
          <p:cNvSpPr/>
          <p:nvPr/>
        </p:nvSpPr>
        <p:spPr>
          <a:xfrm>
            <a:off x="611560" y="1916832"/>
            <a:ext cx="7848872" cy="1477328"/>
          </a:xfrm>
          <a:prstGeom prst="rect">
            <a:avLst/>
          </a:prstGeom>
        </p:spPr>
        <p:txBody>
          <a:bodyPr wrap="square">
            <a:spAutoFit/>
          </a:bodyPr>
          <a:lstStyle/>
          <a:p>
            <a:pPr lvl="0" algn="just">
              <a:lnSpc>
                <a:spcPct val="150000"/>
              </a:lnSpc>
              <a:spcBef>
                <a:spcPct val="20000"/>
              </a:spcBef>
              <a:buClr>
                <a:srgbClr val="873624"/>
              </a:buClr>
              <a:tabLst>
                <a:tab pos="342900" algn="l"/>
              </a:tabLst>
            </a:pPr>
            <a:r>
              <a:rPr lang="ru-RU" sz="2000" i="1" dirty="0" smtClean="0">
                <a:solidFill>
                  <a:prstClr val="black">
                    <a:lumMod val="85000"/>
                    <a:lumOff val="15000"/>
                  </a:prstClr>
                </a:solidFill>
                <a:ea typeface="Calibri"/>
                <a:cs typeface="Times New Roman"/>
              </a:rPr>
              <a:t>Соотнесите  правильно данные колонок 1 (болезни) и 2 (признаки болезни). </a:t>
            </a:r>
            <a:r>
              <a:rPr lang="ru-RU" sz="2000" i="1" dirty="0">
                <a:solidFill>
                  <a:prstClr val="black">
                    <a:lumMod val="85000"/>
                    <a:lumOff val="15000"/>
                  </a:prstClr>
                </a:solidFill>
                <a:ea typeface="Calibri"/>
                <a:cs typeface="Times New Roman"/>
              </a:rPr>
              <a:t>Обратите внимание, среди названных болезней  в таблице  есть описанная  в </a:t>
            </a:r>
            <a:r>
              <a:rPr lang="ru-RU" sz="2000" i="1" dirty="0" smtClean="0">
                <a:solidFill>
                  <a:prstClr val="black">
                    <a:lumMod val="85000"/>
                    <a:lumOff val="15000"/>
                  </a:prstClr>
                </a:solidFill>
                <a:ea typeface="Calibri"/>
                <a:cs typeface="Times New Roman"/>
              </a:rPr>
              <a:t>ситуации.</a:t>
            </a:r>
            <a:endParaRPr lang="ru-RU" sz="2000" dirty="0">
              <a:solidFill>
                <a:prstClr val="black">
                  <a:lumMod val="85000"/>
                  <a:lumOff val="15000"/>
                </a:prstClr>
              </a:solidFill>
              <a:latin typeface="Calibri"/>
              <a:ea typeface="Calibri"/>
              <a:cs typeface="Times New Roman"/>
            </a:endParaRPr>
          </a:p>
        </p:txBody>
      </p:sp>
    </p:spTree>
    <p:extLst>
      <p:ext uri="{BB962C8B-B14F-4D97-AF65-F5344CB8AC3E}">
        <p14:creationId xmlns:p14="http://schemas.microsoft.com/office/powerpoint/2010/main" val="42123234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1772816"/>
            <a:ext cx="8568952" cy="5085184"/>
          </a:xfrm>
        </p:spPr>
        <p:txBody>
          <a:bodyPr>
            <a:normAutofit fontScale="25000" lnSpcReduction="20000"/>
          </a:bodyPr>
          <a:lstStyle/>
          <a:p>
            <a:pPr algn="just">
              <a:lnSpc>
                <a:spcPct val="150000"/>
              </a:lnSpc>
              <a:spcAft>
                <a:spcPts val="0"/>
              </a:spcAft>
              <a:tabLst>
                <a:tab pos="342900" algn="l"/>
              </a:tabLst>
            </a:pPr>
            <a:endParaRPr lang="ru-RU" sz="2800" dirty="0">
              <a:ea typeface="Calibri"/>
              <a:cs typeface="Times New Roman"/>
            </a:endParaRPr>
          </a:p>
          <a:p>
            <a:pPr algn="just">
              <a:lnSpc>
                <a:spcPct val="150000"/>
              </a:lnSpc>
              <a:spcAft>
                <a:spcPts val="0"/>
              </a:spcAft>
            </a:pPr>
            <a:r>
              <a:rPr lang="ru-RU" sz="5600" dirty="0">
                <a:ea typeface="Times New Roman"/>
                <a:cs typeface="Times New Roman"/>
              </a:rPr>
              <a:t>«Отказали продать половину буханки белого хлеба, мотивируя, что по половинке у них никто не покупает белый хлеб, куда они потом её денут? Мне целой буханки много, при этом хлеб через сутки уже мало съедобен. При моей небольшой пенсии разница получается существенной.  Поверьте, не стала бы настаивать, если бы были другие хлебобулочные  изделия меньшей массы.</a:t>
            </a:r>
            <a:endParaRPr lang="ru-RU" sz="5600" dirty="0">
              <a:latin typeface="Calibri"/>
              <a:ea typeface="Calibri"/>
              <a:cs typeface="Times New Roman"/>
            </a:endParaRPr>
          </a:p>
          <a:p>
            <a:pPr algn="just">
              <a:lnSpc>
                <a:spcPct val="150000"/>
              </a:lnSpc>
              <a:spcAft>
                <a:spcPts val="0"/>
              </a:spcAft>
            </a:pPr>
            <a:r>
              <a:rPr lang="ru-RU" sz="5600" dirty="0">
                <a:ea typeface="Times New Roman"/>
                <a:cs typeface="Times New Roman"/>
              </a:rPr>
              <a:t>       Причём раньше вопросов с этим не было, но сменился коллектив магазина, видимо и руководство, и хлеб резать перестали. </a:t>
            </a:r>
            <a:endParaRPr lang="ru-RU" sz="5600" dirty="0">
              <a:latin typeface="Calibri"/>
              <a:ea typeface="Calibri"/>
              <a:cs typeface="Times New Roman"/>
            </a:endParaRPr>
          </a:p>
          <a:p>
            <a:pPr algn="just">
              <a:lnSpc>
                <a:spcPct val="150000"/>
              </a:lnSpc>
              <a:spcAft>
                <a:spcPts val="0"/>
              </a:spcAft>
            </a:pPr>
            <a:r>
              <a:rPr lang="ru-RU" sz="5600" dirty="0">
                <a:ea typeface="Times New Roman"/>
                <a:cs typeface="Times New Roman"/>
              </a:rPr>
              <a:t>     Попросила книгу жалоб и предложений, отказали, заявив, что она у заведующей, а её сейчас нет, завтра приходите. Пришла, написала свой вопрос - почему отказываются продать половину хлеба, ответа так и не получила. Поверьте, не стала бы настаивать, если бы были другие хлебобулочные  изделия меньшей массы. Пенсионерка  Перова Л.Л.</a:t>
            </a:r>
            <a:endParaRPr lang="ru-RU" sz="5600" dirty="0">
              <a:latin typeface="Calibri"/>
              <a:ea typeface="Calibri"/>
              <a:cs typeface="Times New Roman"/>
            </a:endParaRPr>
          </a:p>
          <a:p>
            <a:pPr algn="just">
              <a:lnSpc>
                <a:spcPct val="150000"/>
              </a:lnSpc>
              <a:spcAft>
                <a:spcPts val="0"/>
              </a:spcAft>
            </a:pPr>
            <a:r>
              <a:rPr lang="ru-RU" sz="5600" b="1" u="sng" dirty="0">
                <a:ea typeface="Times New Roman"/>
                <a:cs typeface="Times New Roman"/>
              </a:rPr>
              <a:t>Вопросы: </a:t>
            </a:r>
            <a:endParaRPr lang="ru-RU" sz="5600" b="1" u="sng" dirty="0">
              <a:latin typeface="Calibri"/>
              <a:ea typeface="Calibri"/>
              <a:cs typeface="Times New Roman"/>
            </a:endParaRPr>
          </a:p>
          <a:p>
            <a:pPr marL="71755" marR="71755">
              <a:lnSpc>
                <a:spcPct val="150000"/>
              </a:lnSpc>
              <a:spcBef>
                <a:spcPts val="565"/>
              </a:spcBef>
              <a:spcAft>
                <a:spcPts val="565"/>
              </a:spcAft>
            </a:pPr>
            <a:r>
              <a:rPr lang="ru-RU" sz="5600" dirty="0">
                <a:ea typeface="Times New Roman"/>
                <a:cs typeface="Times New Roman"/>
              </a:rPr>
              <a:t>-Какие нарушения правил торговли и обслуживания покупателей были допущены работниками торгового предприятия</a:t>
            </a:r>
            <a:r>
              <a:rPr lang="ru-RU" sz="5600" dirty="0" smtClean="0">
                <a:ea typeface="Times New Roman"/>
                <a:cs typeface="Times New Roman"/>
              </a:rPr>
              <a:t>?(</a:t>
            </a:r>
            <a:r>
              <a:rPr lang="ru-RU" sz="6000" i="1" dirty="0" smtClean="0">
                <a:ea typeface="Times New Roman"/>
                <a:cs typeface="Times New Roman"/>
              </a:rPr>
              <a:t> </a:t>
            </a:r>
            <a:r>
              <a:rPr lang="ru-RU" sz="6000" i="1" dirty="0">
                <a:ea typeface="Times New Roman"/>
                <a:cs typeface="Times New Roman"/>
              </a:rPr>
              <a:t>«Правила продажи отдельных видов товаров</a:t>
            </a:r>
            <a:r>
              <a:rPr lang="ru-RU" sz="6000" i="1" dirty="0" smtClean="0">
                <a:ea typeface="Times New Roman"/>
                <a:cs typeface="Times New Roman"/>
              </a:rPr>
              <a:t>»)</a:t>
            </a:r>
            <a:endParaRPr lang="ru-RU" sz="5400" dirty="0">
              <a:latin typeface="Calibri"/>
              <a:ea typeface="Calibri"/>
              <a:cs typeface="Times New Roman"/>
            </a:endParaRPr>
          </a:p>
          <a:p>
            <a:pPr marL="71755" marR="71755">
              <a:lnSpc>
                <a:spcPct val="150000"/>
              </a:lnSpc>
              <a:spcBef>
                <a:spcPts val="565"/>
              </a:spcBef>
              <a:spcAft>
                <a:spcPts val="565"/>
              </a:spcAft>
            </a:pPr>
            <a:r>
              <a:rPr lang="ru-RU" sz="5600" dirty="0" smtClean="0">
                <a:ea typeface="Times New Roman"/>
                <a:cs typeface="Times New Roman"/>
              </a:rPr>
              <a:t>- </a:t>
            </a:r>
            <a:r>
              <a:rPr lang="ru-RU" sz="5600" dirty="0">
                <a:ea typeface="Times New Roman"/>
                <a:cs typeface="Times New Roman"/>
              </a:rPr>
              <a:t>Должен ли продавец производить нарезку хлеба (дать полный ответ</a:t>
            </a:r>
            <a:r>
              <a:rPr lang="ru-RU" sz="5600" dirty="0" smtClean="0">
                <a:ea typeface="Times New Roman"/>
                <a:cs typeface="Times New Roman"/>
              </a:rPr>
              <a:t>)?</a:t>
            </a:r>
            <a:r>
              <a:rPr lang="ru-RU" sz="6000" i="1" dirty="0">
                <a:ea typeface="Times New Roman"/>
                <a:cs typeface="Times New Roman"/>
              </a:rPr>
              <a:t> </a:t>
            </a:r>
            <a:r>
              <a:rPr lang="ru-RU" sz="6000" i="1" dirty="0" smtClean="0">
                <a:ea typeface="Times New Roman"/>
                <a:cs typeface="Times New Roman"/>
              </a:rPr>
              <a:t>(«</a:t>
            </a:r>
            <a:r>
              <a:rPr lang="ru-RU" sz="6000" i="1" dirty="0">
                <a:ea typeface="Times New Roman"/>
                <a:cs typeface="Times New Roman"/>
              </a:rPr>
              <a:t>Правила продажи отдельных видов товаров</a:t>
            </a:r>
            <a:r>
              <a:rPr lang="ru-RU" sz="6000" i="1" dirty="0" smtClean="0">
                <a:ea typeface="Times New Roman"/>
                <a:cs typeface="Times New Roman"/>
              </a:rPr>
              <a:t>»)</a:t>
            </a:r>
            <a:endParaRPr lang="ru-RU" sz="5400" dirty="0">
              <a:latin typeface="Calibri"/>
              <a:ea typeface="Calibri"/>
              <a:cs typeface="Times New Roman"/>
            </a:endParaRPr>
          </a:p>
          <a:p>
            <a:pPr algn="just">
              <a:lnSpc>
                <a:spcPct val="150000"/>
              </a:lnSpc>
              <a:spcAft>
                <a:spcPts val="0"/>
              </a:spcAft>
            </a:pPr>
            <a:endParaRPr lang="ru-RU" sz="5600" dirty="0">
              <a:latin typeface="Calibri"/>
              <a:ea typeface="Calibri"/>
              <a:cs typeface="Times New Roman"/>
            </a:endParaRPr>
          </a:p>
          <a:p>
            <a:pPr algn="just">
              <a:lnSpc>
                <a:spcPct val="150000"/>
              </a:lnSpc>
              <a:spcAft>
                <a:spcPts val="0"/>
              </a:spcAft>
            </a:pPr>
            <a:endParaRPr lang="ru-RU" sz="5600" dirty="0">
              <a:solidFill>
                <a:schemeClr val="tx1"/>
              </a:solidFill>
              <a:ea typeface="Calibri"/>
              <a:cs typeface="Times New Roman"/>
            </a:endParaRPr>
          </a:p>
          <a:p>
            <a:endParaRPr lang="ru-RU" sz="4800" dirty="0"/>
          </a:p>
        </p:txBody>
      </p:sp>
      <p:sp>
        <p:nvSpPr>
          <p:cNvPr id="2" name="Заголовок 1"/>
          <p:cNvSpPr>
            <a:spLocks noGrp="1"/>
          </p:cNvSpPr>
          <p:nvPr>
            <p:ph type="title"/>
          </p:nvPr>
        </p:nvSpPr>
        <p:spPr/>
        <p:txBody>
          <a:bodyPr/>
          <a:lstStyle/>
          <a:p>
            <a:r>
              <a:rPr lang="ru-RU" dirty="0" smtClean="0"/>
              <a:t>Ситуация № </a:t>
            </a:r>
            <a:r>
              <a:rPr lang="ru-RU" dirty="0" smtClean="0"/>
              <a:t>3</a:t>
            </a:r>
            <a:endParaRPr lang="ru-RU" dirty="0"/>
          </a:p>
        </p:txBody>
      </p:sp>
    </p:spTree>
    <p:extLst>
      <p:ext uri="{BB962C8B-B14F-4D97-AF65-F5344CB8AC3E}">
        <p14:creationId xmlns:p14="http://schemas.microsoft.com/office/powerpoint/2010/main" val="290085112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вердый переплет">
  <a:themeElements>
    <a:clrScheme name="Твердый переплет">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Твердый переплет">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Твердый переплет">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161</TotalTime>
  <Words>636</Words>
  <Application>Microsoft Office PowerPoint</Application>
  <PresentationFormat>Экран (4:3)</PresentationFormat>
  <Paragraphs>94</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Твердый переплет</vt:lpstr>
      <vt:lpstr>Тема урока:         «Продажа хлеба и хлебобулочных изделий»</vt:lpstr>
      <vt:lpstr>Таблица  №1</vt:lpstr>
      <vt:lpstr>Таблица № 2</vt:lpstr>
      <vt:lpstr>Нормативные документы:</vt:lpstr>
      <vt:lpstr>Ситуация № 1</vt:lpstr>
      <vt:lpstr>Ситуация № 2</vt:lpstr>
      <vt:lpstr>Таблица № 3</vt:lpstr>
      <vt:lpstr>Ситуация №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Тема урока: «Продажа              зерномучных товаров» </dc:title>
  <dc:creator>user</dc:creator>
  <cp:lastModifiedBy>RePack by Diakov</cp:lastModifiedBy>
  <cp:revision>11</cp:revision>
  <dcterms:created xsi:type="dcterms:W3CDTF">2015-11-09T03:09:09Z</dcterms:created>
  <dcterms:modified xsi:type="dcterms:W3CDTF">2015-12-04T09:53:43Z</dcterms:modified>
</cp:coreProperties>
</file>