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2"/>
    <p:sldMasterId id="2147483674" r:id="rId3"/>
  </p:sldMasterIdLst>
  <p:notesMasterIdLst>
    <p:notesMasterId r:id="rId14"/>
  </p:notesMasterIdLst>
  <p:sldIdLst>
    <p:sldId id="257" r:id="rId4"/>
    <p:sldId id="258" r:id="rId5"/>
    <p:sldId id="259" r:id="rId6"/>
    <p:sldId id="260" r:id="rId7"/>
    <p:sldId id="269" r:id="rId8"/>
    <p:sldId id="265" r:id="rId9"/>
    <p:sldId id="261" r:id="rId10"/>
    <p:sldId id="266"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6" d="100"/>
          <a:sy n="66" d="100"/>
        </p:scale>
        <p:origin x="-45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ableStyles" Target="tableStyles.xml"/><Relationship Id="rId3" Type="http://schemas.openxmlformats.org/officeDocument/2006/relationships/slideMaster" Target="slideMasters/slideMaster2.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4C2796-38F0-4163-B63C-6A929A5D6120}" type="datetimeFigureOut">
              <a:rPr lang="en-US" smtClean="0"/>
              <a:pPr/>
              <a:t>8/11/2016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CBF8A3-7C65-4CBF-A992-414CE124F48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8/11/2016 10:39 AM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ru-RU" smtClean="0"/>
              <a:t>Образец подзаголовка</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ru-RU" smtClean="0"/>
              <a:t>Образец заголовка</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ru-RU" smtClean="0"/>
              <a:t>Образец заголовка</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ru-RU" smtClean="0"/>
              <a:t>Образец текста</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ru-RU" smtClean="0"/>
              <a:t>Образец подзаголовка</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ru-RU" smtClean="0"/>
              <a:t>Образец подзаголовка</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ru-RU" smtClean="0"/>
              <a:t>Образец заголовка</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61"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6"/>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5"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1142984"/>
            <a:ext cx="7681913" cy="1523495"/>
          </a:xfrm>
        </p:spPr>
        <p:txBody>
          <a:bodyPr/>
          <a:lstStyle/>
          <a:p>
            <a:r>
              <a:rPr lang="ru-RU" sz="3600" dirty="0" smtClean="0">
                <a:latin typeface="Times New Roman" pitchFamily="18" charset="0"/>
              </a:rPr>
              <a:t>Логопедическая тема: </a:t>
            </a:r>
            <a:r>
              <a:rPr lang="ru-RU" sz="3600" b="1" i="1" dirty="0" smtClean="0"/>
              <a:t>Дифференциация букв рукописного шрифта, имеющих кинетическое сходство</a:t>
            </a:r>
            <a:br>
              <a:rPr lang="ru-RU" sz="3600" b="1" i="1" dirty="0" smtClean="0"/>
            </a:br>
            <a:r>
              <a:rPr lang="ru-RU" sz="3600" b="1" i="1" dirty="0" smtClean="0"/>
              <a:t/>
            </a:r>
            <a:br>
              <a:rPr lang="ru-RU" sz="3600" b="1" i="1" dirty="0" smtClean="0"/>
            </a:br>
            <a:r>
              <a:rPr lang="ru-RU" sz="3600" dirty="0" smtClean="0">
                <a:latin typeface="Times New Roman" pitchFamily="18" charset="0"/>
              </a:rPr>
              <a:t>Грамматическая тема: </a:t>
            </a:r>
            <a:r>
              <a:rPr lang="ru-RU" sz="3600" b="1" dirty="0" smtClean="0"/>
              <a:t>Дифференциация звуков [б], [</a:t>
            </a:r>
            <a:r>
              <a:rPr lang="ru-RU" sz="3600" b="1" dirty="0" err="1" smtClean="0"/>
              <a:t>д</a:t>
            </a:r>
            <a:r>
              <a:rPr lang="ru-RU" sz="3600" b="1" dirty="0" smtClean="0"/>
              <a:t>]</a:t>
            </a:r>
            <a:r>
              <a:rPr lang="ru-RU" sz="3600" dirty="0" smtClean="0"/>
              <a:t> </a:t>
            </a:r>
            <a:r>
              <a:rPr lang="ru-RU" sz="3600" b="1" dirty="0" smtClean="0"/>
              <a:t>и букв </a:t>
            </a:r>
            <a:r>
              <a:rPr lang="ru-RU" sz="3600" b="1" dirty="0" err="1" smtClean="0"/>
              <a:t>б-д</a:t>
            </a:r>
            <a:r>
              <a:rPr lang="ru-RU" sz="3600" b="1" dirty="0" smtClean="0"/>
              <a:t>  в словах и предложениях.</a:t>
            </a:r>
            <a:r>
              <a:rPr lang="ru-RU" dirty="0" smtClean="0"/>
              <a:t/>
            </a:r>
            <a:br>
              <a:rPr lang="ru-RU" dirty="0" smtClean="0"/>
            </a:br>
            <a:r>
              <a:rPr lang="ru-RU" dirty="0" smtClean="0">
                <a:latin typeface="Times New Roman" pitchFamily="18" charset="0"/>
              </a:rPr>
              <a:t/>
            </a:r>
            <a:br>
              <a:rPr lang="ru-RU" dirty="0" smtClean="0">
                <a:latin typeface="Times New Roman" pitchFamily="18" charset="0"/>
              </a:rPr>
            </a:br>
            <a:r>
              <a:rPr lang="ru-RU" b="1" i="1" dirty="0" smtClean="0"/>
              <a:t> </a:t>
            </a:r>
            <a:br>
              <a:rPr lang="ru-RU" b="1" i="1" dirty="0" smtClean="0"/>
            </a:br>
            <a:r>
              <a:rPr lang="ru-RU" dirty="0" smtClean="0"/>
              <a:t/>
            </a:r>
            <a:br>
              <a:rPr lang="ru-RU" dirty="0" smtClean="0"/>
            </a:br>
            <a:endParaRPr lang="en-US" dirty="0"/>
          </a:p>
        </p:txBody>
      </p:sp>
      <p:sp>
        <p:nvSpPr>
          <p:cNvPr id="4" name="Text Box 4"/>
          <p:cNvSpPr txBox="1">
            <a:spLocks noChangeArrowheads="1"/>
          </p:cNvSpPr>
          <p:nvPr/>
        </p:nvSpPr>
        <p:spPr bwMode="auto">
          <a:xfrm>
            <a:off x="1763713" y="260350"/>
            <a:ext cx="5919787" cy="366713"/>
          </a:xfrm>
          <a:prstGeom prst="rect">
            <a:avLst/>
          </a:prstGeom>
          <a:noFill/>
          <a:ln w="9525">
            <a:noFill/>
            <a:miter lim="800000"/>
            <a:headEnd/>
            <a:tailEnd/>
          </a:ln>
        </p:spPr>
        <p:txBody>
          <a:bodyPr wrap="none">
            <a:spAutoFit/>
          </a:bodyPr>
          <a:lstStyle/>
          <a:p>
            <a:pPr algn="l"/>
            <a:r>
              <a:rPr lang="ru-RU" sz="1800" i="0" dirty="0">
                <a:latin typeface="Arial" charset="0"/>
              </a:rPr>
              <a:t>Логопедическое занятие по коррекции </a:t>
            </a:r>
            <a:r>
              <a:rPr lang="ru-RU" sz="1800" i="0" dirty="0" err="1">
                <a:latin typeface="Arial" charset="0"/>
              </a:rPr>
              <a:t>дисграфии</a:t>
            </a:r>
            <a:endParaRPr lang="ru-RU" sz="1800" i="0" dirty="0">
              <a:latin typeface="Arial" charset="0"/>
            </a:endParaRPr>
          </a:p>
        </p:txBody>
      </p:sp>
      <p:sp>
        <p:nvSpPr>
          <p:cNvPr id="7" name="TextBox 6"/>
          <p:cNvSpPr txBox="1"/>
          <p:nvPr/>
        </p:nvSpPr>
        <p:spPr>
          <a:xfrm>
            <a:off x="5643570" y="4929198"/>
            <a:ext cx="2928958" cy="1015663"/>
          </a:xfrm>
          <a:prstGeom prst="rect">
            <a:avLst/>
          </a:prstGeom>
          <a:noFill/>
        </p:spPr>
        <p:txBody>
          <a:bodyPr wrap="square" rtlCol="0">
            <a:spAutoFit/>
          </a:bodyPr>
          <a:lstStyle/>
          <a:p>
            <a:r>
              <a:rPr lang="ru-RU" sz="2000" dirty="0" smtClean="0">
                <a:latin typeface="Times New Roman" pitchFamily="18" charset="0"/>
              </a:rPr>
              <a:t>Автор разработки:</a:t>
            </a:r>
          </a:p>
          <a:p>
            <a:r>
              <a:rPr lang="ru-RU" sz="2000" dirty="0" smtClean="0">
                <a:latin typeface="Times New Roman" pitchFamily="18" charset="0"/>
              </a:rPr>
              <a:t>Сурцева Анна Петровна</a:t>
            </a:r>
          </a:p>
          <a:p>
            <a:r>
              <a:rPr lang="ru-RU" sz="2000" dirty="0" smtClean="0">
                <a:latin typeface="Times New Roman" pitchFamily="18" charset="0"/>
              </a:rPr>
              <a:t>учитель-логопед</a:t>
            </a:r>
            <a:endParaRPr lang="ru-RU" sz="2000" dirty="0"/>
          </a:p>
        </p:txBody>
      </p:sp>
      <p:sp>
        <p:nvSpPr>
          <p:cNvPr id="8" name="Text Box 10"/>
          <p:cNvSpPr txBox="1">
            <a:spLocks noChangeArrowheads="1"/>
          </p:cNvSpPr>
          <p:nvPr/>
        </p:nvSpPr>
        <p:spPr bwMode="auto">
          <a:xfrm>
            <a:off x="6262688" y="6072206"/>
            <a:ext cx="2881312" cy="584775"/>
          </a:xfrm>
          <a:prstGeom prst="rect">
            <a:avLst/>
          </a:prstGeom>
          <a:noFill/>
          <a:ln w="9525">
            <a:noFill/>
            <a:miter lim="800000"/>
            <a:headEnd/>
            <a:tailEnd/>
          </a:ln>
        </p:spPr>
        <p:txBody>
          <a:bodyPr>
            <a:spAutoFit/>
          </a:bodyPr>
          <a:lstStyle/>
          <a:p>
            <a:pPr algn="l"/>
            <a:r>
              <a:rPr lang="ru-RU" sz="1600" b="0" i="0" dirty="0">
                <a:latin typeface="Arial" charset="0"/>
              </a:rPr>
              <a:t>МБОУ СОШ №2</a:t>
            </a:r>
          </a:p>
          <a:p>
            <a:pPr algn="l"/>
            <a:r>
              <a:rPr lang="ru-RU" sz="1600" b="0" i="0" dirty="0">
                <a:latin typeface="Arial" charset="0"/>
              </a:rPr>
              <a:t>г. Вяземский  </a:t>
            </a:r>
            <a:r>
              <a:rPr lang="ru-RU" sz="1600" b="0" i="0" dirty="0" smtClean="0">
                <a:latin typeface="Arial" charset="0"/>
              </a:rPr>
              <a:t>2016</a:t>
            </a:r>
            <a:endParaRPr lang="ru-RU" sz="1600" b="0" i="0" dirty="0">
              <a:latin typeface="Arial" charset="0"/>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1000108"/>
            <a:ext cx="7681913" cy="1523495"/>
          </a:xfrm>
        </p:spPr>
        <p:txBody>
          <a:bodyPr/>
          <a:lstStyle/>
          <a:p>
            <a:pPr algn="ctr"/>
            <a:r>
              <a:rPr lang="ru-RU" sz="8800" b="1" i="1" dirty="0" smtClean="0"/>
              <a:t>Молодцы!</a:t>
            </a:r>
            <a:endParaRPr lang="ru-RU" sz="8800" b="1" i="1" dirty="0"/>
          </a:p>
        </p:txBody>
      </p:sp>
      <p:pic>
        <p:nvPicPr>
          <p:cNvPr id="4" name="Picture 6" descr="50722_original"/>
          <p:cNvPicPr>
            <a:picLocks noChangeAspect="1" noChangeArrowheads="1"/>
          </p:cNvPicPr>
          <p:nvPr/>
        </p:nvPicPr>
        <p:blipFill>
          <a:blip r:embed="rId2"/>
          <a:srcRect/>
          <a:stretch>
            <a:fillRect/>
          </a:stretch>
        </p:blipFill>
        <p:spPr bwMode="auto">
          <a:xfrm>
            <a:off x="1808404" y="2285992"/>
            <a:ext cx="5763992" cy="4310986"/>
          </a:xfrm>
          <a:prstGeom prst="rect">
            <a:avLst/>
          </a:prstGeom>
          <a:noFill/>
          <a:ln w="9525">
            <a:noFill/>
            <a:miter lim="800000"/>
            <a:headEnd/>
            <a:tailEnd/>
          </a:ln>
        </p:spPr>
      </p:pic>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85852" y="2786058"/>
            <a:ext cx="7043208" cy="1523494"/>
          </a:xfrm>
        </p:spPr>
        <p:txBody>
          <a:bodyPr/>
          <a:lstStyle/>
          <a:p>
            <a:r>
              <a:rPr lang="ru-RU" sz="3200" b="1" dirty="0" smtClean="0"/>
              <a:t>Цель: </a:t>
            </a:r>
            <a:r>
              <a:rPr lang="ru-RU" sz="2400" dirty="0" smtClean="0"/>
              <a:t>Дети научаться </a:t>
            </a:r>
            <a:r>
              <a:rPr lang="ru-RU" sz="2400" dirty="0" err="1" smtClean="0"/>
              <a:t>диферинцировать</a:t>
            </a:r>
            <a:r>
              <a:rPr lang="ru-RU" sz="2400" dirty="0" smtClean="0"/>
              <a:t> </a:t>
            </a:r>
            <a:r>
              <a:rPr lang="ru-RU" sz="2400" dirty="0" smtClean="0"/>
              <a:t>звуки [б], [</a:t>
            </a:r>
            <a:r>
              <a:rPr lang="ru-RU" sz="2400" dirty="0" err="1" smtClean="0"/>
              <a:t>д</a:t>
            </a:r>
            <a:r>
              <a:rPr lang="ru-RU" sz="2400" dirty="0" smtClean="0"/>
              <a:t>] и буквы б - </a:t>
            </a:r>
            <a:r>
              <a:rPr lang="ru-RU" sz="2400" dirty="0" err="1" smtClean="0"/>
              <a:t>д</a:t>
            </a:r>
            <a:r>
              <a:rPr lang="ru-RU" sz="2400" dirty="0" smtClean="0"/>
              <a:t> в словах и предложениях</a:t>
            </a:r>
            <a:r>
              <a:rPr lang="ru-RU" sz="3200" dirty="0" smtClean="0"/>
              <a:t/>
            </a:r>
            <a:br>
              <a:rPr lang="ru-RU" sz="3200" dirty="0" smtClean="0"/>
            </a:br>
            <a:r>
              <a:rPr lang="ru-RU" sz="3200" b="1" dirty="0" smtClean="0"/>
              <a:t>Задачи:  </a:t>
            </a:r>
            <a:r>
              <a:rPr lang="ru-RU" sz="2400" dirty="0" smtClean="0"/>
              <a:t/>
            </a:r>
            <a:br>
              <a:rPr lang="ru-RU" sz="2400" dirty="0" smtClean="0"/>
            </a:br>
            <a:r>
              <a:rPr lang="ru-RU" sz="2400" dirty="0" smtClean="0"/>
              <a:t>Развивать зрительное восприятие, оптико-пространственные и кинетические представления, слуховую память.</a:t>
            </a:r>
            <a:br>
              <a:rPr lang="ru-RU" sz="2400" dirty="0" smtClean="0"/>
            </a:br>
            <a:r>
              <a:rPr lang="ru-RU" sz="2400" dirty="0" smtClean="0"/>
              <a:t>Совершенствовать фонематические представления, навыки фонематического анализа и синтеза, слогового синтеза, анализа предложений на слова.</a:t>
            </a:r>
            <a:br>
              <a:rPr lang="ru-RU" sz="2400" dirty="0" smtClean="0"/>
            </a:br>
            <a:r>
              <a:rPr lang="ru-RU" sz="2400" dirty="0" smtClean="0"/>
              <a:t>Формировать грамматически правильную речь, способствовать развитию фразовой речи.</a:t>
            </a:r>
            <a:br>
              <a:rPr lang="ru-RU" sz="2400" dirty="0" smtClean="0"/>
            </a:br>
            <a:r>
              <a:rPr lang="ru-RU" sz="2400" dirty="0" smtClean="0"/>
              <a:t>Совершенствовать двигательные функции руки, мелкую моторику пальцев рук.</a:t>
            </a:r>
            <a:br>
              <a:rPr lang="ru-RU" sz="2400" dirty="0" smtClean="0"/>
            </a:br>
            <a:r>
              <a:rPr lang="ru-RU" sz="2400" dirty="0" smtClean="0"/>
              <a:t>учить различать кинетически сходные буквы б – </a:t>
            </a:r>
            <a:r>
              <a:rPr lang="ru-RU" sz="2400" dirty="0" err="1" smtClean="0"/>
              <a:t>д</a:t>
            </a:r>
            <a:r>
              <a:rPr lang="ru-RU" sz="2400" dirty="0" smtClean="0"/>
              <a:t> в словах и в предложениях путем выработки четкой зрительно-моторной координации;</a:t>
            </a:r>
            <a:br>
              <a:rPr lang="ru-RU" sz="2400" dirty="0" smtClean="0"/>
            </a:br>
            <a:r>
              <a:rPr lang="ru-RU" sz="2400" dirty="0" smtClean="0"/>
              <a:t>активизировать зрительное внимание, память и тактильное восприятие через выполнение упражнений в конструировании букв;</a:t>
            </a:r>
            <a:br>
              <a:rPr lang="ru-RU" sz="2400" dirty="0" smtClean="0"/>
            </a:br>
            <a:endParaRPr lang="ru-RU" sz="24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Анна\Рабочий стол\филатова\File0246.jpg"/>
          <p:cNvPicPr>
            <a:picLocks noChangeAspect="1" noChangeArrowheads="1"/>
          </p:cNvPicPr>
          <p:nvPr/>
        </p:nvPicPr>
        <p:blipFill>
          <a:blip r:embed="rId2"/>
          <a:srcRect/>
          <a:stretch>
            <a:fillRect/>
          </a:stretch>
        </p:blipFill>
        <p:spPr bwMode="auto">
          <a:xfrm>
            <a:off x="1714480" y="82030"/>
            <a:ext cx="5776564" cy="6633118"/>
          </a:xfrm>
          <a:prstGeom prst="rect">
            <a:avLst/>
          </a:prstGeom>
          <a:noFill/>
        </p:spPr>
      </p:pic>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Анна\Рабочий стол\филатова\File0248.jpg"/>
          <p:cNvPicPr>
            <a:picLocks noChangeAspect="1" noChangeArrowheads="1"/>
          </p:cNvPicPr>
          <p:nvPr/>
        </p:nvPicPr>
        <p:blipFill>
          <a:blip r:embed="rId2"/>
          <a:srcRect/>
          <a:stretch>
            <a:fillRect/>
          </a:stretch>
        </p:blipFill>
        <p:spPr bwMode="auto">
          <a:xfrm>
            <a:off x="1002620" y="142852"/>
            <a:ext cx="7219882" cy="6500859"/>
          </a:xfrm>
          <a:prstGeom prst="rect">
            <a:avLst/>
          </a:prstGeom>
          <a:noFill/>
        </p:spPr>
      </p:pic>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a:p>
        </p:txBody>
      </p:sp>
      <p:sp>
        <p:nvSpPr>
          <p:cNvPr id="4" name="Текст 3"/>
          <p:cNvSpPr>
            <a:spLocks noGrp="1"/>
          </p:cNvSpPr>
          <p:nvPr>
            <p:ph type="body" sz="quarter" idx="10"/>
          </p:nvPr>
        </p:nvSpPr>
        <p:spPr/>
        <p:txBody>
          <a:bodyPr/>
          <a:lstStyle/>
          <a:p>
            <a:endParaRPr lang="ru-RU"/>
          </a:p>
        </p:txBody>
      </p:sp>
      <p:pic>
        <p:nvPicPr>
          <p:cNvPr id="5" name="Picture 2" descr="C:\Documents and Settings\Анна\Рабочий стол\Безымянный.bmp"/>
          <p:cNvPicPr>
            <a:picLocks noChangeAspect="1" noChangeArrowheads="1"/>
          </p:cNvPicPr>
          <p:nvPr/>
        </p:nvPicPr>
        <p:blipFill>
          <a:blip r:embed="rId2"/>
          <a:srcRect/>
          <a:stretch>
            <a:fillRect/>
          </a:stretch>
        </p:blipFill>
        <p:spPr bwMode="auto">
          <a:xfrm>
            <a:off x="500034" y="1285860"/>
            <a:ext cx="8072494" cy="3643338"/>
          </a:xfrm>
          <a:prstGeom prst="rect">
            <a:avLst/>
          </a:prstGeom>
          <a:noFill/>
        </p:spPr>
      </p:pic>
      <p:sp>
        <p:nvSpPr>
          <p:cNvPr id="7" name="Заголовок 1"/>
          <p:cNvSpPr txBox="1">
            <a:spLocks/>
          </p:cNvSpPr>
          <p:nvPr/>
        </p:nvSpPr>
        <p:spPr>
          <a:xfrm>
            <a:off x="785786" y="2643182"/>
            <a:ext cx="7681913" cy="1523495"/>
          </a:xfrm>
          <a:prstGeom prst="rect">
            <a:avLst/>
          </a:prstGeom>
        </p:spPr>
        <p:txBody>
          <a:bodyPr vert="horz" wrap="square" lIns="0" tIns="0" rIns="0" bIns="0" rtlCol="0" anchor="ctr" anchorCtr="0">
            <a:no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ru-RU" sz="7200" b="0" u="none" strike="noStrike" kern="1200" cap="none" spc="-150" normalizeH="0" baseline="0" noProof="0" dirty="0" smtClean="0">
                <a:ln w="3175">
                  <a:noFill/>
                </a:ln>
                <a:solidFill>
                  <a:schemeClr val="bg1"/>
                </a:solidFill>
                <a:effectLst>
                  <a:outerShdw blurRad="50800" dist="38100" dir="2700000" algn="tl" rotWithShape="0">
                    <a:prstClr val="black">
                      <a:alpha val="40000"/>
                    </a:prstClr>
                  </a:outerShdw>
                </a:effectLst>
                <a:uLnTx/>
                <a:uFillTx/>
                <a:latin typeface="+mj-lt"/>
                <a:ea typeface="+mn-ea"/>
                <a:cs typeface="Arial" charset="0"/>
              </a:rPr>
              <a:t>бо, ду, бы, де, ди, дя, бу, дё, да, би, бё.</a:t>
            </a:r>
            <a:r>
              <a:rPr kumimoji="0" lang="ru-RU" sz="54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rPr>
              <a:t/>
            </a:r>
            <a:br>
              <a:rPr kumimoji="0" lang="ru-RU" sz="54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rPr>
            </a:br>
            <a:endParaRPr kumimoji="0" lang="ru-RU" sz="5400" b="0" i="0" u="none" strike="noStrike" kern="1200" cap="none" spc="-150" normalizeH="0" baseline="0" noProof="0"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Анна\Рабочий стол\Безымянный.bmp"/>
          <p:cNvPicPr>
            <a:picLocks noChangeAspect="1" noChangeArrowheads="1"/>
          </p:cNvPicPr>
          <p:nvPr/>
        </p:nvPicPr>
        <p:blipFill>
          <a:blip r:embed="rId2"/>
          <a:srcRect/>
          <a:stretch>
            <a:fillRect/>
          </a:stretch>
        </p:blipFill>
        <p:spPr bwMode="auto">
          <a:xfrm>
            <a:off x="714348" y="1214422"/>
            <a:ext cx="8072494" cy="4214842"/>
          </a:xfrm>
          <a:prstGeom prst="rect">
            <a:avLst/>
          </a:prstGeom>
          <a:noFill/>
        </p:spPr>
      </p:pic>
      <p:sp>
        <p:nvSpPr>
          <p:cNvPr id="2" name="Заголовок 1"/>
          <p:cNvSpPr>
            <a:spLocks noGrp="1"/>
          </p:cNvSpPr>
          <p:nvPr>
            <p:ph type="ctrTitle"/>
          </p:nvPr>
        </p:nvSpPr>
        <p:spPr>
          <a:xfrm>
            <a:off x="1000100" y="1500174"/>
            <a:ext cx="7681913" cy="1523495"/>
          </a:xfrm>
        </p:spPr>
        <p:txBody>
          <a:bodyPr/>
          <a:lstStyle/>
          <a:p>
            <a:r>
              <a:rPr lang="ru-RU" sz="6600" dirty="0" smtClean="0">
                <a:solidFill>
                  <a:schemeClr val="bg1"/>
                </a:solidFill>
              </a:rPr>
              <a:t>дятел, дуб, белка, грибы, жёлуди, бельчата, дерево, долбил, дупло, гнездо </a:t>
            </a:r>
            <a:endParaRPr lang="ru-RU" sz="6600" dirty="0">
              <a:solidFill>
                <a:schemeClr val="bg1"/>
              </a:solidFill>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428604"/>
            <a:ext cx="7681913" cy="1523495"/>
          </a:xfrm>
        </p:spPr>
        <p:txBody>
          <a:bodyPr/>
          <a:lstStyle/>
          <a:p>
            <a:pPr algn="ctr"/>
            <a:r>
              <a:rPr lang="ru-RU" b="1" dirty="0" smtClean="0"/>
              <a:t>Физкультминутка </a:t>
            </a:r>
            <a:r>
              <a:rPr lang="ru-RU" dirty="0" smtClean="0"/>
              <a:t/>
            </a:r>
            <a:br>
              <a:rPr lang="ru-RU" dirty="0" smtClean="0"/>
            </a:br>
            <a:endParaRPr lang="ru-RU" dirty="0"/>
          </a:p>
        </p:txBody>
      </p:sp>
      <p:pic>
        <p:nvPicPr>
          <p:cNvPr id="4" name="Picture 4" descr="ezhik_800"/>
          <p:cNvPicPr>
            <a:picLocks noChangeAspect="1" noChangeArrowheads="1"/>
          </p:cNvPicPr>
          <p:nvPr/>
        </p:nvPicPr>
        <p:blipFill>
          <a:blip r:embed="rId2"/>
          <a:srcRect/>
          <a:stretch>
            <a:fillRect/>
          </a:stretch>
        </p:blipFill>
        <p:spPr bwMode="auto">
          <a:xfrm>
            <a:off x="785786" y="1214422"/>
            <a:ext cx="7255389" cy="5357826"/>
          </a:xfrm>
          <a:prstGeom prst="rect">
            <a:avLst/>
          </a:prstGeom>
          <a:noFill/>
          <a:ln w="9525">
            <a:noFill/>
            <a:miter lim="800000"/>
            <a:headEnd/>
            <a:tailEnd/>
          </a:ln>
        </p:spPr>
      </p:pic>
      <p:sp>
        <p:nvSpPr>
          <p:cNvPr id="24577" name="Rectangle 1"/>
          <p:cNvSpPr>
            <a:spLocks noChangeArrowheads="1"/>
          </p:cNvSpPr>
          <p:nvPr/>
        </p:nvSpPr>
        <p:spPr bwMode="auto">
          <a:xfrm>
            <a:off x="1000100" y="1500174"/>
            <a:ext cx="392909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lang="ru-RU" sz="2000" b="1" dirty="0" smtClean="0">
                <a:solidFill>
                  <a:schemeClr val="bg2">
                    <a:lumMod val="75000"/>
                  </a:schemeClr>
                </a:solidFill>
                <a:latin typeface="Times New Roman" pitchFamily="18" charset="0"/>
                <a:ea typeface="Calibri" pitchFamily="34" charset="0"/>
                <a:cs typeface="Times New Roman" pitchFamily="18" charset="0"/>
              </a:rPr>
              <a:t>              </a:t>
            </a:r>
            <a:r>
              <a:rPr kumimoji="0" lang="ru-RU" sz="2000" b="1" i="0" u="none" strike="noStrike" cap="none" normalizeH="0" baseline="0" dirty="0" smtClean="0">
                <a:ln>
                  <a:noFill/>
                </a:ln>
                <a:solidFill>
                  <a:schemeClr val="bg2">
                    <a:lumMod val="75000"/>
                  </a:schemeClr>
                </a:solidFill>
                <a:effectLst/>
                <a:latin typeface="Calibri"/>
                <a:ea typeface="Calibri" pitchFamily="34" charset="0"/>
                <a:cs typeface="Times New Roman" pitchFamily="18" charset="0"/>
              </a:rPr>
              <a:t>«</a:t>
            </a:r>
            <a:r>
              <a:rPr kumimoji="0" lang="ru-RU" sz="2000" b="1" i="0" u="none" strike="noStrike" cap="none" normalizeH="0" baseline="0" dirty="0" smtClean="0">
                <a:ln>
                  <a:noFill/>
                </a:ln>
                <a:solidFill>
                  <a:schemeClr val="bg2">
                    <a:lumMod val="75000"/>
                  </a:schemeClr>
                </a:solidFill>
                <a:effectLst/>
                <a:latin typeface="Times New Roman" pitchFamily="18" charset="0"/>
                <a:ea typeface="Calibri" pitchFamily="34" charset="0"/>
                <a:cs typeface="Times New Roman" pitchFamily="18" charset="0"/>
              </a:rPr>
              <a:t>Дождь</a:t>
            </a:r>
            <a:r>
              <a:rPr kumimoji="0" lang="ru-RU" sz="2000" b="1" i="0" u="none" strike="noStrike" cap="none" normalizeH="0" baseline="0" dirty="0" smtClean="0">
                <a:ln>
                  <a:noFill/>
                </a:ln>
                <a:solidFill>
                  <a:schemeClr val="bg2">
                    <a:lumMod val="75000"/>
                  </a:schemeClr>
                </a:solidFill>
                <a:effectLst/>
                <a:latin typeface="Calibri"/>
                <a:ea typeface="Calibri" pitchFamily="34" charset="0"/>
                <a:cs typeface="Times New Roman" pitchFamily="18" charset="0"/>
              </a:rPr>
              <a:t>»</a:t>
            </a:r>
            <a:endParaRPr kumimoji="0" lang="ru-RU" sz="2000" b="1" i="0" u="none" strike="noStrike" cap="none" normalizeH="0" baseline="0" dirty="0" smtClean="0">
              <a:ln>
                <a:noFill/>
              </a:ln>
              <a:solidFill>
                <a:schemeClr val="bg2">
                  <a:lumMod val="75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bg2">
                    <a:lumMod val="75000"/>
                  </a:schemeClr>
                </a:solidFill>
                <a:effectLst/>
                <a:latin typeface="Times New Roman" pitchFamily="18" charset="0"/>
                <a:ea typeface="Calibri" pitchFamily="34" charset="0"/>
                <a:cs typeface="Times New Roman" pitchFamily="18" charset="0"/>
              </a:rPr>
              <a:t>Дождь покапал и прошёл</a:t>
            </a:r>
            <a:endParaRPr lang="ru-RU" b="1" dirty="0" smtClean="0">
              <a:solidFill>
                <a:schemeClr val="bg2">
                  <a:lumMod val="75000"/>
                </a:schemeClr>
              </a:solidFill>
              <a:latin typeface="Arial"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bg2">
                    <a:lumMod val="75000"/>
                  </a:schemeClr>
                </a:solidFill>
                <a:effectLst/>
                <a:latin typeface="Times New Roman" pitchFamily="18" charset="0"/>
                <a:ea typeface="Calibri" pitchFamily="34" charset="0"/>
                <a:cs typeface="Times New Roman" pitchFamily="18" charset="0"/>
              </a:rPr>
              <a:t>(ноги на ширине плеч, руки опущены.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bg2">
                    <a:lumMod val="75000"/>
                  </a:schemeClr>
                </a:solidFill>
                <a:effectLst/>
                <a:latin typeface="Times New Roman" pitchFamily="18" charset="0"/>
                <a:ea typeface="Calibri" pitchFamily="34" charset="0"/>
                <a:cs typeface="Times New Roman" pitchFamily="18" charset="0"/>
              </a:rPr>
              <a:t>Встряхивание кистей, отведение рук за спину)</a:t>
            </a:r>
            <a:endParaRPr kumimoji="0" lang="ru-RU" b="0" i="0" u="none" strike="noStrike" cap="none" normalizeH="0" baseline="0" dirty="0" smtClean="0">
              <a:ln>
                <a:noFill/>
              </a:ln>
              <a:solidFill>
                <a:schemeClr val="bg2">
                  <a:lumMod val="75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bg2">
                    <a:lumMod val="75000"/>
                  </a:schemeClr>
                </a:solidFill>
                <a:effectLst/>
                <a:latin typeface="Times New Roman" pitchFamily="18" charset="0"/>
                <a:ea typeface="Calibri" pitchFamily="34" charset="0"/>
                <a:cs typeface="Times New Roman" pitchFamily="18" charset="0"/>
              </a:rPr>
              <a:t>Солнце в целом свете</a:t>
            </a:r>
            <a:r>
              <a:rPr kumimoji="0" lang="ru-RU" b="0" i="0" u="none" strike="noStrike" cap="none" normalizeH="0" baseline="0" dirty="0" smtClean="0">
                <a:ln>
                  <a:noFill/>
                </a:ln>
                <a:solidFill>
                  <a:schemeClr val="bg2">
                    <a:lumMod val="75000"/>
                  </a:schemeClr>
                </a:solidFill>
                <a:effectLst/>
                <a:latin typeface="Times New Roman" pitchFamily="18" charset="0"/>
                <a:ea typeface="Calibri" pitchFamily="34" charset="0"/>
                <a:cs typeface="Times New Roman" pitchFamily="18" charset="0"/>
              </a:rPr>
              <a:t>.</a:t>
            </a:r>
            <a:endParaRPr kumimoji="0" lang="ru-RU" b="0" i="0" u="none" strike="noStrike" cap="none" normalizeH="0" baseline="0" dirty="0" smtClean="0">
              <a:ln>
                <a:noFill/>
              </a:ln>
              <a:solidFill>
                <a:schemeClr val="bg2">
                  <a:lumMod val="75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bg2">
                    <a:lumMod val="75000"/>
                  </a:schemeClr>
                </a:solidFill>
                <a:effectLst/>
                <a:latin typeface="Times New Roman" pitchFamily="18" charset="0"/>
                <a:ea typeface="Calibri" pitchFamily="34" charset="0"/>
                <a:cs typeface="Times New Roman" pitchFamily="18" charset="0"/>
              </a:rPr>
              <a:t>(покачивание поднятыми руками над головой)</a:t>
            </a:r>
            <a:endParaRPr kumimoji="0" lang="ru-RU" b="0" i="0" u="none" strike="noStrike" cap="none" normalizeH="0" baseline="0" dirty="0" smtClean="0">
              <a:ln>
                <a:noFill/>
              </a:ln>
              <a:solidFill>
                <a:schemeClr val="bg2">
                  <a:lumMod val="75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bg2">
                    <a:lumMod val="75000"/>
                  </a:schemeClr>
                </a:solidFill>
                <a:effectLst/>
                <a:latin typeface="Times New Roman" pitchFamily="18" charset="0"/>
                <a:ea typeface="Calibri" pitchFamily="34" charset="0"/>
                <a:cs typeface="Times New Roman" pitchFamily="18" charset="0"/>
              </a:rPr>
              <a:t>Это очень хорошо</a:t>
            </a:r>
            <a:endParaRPr kumimoji="0" lang="ru-RU" b="1" i="0" u="none" strike="noStrike" cap="none" normalizeH="0" baseline="0" dirty="0" smtClean="0">
              <a:ln>
                <a:noFill/>
              </a:ln>
              <a:solidFill>
                <a:schemeClr val="bg2">
                  <a:lumMod val="75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bg2">
                    <a:lumMod val="75000"/>
                  </a:schemeClr>
                </a:solidFill>
                <a:effectLst/>
                <a:latin typeface="Times New Roman" pitchFamily="18" charset="0"/>
                <a:ea typeface="Calibri" pitchFamily="34" charset="0"/>
                <a:cs typeface="Times New Roman" pitchFamily="18" charset="0"/>
              </a:rPr>
              <a:t>( повороты туловища вправо и влево)</a:t>
            </a:r>
            <a:endParaRPr kumimoji="0" lang="ru-RU" b="0" i="0" u="none" strike="noStrike" cap="none" normalizeH="0" baseline="0" dirty="0" smtClean="0">
              <a:ln>
                <a:noFill/>
              </a:ln>
              <a:solidFill>
                <a:schemeClr val="bg2">
                  <a:lumMod val="75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bg2">
                    <a:lumMod val="75000"/>
                  </a:schemeClr>
                </a:solidFill>
                <a:effectLst/>
                <a:latin typeface="Times New Roman" pitchFamily="18" charset="0"/>
                <a:ea typeface="Calibri" pitchFamily="34" charset="0"/>
                <a:cs typeface="Times New Roman" pitchFamily="18" charset="0"/>
              </a:rPr>
              <a:t>И большим и детям.</a:t>
            </a:r>
            <a:endParaRPr kumimoji="0" lang="ru-RU" b="1" i="0" u="none" strike="noStrike" cap="none" normalizeH="0" baseline="0" dirty="0" smtClean="0">
              <a:ln>
                <a:noFill/>
              </a:ln>
              <a:solidFill>
                <a:schemeClr val="bg2">
                  <a:lumMod val="75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bg2">
                    <a:lumMod val="75000"/>
                  </a:schemeClr>
                </a:solidFill>
                <a:effectLst/>
                <a:latin typeface="Times New Roman" pitchFamily="18" charset="0"/>
                <a:ea typeface="Calibri" pitchFamily="34" charset="0"/>
                <a:cs typeface="Times New Roman" pitchFamily="18" charset="0"/>
              </a:rPr>
              <a:t>(подъем на носки и приседание).</a:t>
            </a:r>
            <a:endParaRPr kumimoji="0" lang="ru-RU" b="0" i="0" u="none" strike="noStrike" cap="none" normalizeH="0" baseline="0" dirty="0" smtClean="0">
              <a:ln>
                <a:noFill/>
              </a:ln>
              <a:solidFill>
                <a:schemeClr val="bg2">
                  <a:lumMod val="75000"/>
                </a:schemeClr>
              </a:solidFill>
              <a:effectLst/>
              <a:latin typeface="Arial" pitchFamily="34" charset="0"/>
            </a:endParaRP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C:\Documents and Settings\Анна\Рабочий стол\филатова\File0252.jpg"/>
          <p:cNvPicPr>
            <a:picLocks noChangeAspect="1" noChangeArrowheads="1"/>
          </p:cNvPicPr>
          <p:nvPr/>
        </p:nvPicPr>
        <p:blipFill>
          <a:blip r:embed="rId2"/>
          <a:srcRect/>
          <a:stretch>
            <a:fillRect/>
          </a:stretch>
        </p:blipFill>
        <p:spPr bwMode="auto">
          <a:xfrm>
            <a:off x="868606" y="285728"/>
            <a:ext cx="7244218" cy="6429420"/>
          </a:xfrm>
          <a:prstGeom prst="rect">
            <a:avLst/>
          </a:prstGeom>
          <a:noFill/>
        </p:spPr>
      </p:pic>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C:\Documents and Settings\Анна\Рабочий стол\филатова\File0253.jpg"/>
          <p:cNvPicPr>
            <a:picLocks noChangeAspect="1" noChangeArrowheads="1"/>
          </p:cNvPicPr>
          <p:nvPr/>
        </p:nvPicPr>
        <p:blipFill>
          <a:blip r:embed="rId2"/>
          <a:srcRect/>
          <a:stretch>
            <a:fillRect/>
          </a:stretch>
        </p:blipFill>
        <p:spPr bwMode="auto">
          <a:xfrm>
            <a:off x="1438275" y="182563"/>
            <a:ext cx="6267450" cy="6492875"/>
          </a:xfrm>
          <a:prstGeom prst="rect">
            <a:avLst/>
          </a:prstGeom>
          <a:noFill/>
        </p:spPr>
      </p:pic>
    </p:spTree>
  </p:cSld>
  <p:clrMapOvr>
    <a:masterClrMapping/>
  </p:clrMapOvr>
  <p:transition>
    <p:fade/>
  </p:transition>
</p:sld>
</file>

<file path=ppt/theme/theme1.xml><?xml version="1.0" encoding="utf-8"?>
<a:theme xmlns:a="http://schemas.openxmlformats.org/drawingml/2006/main" name="TS010286738">
  <a:themeElements>
    <a:clrScheme name="Green Template-Template">
      <a:dk1>
        <a:srgbClr val="000000"/>
      </a:dk1>
      <a:lt1>
        <a:srgbClr val="FFFFFF"/>
      </a:lt1>
      <a:dk2>
        <a:srgbClr val="1F7335"/>
      </a:dk2>
      <a:lt2>
        <a:srgbClr val="C4FF89"/>
      </a:lt2>
      <a:accent1>
        <a:srgbClr val="FFC000"/>
      </a:accent1>
      <a:accent2>
        <a:srgbClr val="3497AE"/>
      </a:accent2>
      <a:accent3>
        <a:srgbClr val="DF8045"/>
      </a:accent3>
      <a:accent4>
        <a:srgbClr val="7DCC2E"/>
      </a:accent4>
      <a:accent5>
        <a:srgbClr val="FF9929"/>
      </a:accent5>
      <a:accent6>
        <a:srgbClr val="7D3DA1"/>
      </a:accent6>
      <a:hlink>
        <a:srgbClr val="F0ED7B"/>
      </a:hlink>
      <a:folHlink>
        <a:srgbClr val="F3EB4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B2D4328B-7AED-4019-A1E2-17EAB1A500F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TS010286738</Template>
  <TotalTime>164</TotalTime>
  <Words>257</Words>
  <Application>Microsoft Office PowerPoint</Application>
  <PresentationFormat>Экран (4:3)</PresentationFormat>
  <Paragraphs>26</Paragraphs>
  <Slides>10</Slides>
  <Notes>1</Notes>
  <HiddenSlides>0</HiddenSlides>
  <MMClips>0</MMClips>
  <ScaleCrop>false</ScaleCrop>
  <HeadingPairs>
    <vt:vector size="4" baseType="variant">
      <vt:variant>
        <vt:lpstr>Тема</vt:lpstr>
      </vt:variant>
      <vt:variant>
        <vt:i4>2</vt:i4>
      </vt:variant>
      <vt:variant>
        <vt:lpstr>Заголовки слайдов</vt:lpstr>
      </vt:variant>
      <vt:variant>
        <vt:i4>10</vt:i4>
      </vt:variant>
    </vt:vector>
  </HeadingPairs>
  <TitlesOfParts>
    <vt:vector size="12" baseType="lpstr">
      <vt:lpstr>TS010286738</vt:lpstr>
      <vt:lpstr>White with Courier font for code slides</vt:lpstr>
      <vt:lpstr>Логопедическая тема: Дифференциация букв рукописного шрифта, имеющих кинетическое сходство  Грамматическая тема: Дифференциация звуков [б], [д] и букв б-д  в словах и предложениях.     </vt:lpstr>
      <vt:lpstr>Цель: Дети научаться диферинцировать звуки [б], [д] и буквы б - д в словах и предложениях Задачи:   Развивать зрительное восприятие, оптико-пространственные и кинетические представления, слуховую память. Совершенствовать фонематические представления, навыки фонематического анализа и синтеза, слогового синтеза, анализа предложений на слова. Формировать грамматически правильную речь, способствовать развитию фразовой речи. Совершенствовать двигательные функции руки, мелкую моторику пальцев рук. учить различать кинетически сходные буквы б – д в словах и в предложениях путем выработки четкой зрительно-моторной координации; активизировать зрительное внимание, память и тактильное восприятие через выполнение упражнений в конструировании букв; </vt:lpstr>
      <vt:lpstr>Слайд 3</vt:lpstr>
      <vt:lpstr>Слайд 4</vt:lpstr>
      <vt:lpstr>Слайд 5</vt:lpstr>
      <vt:lpstr>дятел, дуб, белка, грибы, жёлуди, бельчата, дерево, долбил, дупло, гнездо </vt:lpstr>
      <vt:lpstr>Физкультминутка  </vt:lpstr>
      <vt:lpstr>Слайд 8</vt:lpstr>
      <vt:lpstr>Слайд 9</vt:lpstr>
      <vt:lpstr>Молодцы!</vt:lpstr>
    </vt:vector>
  </TitlesOfParts>
  <Company>МОУ СОШ №2</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Логопедическая тема: Дифференциация букв рукописного шрифта, имеющих кинетическое сходство  Грамматическая тема: Дифференциация звуков [б], [д] и букв б-д  в словах и предложениях.     </dc:title>
  <dc:creator>Анна</dc:creator>
  <cp:keywords/>
  <cp:lastModifiedBy>Анна</cp:lastModifiedBy>
  <cp:revision>19</cp:revision>
  <dcterms:created xsi:type="dcterms:W3CDTF">2014-04-11T06:46:16Z</dcterms:created>
  <dcterms:modified xsi:type="dcterms:W3CDTF">2016-08-10T23:56:48Z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TC102867389990</vt:lpwstr>
  </property>
</Properties>
</file>