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57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73" r:id="rId15"/>
    <p:sldId id="269" r:id="rId16"/>
    <p:sldId id="270" r:id="rId17"/>
    <p:sldId id="274" r:id="rId18"/>
    <p:sldId id="271" r:id="rId19"/>
    <p:sldId id="272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FDC32-7B75-4950-A12A-CABEA1B8DF95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78006-C067-4DB9-B2AD-1D17E32CD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202\Desktop\IMG-20210305-WA006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42873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Развивающие игры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5143512"/>
            <a:ext cx="6072198" cy="171448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ДГ «Сказка»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МОУ </a:t>
            </a:r>
            <a:r>
              <a:rPr lang="ru-RU" dirty="0" smtClean="0">
                <a:solidFill>
                  <a:srgbClr val="FF0000"/>
                </a:solidFill>
              </a:rPr>
              <a:t>СОШ №2 </a:t>
            </a:r>
            <a:r>
              <a:rPr lang="ru-RU" dirty="0" err="1" smtClean="0">
                <a:solidFill>
                  <a:srgbClr val="FF0000"/>
                </a:solidFill>
              </a:rPr>
              <a:t>с.п.Атажукино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err="1" smtClean="0">
                <a:solidFill>
                  <a:srgbClr val="FF0000"/>
                </a:solidFill>
              </a:rPr>
              <a:t>Воспитатепль</a:t>
            </a:r>
            <a:r>
              <a:rPr lang="ru-RU" smtClean="0">
                <a:solidFill>
                  <a:srgbClr val="FF0000"/>
                </a:solidFill>
              </a:rPr>
              <a:t> :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err="1" smtClean="0">
                <a:solidFill>
                  <a:srgbClr val="FF0000"/>
                </a:solidFill>
              </a:rPr>
              <a:t>Молова</a:t>
            </a:r>
            <a:r>
              <a:rPr lang="ru-RU" dirty="0" smtClean="0">
                <a:solidFill>
                  <a:srgbClr val="FF0000"/>
                </a:solidFill>
              </a:rPr>
              <a:t> Татьяна Александровна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детские 2\фон 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286124"/>
            <a:ext cx="6715172" cy="142876"/>
          </a:xfrm>
        </p:spPr>
        <p:txBody>
          <a:bodyPr>
            <a:noAutofit/>
          </a:bodyPr>
          <a:lstStyle/>
          <a:p>
            <a:r>
              <a:rPr lang="ru-RU" sz="2400" dirty="0"/>
              <a:t>Дидактическая игра «Что лишнее?»</a:t>
            </a:r>
            <a:br>
              <a:rPr lang="ru-RU" sz="2400" dirty="0"/>
            </a:br>
            <a:r>
              <a:rPr lang="ru-RU" sz="2400" dirty="0"/>
              <a:t>Цель: учить детей определять лишний предмет из изображений на карточке, развивать мышление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>Оборудование: полоски из картона с 4-мя наклеенными картинками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Правило игры: Воспитатель кладет перед детьми карточки с 4-мя картинками, 3 картинки из которых можно обобщить, например- на карточке изображены  три гриба и цветок, цветок лишний.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E:\Новая папка (8)\IMG-20210331-WA007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525" r="31059"/>
          <a:stretch>
            <a:fillRect/>
          </a:stretch>
        </p:blipFill>
        <p:spPr bwMode="auto">
          <a:xfrm>
            <a:off x="0" y="1"/>
            <a:ext cx="4500562" cy="3500438"/>
          </a:xfrm>
          <a:prstGeom prst="rect">
            <a:avLst/>
          </a:prstGeom>
          <a:noFill/>
        </p:spPr>
      </p:pic>
      <p:pic>
        <p:nvPicPr>
          <p:cNvPr id="24579" name="Picture 3" descr="E:\Новая папка (8)\IMG-20210331-WA0079.jpg"/>
          <p:cNvPicPr>
            <a:picLocks noChangeAspect="1" noChangeArrowheads="1"/>
          </p:cNvPicPr>
          <p:nvPr/>
        </p:nvPicPr>
        <p:blipFill>
          <a:blip r:embed="rId3"/>
          <a:srcRect l="9836" t="8928" r="27868" b="5357"/>
          <a:stretch>
            <a:fillRect/>
          </a:stretch>
        </p:blipFill>
        <p:spPr bwMode="auto">
          <a:xfrm>
            <a:off x="4500562" y="0"/>
            <a:ext cx="4643438" cy="3500438"/>
          </a:xfrm>
          <a:prstGeom prst="rect">
            <a:avLst/>
          </a:prstGeom>
          <a:noFill/>
        </p:spPr>
      </p:pic>
      <p:pic>
        <p:nvPicPr>
          <p:cNvPr id="5" name="Рисунок 4" descr="C:\Users\202\Desktop\Новая папка (9)\20210326_103531.jpg"/>
          <p:cNvPicPr/>
          <p:nvPr/>
        </p:nvPicPr>
        <p:blipFill>
          <a:blip r:embed="rId4" cstate="print"/>
          <a:srcRect l="10230" r="7926"/>
          <a:stretch>
            <a:fillRect/>
          </a:stretch>
        </p:blipFill>
        <p:spPr bwMode="auto">
          <a:xfrm>
            <a:off x="0" y="3500438"/>
            <a:ext cx="3000364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202\Desktop\Новая папка (9)\20210326_103553.jpg"/>
          <p:cNvPicPr/>
          <p:nvPr/>
        </p:nvPicPr>
        <p:blipFill>
          <a:blip r:embed="rId5" cstate="print"/>
          <a:srcRect l="17205" r="13224"/>
          <a:stretch>
            <a:fillRect/>
          </a:stretch>
        </p:blipFill>
        <p:spPr bwMode="auto">
          <a:xfrm>
            <a:off x="3000364" y="3500438"/>
            <a:ext cx="292895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202\Desktop\Новая папка (9)\20210326_103501.jpg"/>
          <p:cNvPicPr>
            <a:picLocks noChangeAspect="1" noChangeArrowheads="1"/>
          </p:cNvPicPr>
          <p:nvPr/>
        </p:nvPicPr>
        <p:blipFill>
          <a:blip r:embed="rId6" cstate="print"/>
          <a:srcRect l="16667" r="10416"/>
          <a:stretch>
            <a:fillRect/>
          </a:stretch>
        </p:blipFill>
        <p:spPr bwMode="auto">
          <a:xfrm>
            <a:off x="5857884" y="3500438"/>
            <a:ext cx="3286116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детские 2\фон 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2928958"/>
          </a:xfrm>
        </p:spPr>
        <p:txBody>
          <a:bodyPr>
            <a:noAutofit/>
          </a:bodyPr>
          <a:lstStyle/>
          <a:p>
            <a:r>
              <a:rPr lang="ru-RU" sz="2000" dirty="0"/>
              <a:t>Дидактическая игра    «Поймай рыбку» для развития мелкой моторики рук</a:t>
            </a:r>
            <a:br>
              <a:rPr lang="ru-RU" sz="2000" dirty="0"/>
            </a:br>
            <a:r>
              <a:rPr lang="ru-RU" sz="2000" dirty="0"/>
              <a:t>Цель: Развивать мелкую моторику рук,  вызвать интерес к игре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smtClean="0"/>
              <a:t>Оборудование: круглые деревянные палочки , обклеенные самоклеющейся цветной бумагой, игрушечные рыбки.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Правило игры:</a:t>
            </a:r>
            <a:br>
              <a:rPr lang="ru-RU" sz="2000" dirty="0"/>
            </a:br>
            <a:r>
              <a:rPr lang="ru-RU" sz="2000" dirty="0"/>
              <a:t>Воспитатель дает детям круглую палочку – «удочку», к середине которой прикреплена нитка с рыбкой на конце. Дети пальчиками накручивают нитку на палочку, «вытаскивая рыбку из воды».  Можно еще соревноваться, кто быстрее поймает рыбку.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C:\Users\202\Desktop\Новая папка (9)\20210331_1615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9470" r="2140" b="8453"/>
          <a:stretch>
            <a:fillRect/>
          </a:stretch>
        </p:blipFill>
        <p:spPr bwMode="auto">
          <a:xfrm>
            <a:off x="0" y="0"/>
            <a:ext cx="4429124" cy="3214686"/>
          </a:xfrm>
          <a:prstGeom prst="rect">
            <a:avLst/>
          </a:prstGeom>
          <a:noFill/>
        </p:spPr>
      </p:pic>
      <p:pic>
        <p:nvPicPr>
          <p:cNvPr id="26627" name="Picture 3" descr="C:\Users\202\Desktop\Новая папка (9)\20210331_161545.jpg"/>
          <p:cNvPicPr>
            <a:picLocks noChangeAspect="1" noChangeArrowheads="1"/>
          </p:cNvPicPr>
          <p:nvPr/>
        </p:nvPicPr>
        <p:blipFill>
          <a:blip r:embed="rId3" cstate="print"/>
          <a:srcRect t="21875" r="-2084"/>
          <a:stretch>
            <a:fillRect/>
          </a:stretch>
        </p:blipFill>
        <p:spPr bwMode="auto">
          <a:xfrm>
            <a:off x="4500562" y="3214686"/>
            <a:ext cx="4643438" cy="3643314"/>
          </a:xfrm>
          <a:prstGeom prst="rect">
            <a:avLst/>
          </a:prstGeom>
          <a:noFill/>
        </p:spPr>
      </p:pic>
      <p:pic>
        <p:nvPicPr>
          <p:cNvPr id="26628" name="Picture 4" descr="C:\Users\202\Desktop\Новая папка (9)\20210331_161702.jpg"/>
          <p:cNvPicPr>
            <a:picLocks noChangeAspect="1" noChangeArrowheads="1"/>
          </p:cNvPicPr>
          <p:nvPr/>
        </p:nvPicPr>
        <p:blipFill>
          <a:blip r:embed="rId4" cstate="print"/>
          <a:srcRect t="17708" b="7291"/>
          <a:stretch>
            <a:fillRect/>
          </a:stretch>
        </p:blipFill>
        <p:spPr bwMode="auto">
          <a:xfrm>
            <a:off x="4429124" y="0"/>
            <a:ext cx="4714876" cy="3214686"/>
          </a:xfrm>
          <a:prstGeom prst="rect">
            <a:avLst/>
          </a:prstGeom>
          <a:noFill/>
        </p:spPr>
      </p:pic>
      <p:pic>
        <p:nvPicPr>
          <p:cNvPr id="26629" name="Picture 5" descr="C:\Users\202\Desktop\Новая папка (9)\20210331_161715.jpg"/>
          <p:cNvPicPr>
            <a:picLocks noChangeAspect="1" noChangeArrowheads="1"/>
          </p:cNvPicPr>
          <p:nvPr/>
        </p:nvPicPr>
        <p:blipFill>
          <a:blip r:embed="rId5" cstate="print"/>
          <a:srcRect t="18750" r="1041" b="9375"/>
          <a:stretch>
            <a:fillRect/>
          </a:stretch>
        </p:blipFill>
        <p:spPr bwMode="auto">
          <a:xfrm>
            <a:off x="0" y="3214686"/>
            <a:ext cx="4500562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202\Desktop\Новая папка (9)\20210326_1047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</p:spPr>
      </p:pic>
      <p:pic>
        <p:nvPicPr>
          <p:cNvPr id="3075" name="Picture 3" descr="C:\Users\202\Desktop\Новая папка (9)\20210326_10491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226" t="4104" r="8961"/>
          <a:stretch>
            <a:fillRect/>
          </a:stretch>
        </p:blipFill>
        <p:spPr bwMode="auto">
          <a:xfrm>
            <a:off x="4572000" y="0"/>
            <a:ext cx="4572000" cy="3428999"/>
          </a:xfrm>
          <a:prstGeom prst="rect">
            <a:avLst/>
          </a:prstGeom>
          <a:noFill/>
        </p:spPr>
      </p:pic>
      <p:pic>
        <p:nvPicPr>
          <p:cNvPr id="3076" name="Picture 4" descr="C:\Users\202\Desktop\Новая папка (9)\20210326_105111.jpg"/>
          <p:cNvPicPr>
            <a:picLocks noChangeAspect="1" noChangeArrowheads="1"/>
          </p:cNvPicPr>
          <p:nvPr/>
        </p:nvPicPr>
        <p:blipFill>
          <a:blip r:embed="rId4" cstate="print"/>
          <a:srcRect t="10416" r="4166"/>
          <a:stretch>
            <a:fillRect/>
          </a:stretch>
        </p:blipFill>
        <p:spPr bwMode="auto">
          <a:xfrm>
            <a:off x="0" y="3286124"/>
            <a:ext cx="9144000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детские 2\фяон 2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3286148"/>
          </a:xfrm>
        </p:spPr>
        <p:txBody>
          <a:bodyPr>
            <a:noAutofit/>
          </a:bodyPr>
          <a:lstStyle/>
          <a:p>
            <a:r>
              <a:rPr lang="ru-RU" sz="2000" dirty="0"/>
              <a:t>Дидактическая игра «Угадай предмет на </a:t>
            </a:r>
            <a:r>
              <a:rPr lang="ru-RU" sz="2000" dirty="0" err="1"/>
              <a:t>ошупь</a:t>
            </a:r>
            <a:r>
              <a:rPr lang="ru-RU" sz="2000" dirty="0"/>
              <a:t>»</a:t>
            </a:r>
            <a:br>
              <a:rPr lang="ru-RU" sz="2000" dirty="0"/>
            </a:br>
            <a:r>
              <a:rPr lang="ru-RU" sz="2000" dirty="0"/>
              <a:t> </a:t>
            </a:r>
            <a:br>
              <a:rPr lang="ru-RU" sz="2000" dirty="0"/>
            </a:br>
            <a:r>
              <a:rPr lang="ru-RU" sz="2000" dirty="0"/>
              <a:t>Цель: закрепление и развитие мелкой моторики рук, развитие мышления, речи, воображения, памяти.</a:t>
            </a:r>
            <a:br>
              <a:rPr lang="ru-RU" sz="2000" dirty="0"/>
            </a:br>
            <a:r>
              <a:rPr lang="ru-RU" sz="2000" dirty="0"/>
              <a:t> </a:t>
            </a:r>
            <a:br>
              <a:rPr lang="ru-RU" sz="2000" dirty="0"/>
            </a:br>
            <a:r>
              <a:rPr lang="ru-RU" sz="2000" dirty="0"/>
              <a:t>Оборудование: Коробка с двумя круглыми отверстиями  по бокам, мелкие предметы- муляжи овощей и фруктов, кубик, мячик, игрушки.</a:t>
            </a:r>
            <a:br>
              <a:rPr lang="ru-RU" sz="2000" dirty="0"/>
            </a:br>
            <a:r>
              <a:rPr lang="ru-RU" sz="2000" dirty="0"/>
              <a:t>         </a:t>
            </a:r>
            <a:br>
              <a:rPr lang="ru-RU" sz="2000" dirty="0"/>
            </a:br>
            <a:r>
              <a:rPr lang="ru-RU" sz="2000" dirty="0"/>
              <a:t>Правило игры:  В коробке лежат мелкие предметы, ребенок просовывает руки в отверстия и на ощупь угадывает попавшийся ему предмет и называет его. Затем он вынимает его из коробки и смотрит, правильно ли он угадал.</a:t>
            </a:r>
            <a:br>
              <a:rPr lang="ru-RU" sz="2000" dirty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202\Desktop\Новая папка (11)\IMG-20210402-WA003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832" r="31060"/>
          <a:stretch>
            <a:fillRect/>
          </a:stretch>
        </p:blipFill>
        <p:spPr bwMode="auto">
          <a:xfrm>
            <a:off x="0" y="0"/>
            <a:ext cx="4143372" cy="3428999"/>
          </a:xfrm>
          <a:prstGeom prst="rect">
            <a:avLst/>
          </a:prstGeom>
          <a:noFill/>
        </p:spPr>
      </p:pic>
      <p:pic>
        <p:nvPicPr>
          <p:cNvPr id="4099" name="Picture 3" descr="C:\Users\202\Desktop\Новая папка (11)\IMG-20210402-WA0047.jpg"/>
          <p:cNvPicPr>
            <a:picLocks noChangeAspect="1" noChangeArrowheads="1"/>
          </p:cNvPicPr>
          <p:nvPr/>
        </p:nvPicPr>
        <p:blipFill>
          <a:blip r:embed="rId3"/>
          <a:srcRect l="25503" r="23358" b="10416"/>
          <a:stretch>
            <a:fillRect/>
          </a:stretch>
        </p:blipFill>
        <p:spPr bwMode="auto">
          <a:xfrm>
            <a:off x="4071934" y="0"/>
            <a:ext cx="5072066" cy="3429000"/>
          </a:xfrm>
          <a:prstGeom prst="rect">
            <a:avLst/>
          </a:prstGeom>
          <a:noFill/>
        </p:spPr>
      </p:pic>
      <p:pic>
        <p:nvPicPr>
          <p:cNvPr id="4100" name="Picture 4" descr="C:\Users\202\Desktop\Новая папка (11)\IMG-20210402-WA0052.jpg"/>
          <p:cNvPicPr>
            <a:picLocks noChangeAspect="1" noChangeArrowheads="1"/>
          </p:cNvPicPr>
          <p:nvPr/>
        </p:nvPicPr>
        <p:blipFill>
          <a:blip r:embed="rId4"/>
          <a:srcRect l="21093" r="26563" b="14583"/>
          <a:stretch>
            <a:fillRect/>
          </a:stretch>
        </p:blipFill>
        <p:spPr bwMode="auto">
          <a:xfrm>
            <a:off x="0" y="3429000"/>
            <a:ext cx="4143372" cy="3429000"/>
          </a:xfrm>
          <a:prstGeom prst="rect">
            <a:avLst/>
          </a:prstGeom>
          <a:noFill/>
        </p:spPr>
      </p:pic>
      <p:pic>
        <p:nvPicPr>
          <p:cNvPr id="4101" name="Picture 5" descr="C:\Users\202\Desktop\Новая папка (11)\IMG-20210402-WA0051.jpg"/>
          <p:cNvPicPr>
            <a:picLocks noChangeAspect="1" noChangeArrowheads="1"/>
          </p:cNvPicPr>
          <p:nvPr/>
        </p:nvPicPr>
        <p:blipFill>
          <a:blip r:embed="rId5"/>
          <a:srcRect l="28125" t="3125" r="26563" b="23958"/>
          <a:stretch>
            <a:fillRect/>
          </a:stretch>
        </p:blipFill>
        <p:spPr bwMode="auto">
          <a:xfrm>
            <a:off x="4071934" y="3429000"/>
            <a:ext cx="5072066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202\Desktop\Новая папка (9)\20210331_1623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805" t="5682" r="16854" b="23290"/>
          <a:stretch>
            <a:fillRect/>
          </a:stretch>
        </p:blipFill>
        <p:spPr bwMode="auto">
          <a:xfrm>
            <a:off x="0" y="0"/>
            <a:ext cx="4357686" cy="3214710"/>
          </a:xfrm>
          <a:prstGeom prst="rect">
            <a:avLst/>
          </a:prstGeom>
          <a:noFill/>
        </p:spPr>
      </p:pic>
      <p:pic>
        <p:nvPicPr>
          <p:cNvPr id="5123" name="Picture 3" descr="C:\Users\202\Desktop\Новая папка (9)\20210331_162340.jpg"/>
          <p:cNvPicPr>
            <a:picLocks noChangeAspect="1" noChangeArrowheads="1"/>
          </p:cNvPicPr>
          <p:nvPr/>
        </p:nvPicPr>
        <p:blipFill>
          <a:blip r:embed="rId3" cstate="print"/>
          <a:srcRect l="26042" t="8333" r="14583" b="23958"/>
          <a:stretch>
            <a:fillRect/>
          </a:stretch>
        </p:blipFill>
        <p:spPr bwMode="auto">
          <a:xfrm>
            <a:off x="4357686" y="0"/>
            <a:ext cx="4786314" cy="3214686"/>
          </a:xfrm>
          <a:prstGeom prst="rect">
            <a:avLst/>
          </a:prstGeom>
          <a:noFill/>
        </p:spPr>
      </p:pic>
      <p:pic>
        <p:nvPicPr>
          <p:cNvPr id="7" name="Рисунок 6" descr="C:\Users\202\Desktop\Новая папка (9)\20210326_110004.jpg"/>
          <p:cNvPicPr/>
          <p:nvPr/>
        </p:nvPicPr>
        <p:blipFill>
          <a:blip r:embed="rId4" cstate="print"/>
          <a:srcRect l="6242" t="13637" r="17966" b="3831"/>
          <a:stretch>
            <a:fillRect/>
          </a:stretch>
        </p:blipFill>
        <p:spPr bwMode="auto">
          <a:xfrm>
            <a:off x="0" y="3143248"/>
            <a:ext cx="2928926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202\Desktop\Новая папка (9)\20210326_105945.jpg"/>
          <p:cNvPicPr/>
          <p:nvPr/>
        </p:nvPicPr>
        <p:blipFill>
          <a:blip r:embed="rId5" cstate="print"/>
          <a:srcRect t="3188" r="7028" b="2928"/>
          <a:stretch>
            <a:fillRect/>
          </a:stretch>
        </p:blipFill>
        <p:spPr bwMode="auto">
          <a:xfrm>
            <a:off x="2928926" y="3214686"/>
            <a:ext cx="321471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202\Desktop\Новая папка (9)\20210326_105939.jpg"/>
          <p:cNvPicPr/>
          <p:nvPr/>
        </p:nvPicPr>
        <p:blipFill>
          <a:blip r:embed="rId6" cstate="print"/>
          <a:srcRect t="9204" r="20659"/>
          <a:stretch>
            <a:fillRect/>
          </a:stretch>
        </p:blipFill>
        <p:spPr bwMode="auto">
          <a:xfrm>
            <a:off x="6143636" y="3214686"/>
            <a:ext cx="3000364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D:\детские 2\фон 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4286280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sz="2000" dirty="0"/>
              <a:t>Дидактическая игра «Поле чудес»</a:t>
            </a:r>
            <a:br>
              <a:rPr lang="ru-RU" sz="2000" dirty="0"/>
            </a:br>
            <a:r>
              <a:rPr lang="ru-RU" sz="2000" dirty="0"/>
              <a:t> </a:t>
            </a:r>
            <a:br>
              <a:rPr lang="ru-RU" sz="2000" dirty="0"/>
            </a:br>
            <a:r>
              <a:rPr lang="ru-RU" sz="2000" dirty="0"/>
              <a:t>Цель: Ознакомление детей с </a:t>
            </a:r>
            <a:r>
              <a:rPr lang="ru-RU" sz="2000" dirty="0" smtClean="0"/>
              <a:t>окружающим </a:t>
            </a:r>
            <a:r>
              <a:rPr lang="ru-RU" sz="2000" dirty="0" err="1" smtClean="0"/>
              <a:t>миром.,</a:t>
            </a:r>
            <a:r>
              <a:rPr lang="ru-RU" sz="2000" dirty="0" err="1"/>
              <a:t>развитие</a:t>
            </a:r>
            <a:r>
              <a:rPr lang="ru-RU" sz="2000" dirty="0"/>
              <a:t> элементарных математических представлений, обогащение словарного запаса,</a:t>
            </a:r>
            <a:br>
              <a:rPr lang="ru-RU" sz="2000" dirty="0"/>
            </a:br>
            <a:r>
              <a:rPr lang="ru-RU" sz="2000" dirty="0"/>
              <a:t>закрепление знаний о цвете</a:t>
            </a:r>
            <a:r>
              <a:rPr lang="ru-RU" sz="2000" dirty="0" smtClean="0"/>
              <a:t>;</a:t>
            </a:r>
            <a:r>
              <a:rPr lang="ru-RU" dirty="0"/>
              <a:t>  </a:t>
            </a:r>
            <a:br>
              <a:rPr lang="ru-RU" dirty="0"/>
            </a:br>
            <a:r>
              <a:rPr lang="ru-RU" sz="2000" dirty="0"/>
              <a:t>Оборудование: Игровое поле – вращающийся круг с неподвижной стрелкой, разделенный на 10 секторов разного цвета. На каждом секторе изображения цифр, разных предметов ( животных, насекомых, геометрических фигур, птиц и т.д</a:t>
            </a:r>
            <a:r>
              <a:rPr lang="ru-RU" sz="2000" dirty="0" smtClean="0"/>
              <a:t>.)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Правило игры: ребенок вращает барабан. После остановки, ребенок </a:t>
            </a:r>
            <a:r>
              <a:rPr lang="ru-RU" sz="2000" dirty="0" err="1"/>
              <a:t>називает</a:t>
            </a:r>
            <a:r>
              <a:rPr lang="ru-RU" sz="2000" dirty="0"/>
              <a:t> номер сектора на которую указывает стрелка, называет цвет сектора, перечисляет предметы, которые изображены на этом секторе и называет , что это г за предмет. </a:t>
            </a:r>
            <a:br>
              <a:rPr lang="ru-RU" sz="2000" dirty="0"/>
            </a:br>
            <a:r>
              <a:rPr lang="ru-RU" sz="2000" dirty="0"/>
              <a:t>Например: сектор 7 красного цвета. На нем изображены- </a:t>
            </a:r>
            <a:r>
              <a:rPr lang="ru-RU" sz="2000" dirty="0" err="1"/>
              <a:t>медведь-дикое</a:t>
            </a:r>
            <a:r>
              <a:rPr lang="ru-RU" sz="2000" dirty="0"/>
              <a:t> животное, </a:t>
            </a:r>
            <a:r>
              <a:rPr lang="ru-RU" sz="2000" dirty="0" err="1"/>
              <a:t>гусь-домашняя</a:t>
            </a:r>
            <a:r>
              <a:rPr lang="ru-RU" sz="2000" dirty="0"/>
              <a:t> птица, бабочка- насекомое, треугольник- геометрическая фигура. и т.д. и т.п.</a:t>
            </a:r>
            <a:br>
              <a:rPr lang="ru-RU" sz="2000" dirty="0"/>
            </a:br>
            <a:r>
              <a:rPr lang="ru-RU" sz="2000" dirty="0"/>
              <a:t> </a:t>
            </a:r>
            <a:br>
              <a:rPr lang="ru-RU" sz="2000" dirty="0"/>
            </a:br>
            <a:r>
              <a:rPr lang="ru-RU" sz="2000" dirty="0"/>
              <a:t> </a:t>
            </a:r>
            <a:br>
              <a:rPr lang="ru-RU" sz="2000" dirty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202\Desktop\Новая папка (11)\IMG-20210402-WA00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4572000" cy="3571876"/>
          </a:xfrm>
          <a:prstGeom prst="rect">
            <a:avLst/>
          </a:prstGeom>
          <a:noFill/>
        </p:spPr>
      </p:pic>
      <p:pic>
        <p:nvPicPr>
          <p:cNvPr id="6147" name="Picture 3" descr="C:\Users\202\Desktop\Новая папка (11)\IMG-20210402-WA0021.jpg"/>
          <p:cNvPicPr>
            <a:picLocks noChangeAspect="1" noChangeArrowheads="1"/>
          </p:cNvPicPr>
          <p:nvPr/>
        </p:nvPicPr>
        <p:blipFill>
          <a:blip r:embed="rId3"/>
          <a:srcRect t="5208"/>
          <a:stretch>
            <a:fillRect/>
          </a:stretch>
        </p:blipFill>
        <p:spPr bwMode="auto">
          <a:xfrm>
            <a:off x="4572000" y="0"/>
            <a:ext cx="4572000" cy="3571876"/>
          </a:xfrm>
          <a:prstGeom prst="rect">
            <a:avLst/>
          </a:prstGeom>
          <a:noFill/>
        </p:spPr>
      </p:pic>
      <p:pic>
        <p:nvPicPr>
          <p:cNvPr id="6148" name="Picture 4" descr="C:\Users\202\Desktop\Новая папка (11)\IMG-20210402-WA0030.jpg"/>
          <p:cNvPicPr>
            <a:picLocks noChangeAspect="1" noChangeArrowheads="1"/>
          </p:cNvPicPr>
          <p:nvPr/>
        </p:nvPicPr>
        <p:blipFill>
          <a:blip r:embed="rId4"/>
          <a:srcRect l="3906" t="10416" r="18141" b="3125"/>
          <a:stretch>
            <a:fillRect/>
          </a:stretch>
        </p:blipFill>
        <p:spPr bwMode="auto">
          <a:xfrm>
            <a:off x="0" y="3571876"/>
            <a:ext cx="4572000" cy="3286124"/>
          </a:xfrm>
          <a:prstGeom prst="rect">
            <a:avLst/>
          </a:prstGeom>
          <a:noFill/>
        </p:spPr>
      </p:pic>
      <p:pic>
        <p:nvPicPr>
          <p:cNvPr id="6149" name="Picture 5" descr="C:\Users\202\Desktop\Новая папка (11)\IMG-20210402-WA0035.jpg"/>
          <p:cNvPicPr>
            <a:picLocks noChangeAspect="1" noChangeArrowheads="1"/>
          </p:cNvPicPr>
          <p:nvPr/>
        </p:nvPicPr>
        <p:blipFill>
          <a:blip r:embed="rId5"/>
          <a:srcRect t="8333" r="15625" b="14583"/>
          <a:stretch>
            <a:fillRect/>
          </a:stretch>
        </p:blipFill>
        <p:spPr bwMode="auto">
          <a:xfrm>
            <a:off x="4572000" y="3571876"/>
            <a:ext cx="4572000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202\Desktop\Новая папка (12)\Screenshot_20210401-220909_Chrome.jpg"/>
          <p:cNvPicPr>
            <a:picLocks noGrp="1"/>
          </p:cNvPicPr>
          <p:nvPr>
            <p:ph idx="1"/>
          </p:nvPr>
        </p:nvPicPr>
        <p:blipFill>
          <a:blip r:embed="rId2"/>
          <a:srcRect t="29974" b="33377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Новая папка (9)\IMG-20210331-WA008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7362" r="3191" b="24237"/>
          <a:stretch>
            <a:fillRect/>
          </a:stretch>
        </p:blipFill>
        <p:spPr bwMode="auto">
          <a:xfrm>
            <a:off x="0" y="0"/>
            <a:ext cx="4857752" cy="3286124"/>
          </a:xfrm>
          <a:prstGeom prst="rect">
            <a:avLst/>
          </a:prstGeom>
          <a:noFill/>
        </p:spPr>
      </p:pic>
      <p:pic>
        <p:nvPicPr>
          <p:cNvPr id="7171" name="Picture 3" descr="E:\Новая папка (9)\IMG-20210331-WA0088.jpg"/>
          <p:cNvPicPr>
            <a:picLocks noChangeAspect="1" noChangeArrowheads="1"/>
          </p:cNvPicPr>
          <p:nvPr/>
        </p:nvPicPr>
        <p:blipFill>
          <a:blip r:embed="rId3"/>
          <a:srcRect t="18750" r="9722" b="32292"/>
          <a:stretch>
            <a:fillRect/>
          </a:stretch>
        </p:blipFill>
        <p:spPr bwMode="auto">
          <a:xfrm>
            <a:off x="4786314" y="0"/>
            <a:ext cx="4357686" cy="3286124"/>
          </a:xfrm>
          <a:prstGeom prst="rect">
            <a:avLst/>
          </a:prstGeom>
          <a:noFill/>
        </p:spPr>
      </p:pic>
      <p:pic>
        <p:nvPicPr>
          <p:cNvPr id="7" name="Рисунок 6" descr="C:\Users\202\Desktop\Новая папка (9)\20210326_10243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6124"/>
            <a:ext cx="4572000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202\Desktop\Новая папка (9)\20210326_102523.jpg"/>
          <p:cNvPicPr/>
          <p:nvPr/>
        </p:nvPicPr>
        <p:blipFill>
          <a:blip r:embed="rId5" cstate="print"/>
          <a:srcRect l="14050" t="6903" r="7396" b="26903"/>
          <a:stretch>
            <a:fillRect/>
          </a:stretch>
        </p:blipFill>
        <p:spPr bwMode="auto">
          <a:xfrm>
            <a:off x="4500562" y="3286124"/>
            <a:ext cx="4643438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202\Desktop\Новая папка (12)\Screenshot_20210401-221024_Chrome.jpg"/>
          <p:cNvPicPr>
            <a:picLocks noGrp="1"/>
          </p:cNvPicPr>
          <p:nvPr>
            <p:ph idx="1"/>
          </p:nvPr>
        </p:nvPicPr>
        <p:blipFill>
          <a:blip r:embed="rId2"/>
          <a:srcRect t="33764" b="300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детские 2\лето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428736"/>
            <a:ext cx="72866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Дидактическая игра: «Классификация предметов», «Что изменилось?»</a:t>
            </a:r>
          </a:p>
          <a:p>
            <a:r>
              <a:rPr lang="ru-RU" dirty="0" smtClean="0"/>
              <a:t>Цель:</a:t>
            </a:r>
            <a:r>
              <a:rPr lang="ru-RU" b="1" dirty="0" smtClean="0"/>
              <a:t> </a:t>
            </a:r>
            <a:r>
              <a:rPr lang="ru-RU" dirty="0" smtClean="0"/>
              <a:t> Развивать наблюдательность, активное запоминание; развивать речь и активный  словарь.</a:t>
            </a:r>
          </a:p>
          <a:p>
            <a:endParaRPr lang="ru-RU" dirty="0" smtClean="0"/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357430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Оборудование: 4 коробочки, обклеенные самоклеющейся бумагой разного цвета. На каждой стороне коробки наклеены картинки, которые можно </a:t>
            </a:r>
            <a:r>
              <a:rPr lang="ru-RU" dirty="0" err="1" smtClean="0"/>
              <a:t>объеденить</a:t>
            </a:r>
            <a:r>
              <a:rPr lang="ru-RU" dirty="0" smtClean="0"/>
              <a:t> по общему признаку-«классифицировать»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3286124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Правила игры: Первое – воспитатель ставит перед ребенком коробку. Ребенок называет все изображения </a:t>
            </a:r>
            <a:r>
              <a:rPr lang="ru-RU" dirty="0" err="1" smtClean="0"/>
              <a:t>поотдельности</a:t>
            </a:r>
            <a:r>
              <a:rPr lang="ru-RU" dirty="0" smtClean="0"/>
              <a:t>, затем классифицирует их. Например- лиса, заяц, медведь, волк, белка - это дикие животные. и т.д.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7" name="Picture 3" descr="D:\детские 2\осень ежик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728" y="1785926"/>
            <a:ext cx="64294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Второе-  воспитатель ставит две коробочки перед ребенком и просит сказать, что изображено на одной коробке и на другой. Затем ребенок закрывает глаза и воспитатель поворачивает одну из коробок и просит ребенка определить, что изменилось. Ребенок определяет изменение. Например- сперва на  одной коробке были изображены игрушки а на другой птицы, а теперь на одной изображены рыбы, а на другой птицы. Ребенок определяет, что вместо </a:t>
            </a:r>
          </a:p>
          <a:p>
            <a:r>
              <a:rPr lang="ru-RU" dirty="0" smtClean="0"/>
              <a:t>игрушек теперь на коробке изображены рыбы. Еще ребенок называет цвет коробок, которые  стоят перед ним.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202\Desktop\Новая папка (10)\IMG-20210331-WA01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4214810" cy="3000371"/>
          </a:xfrm>
          <a:prstGeom prst="rect">
            <a:avLst/>
          </a:prstGeom>
          <a:noFill/>
        </p:spPr>
      </p:pic>
      <p:pic>
        <p:nvPicPr>
          <p:cNvPr id="17411" name="Picture 3" descr="C:\Users\202\Desktop\Новая папка (10)\IMG-20210331-WA00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"/>
            <a:ext cx="4929190" cy="3071810"/>
          </a:xfrm>
          <a:prstGeom prst="rect">
            <a:avLst/>
          </a:prstGeom>
          <a:noFill/>
        </p:spPr>
      </p:pic>
      <p:pic>
        <p:nvPicPr>
          <p:cNvPr id="17412" name="Picture 4" descr="C:\Users\202\Desktop\Новая папка (10)\IMG-20210331-WA0037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3000372"/>
            <a:ext cx="4214810" cy="3857627"/>
          </a:xfrm>
          <a:prstGeom prst="rect">
            <a:avLst/>
          </a:prstGeom>
          <a:noFill/>
        </p:spPr>
      </p:pic>
      <p:pic>
        <p:nvPicPr>
          <p:cNvPr id="17414" name="Picture 6" descr="E:\Новая папка (9)\IMG-20210331-WA01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3000372"/>
            <a:ext cx="4929190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Users\202\Desktop\Новая папка (10)\IMG-20210331-WA0032.jpg"/>
          <p:cNvPicPr>
            <a:picLocks noChangeAspect="1" noChangeArrowheads="1"/>
          </p:cNvPicPr>
          <p:nvPr/>
        </p:nvPicPr>
        <p:blipFill>
          <a:blip r:embed="rId2"/>
          <a:srcRect b="19355"/>
          <a:stretch>
            <a:fillRect/>
          </a:stretch>
        </p:blipFill>
        <p:spPr bwMode="auto">
          <a:xfrm>
            <a:off x="0" y="0"/>
            <a:ext cx="9144000" cy="3571876"/>
          </a:xfrm>
          <a:prstGeom prst="rect">
            <a:avLst/>
          </a:prstGeom>
          <a:noFill/>
        </p:spPr>
      </p:pic>
      <p:pic>
        <p:nvPicPr>
          <p:cNvPr id="19458" name="Picture 2" descr="C:\Users\202\Desktop\Новая папка (9)\20210326_10271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31343" b="26866"/>
          <a:stretch>
            <a:fillRect/>
          </a:stretch>
        </p:blipFill>
        <p:spPr bwMode="auto">
          <a:xfrm>
            <a:off x="0" y="3571876"/>
            <a:ext cx="9144000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детские 2\фон 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6257940" cy="6072230"/>
          </a:xfrm>
        </p:spPr>
        <p:txBody>
          <a:bodyPr>
            <a:normAutofit/>
          </a:bodyPr>
          <a:lstStyle/>
          <a:p>
            <a:r>
              <a:rPr lang="ru-RU" sz="2400" dirty="0"/>
              <a:t>Дидактическая  игра « Собери картинку»</a:t>
            </a:r>
            <a:br>
              <a:rPr lang="ru-RU" sz="2400" dirty="0"/>
            </a:br>
            <a:r>
              <a:rPr lang="ru-RU" sz="2400" dirty="0"/>
              <a:t>Цель: Учить детей выделять форму предмета, учить правильно собирать изображение предмета из отдельных </a:t>
            </a:r>
            <a:r>
              <a:rPr lang="ru-RU" sz="2400" dirty="0" smtClean="0"/>
              <a:t>частей.</a:t>
            </a:r>
            <a:br>
              <a:rPr lang="ru-RU" sz="2400" dirty="0" smtClean="0"/>
            </a:br>
            <a:r>
              <a:rPr lang="ru-RU" sz="2400" dirty="0" smtClean="0"/>
              <a:t>Оборудование: картинки наклеенные на картон и разрезанные на 4 части.</a:t>
            </a:r>
            <a:br>
              <a:rPr lang="ru-RU" sz="2400" dirty="0" smtClean="0"/>
            </a:br>
            <a:r>
              <a:rPr lang="ru-RU" sz="2400" dirty="0" smtClean="0"/>
              <a:t>Правило </a:t>
            </a:r>
            <a:r>
              <a:rPr lang="ru-RU" sz="2400" dirty="0"/>
              <a:t>игры:</a:t>
            </a:r>
            <a:br>
              <a:rPr lang="ru-RU" sz="2400" dirty="0"/>
            </a:br>
            <a:r>
              <a:rPr lang="ru-RU" sz="2400" dirty="0"/>
              <a:t>Перед детьми воспитатель кладет разрезанные на 4 части  картинки. Воспитатель предлагает детям внимательно рассмотреть и собрать  картинку из отдельных частей. Дети собирают картинку и называют получившуюся картинку.</a:t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4" name="Picture 4" descr="C:\Users\202\Desktop\Новая папка (10)\IMG-20210331-WA007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1363" r="-2941"/>
          <a:stretch>
            <a:fillRect/>
          </a:stretch>
        </p:blipFill>
        <p:spPr bwMode="auto">
          <a:xfrm>
            <a:off x="0" y="0"/>
            <a:ext cx="5000628" cy="3357562"/>
          </a:xfrm>
          <a:prstGeom prst="rect">
            <a:avLst/>
          </a:prstGeom>
          <a:noFill/>
        </p:spPr>
      </p:pic>
      <p:pic>
        <p:nvPicPr>
          <p:cNvPr id="20485" name="Picture 5" descr="C:\Users\202\Desktop\Новая папка (10)\IMG-20210331-WA0069.jpg"/>
          <p:cNvPicPr>
            <a:picLocks noChangeAspect="1" noChangeArrowheads="1"/>
          </p:cNvPicPr>
          <p:nvPr/>
        </p:nvPicPr>
        <p:blipFill>
          <a:blip r:embed="rId3"/>
          <a:srcRect t="8510"/>
          <a:stretch>
            <a:fillRect/>
          </a:stretch>
        </p:blipFill>
        <p:spPr bwMode="auto">
          <a:xfrm>
            <a:off x="4786314" y="0"/>
            <a:ext cx="4357686" cy="3357562"/>
          </a:xfrm>
          <a:prstGeom prst="rect">
            <a:avLst/>
          </a:prstGeom>
          <a:noFill/>
        </p:spPr>
      </p:pic>
      <p:pic>
        <p:nvPicPr>
          <p:cNvPr id="20486" name="Picture 6" descr="C:\Users\202\Desktop\Новая папка (10)\IMG-20210331-WA0066.jpg"/>
          <p:cNvPicPr>
            <a:picLocks noChangeAspect="1" noChangeArrowheads="1"/>
          </p:cNvPicPr>
          <p:nvPr/>
        </p:nvPicPr>
        <p:blipFill>
          <a:blip r:embed="rId4"/>
          <a:srcRect l="4166" t="28125" r="2778" b="5208"/>
          <a:stretch>
            <a:fillRect/>
          </a:stretch>
        </p:blipFill>
        <p:spPr bwMode="auto">
          <a:xfrm>
            <a:off x="0" y="3357562"/>
            <a:ext cx="4786314" cy="3500438"/>
          </a:xfrm>
          <a:prstGeom prst="rect">
            <a:avLst/>
          </a:prstGeom>
          <a:noFill/>
        </p:spPr>
      </p:pic>
      <p:pic>
        <p:nvPicPr>
          <p:cNvPr id="20487" name="Picture 7" descr="C:\Users\202\Desktop\Новая папка (10)\IMG-20210331-WA0060.jpg"/>
          <p:cNvPicPr>
            <a:picLocks noChangeAspect="1" noChangeArrowheads="1"/>
          </p:cNvPicPr>
          <p:nvPr/>
        </p:nvPicPr>
        <p:blipFill>
          <a:blip r:embed="rId5"/>
          <a:srcRect t="14583" r="19444" b="16666"/>
          <a:stretch>
            <a:fillRect/>
          </a:stretch>
        </p:blipFill>
        <p:spPr bwMode="auto">
          <a:xfrm>
            <a:off x="4786314" y="3357562"/>
            <a:ext cx="4357686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2" name="Picture 4" descr="C:\Users\202\Desktop\Новая папка (9)\20210326_1039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183" r="2721" b="14767"/>
          <a:stretch>
            <a:fillRect/>
          </a:stretch>
        </p:blipFill>
        <p:spPr bwMode="auto">
          <a:xfrm>
            <a:off x="0" y="0"/>
            <a:ext cx="4286248" cy="3214686"/>
          </a:xfrm>
          <a:prstGeom prst="rect">
            <a:avLst/>
          </a:prstGeom>
          <a:noFill/>
        </p:spPr>
      </p:pic>
      <p:pic>
        <p:nvPicPr>
          <p:cNvPr id="22533" name="Picture 5" descr="C:\Users\202\Desktop\Новая папка (9)\20210326_1041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0"/>
            <a:ext cx="4857752" cy="3214686"/>
          </a:xfrm>
          <a:prstGeom prst="rect">
            <a:avLst/>
          </a:prstGeom>
          <a:noFill/>
        </p:spPr>
      </p:pic>
      <p:pic>
        <p:nvPicPr>
          <p:cNvPr id="5" name="Рисунок 4" descr="C:\Users\202\Desktop\Новая папка (9)\20210326_10423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4686"/>
            <a:ext cx="4286248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202\Desktop\Новая папка (9)\20210326_10452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214686"/>
            <a:ext cx="492919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227</Words>
  <Application>Microsoft Office PowerPoint</Application>
  <PresentationFormat>Экран (4:3)</PresentationFormat>
  <Paragraphs>18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Развивающие игры</vt:lpstr>
      <vt:lpstr>Слайд 2</vt:lpstr>
      <vt:lpstr>Слайд 3</vt:lpstr>
      <vt:lpstr>Слайд 4</vt:lpstr>
      <vt:lpstr>Слайд 5</vt:lpstr>
      <vt:lpstr>Слайд 6</vt:lpstr>
      <vt:lpstr>Дидактическая  игра « Собери картинку» Цель: Учить детей выделять форму предмета, учить правильно собирать изображение предмета из отдельных частей. Оборудование: картинки наклеенные на картон и разрезанные на 4 части. Правило игры: Перед детьми воспитатель кладет разрезанные на 4 части  картинки. Воспитатель предлагает детям внимательно рассмотреть и собрать  картинку из отдельных частей. Дети собирают картинку и называют получившуюся картинку. </vt:lpstr>
      <vt:lpstr>Слайд 8</vt:lpstr>
      <vt:lpstr>Слайд 9</vt:lpstr>
      <vt:lpstr>Дидактическая игра «Что лишнее?» Цель: учить детей определять лишний предмет из изображений на карточке, развивать мышление. Оборудование: полоски из картона с 4-мя наклеенными картинками Правило игры: Воспитатель кладет перед детьми карточки с 4-мя картинками, 3 картинки из которых можно обобщить, например- на карточке изображены  три гриба и цветок, цветок лишний.</vt:lpstr>
      <vt:lpstr>Слайд 11</vt:lpstr>
      <vt:lpstr>Дидактическая игра    «Поймай рыбку» для развития мелкой моторики рук Цель: Развивать мелкую моторику рук,  вызвать интерес к игре. Оборудование: круглые деревянные палочки , обклеенные самоклеющейся цветной бумагой, игрушечные рыбки. Правило игры: Воспитатель дает детям круглую палочку – «удочку», к середине которой прикреплена нитка с рыбкой на конце. Дети пальчиками накручивают нитку на палочку, «вытаскивая рыбку из воды».  Можно еще соревноваться, кто быстрее поймает рыбку.</vt:lpstr>
      <vt:lpstr>Слайд 13</vt:lpstr>
      <vt:lpstr>Слайд 14</vt:lpstr>
      <vt:lpstr>Дидактическая игра «Угадай предмет на ошупь»   Цель: закрепление и развитие мелкой моторики рук, развитие мышления, речи, воображения, памяти.   Оборудование: Коробка с двумя круглыми отверстиями  по бокам, мелкие предметы- муляжи овощей и фруктов, кубик, мячик, игрушки.           Правило игры:  В коробке лежат мелкие предметы, ребенок просовывает руки в отверстия и на ощупь угадывает попавшийся ему предмет и называет его. Затем он вынимает его из коробки и смотрит, правильно ли он угадал. </vt:lpstr>
      <vt:lpstr>Слайд 16</vt:lpstr>
      <vt:lpstr>Слайд 17</vt:lpstr>
      <vt:lpstr>  Дидактическая игра «Поле чудес»   Цель: Ознакомление детей с окружающим миром.,развитие элементарных математических представлений, обогащение словарного запаса, закрепление знаний о цвете;   Оборудование: Игровое поле – вращающийся круг с неподвижной стрелкой, разделенный на 10 секторов разного цвета. На каждом секторе изображения цифр, разных предметов ( животных, насекомых, геометрических фигур, птиц и т.д.) Правило игры: ребенок вращает барабан. После остановки, ребенок називает номер сектора на которую указывает стрелка, называет цвет сектора, перечисляет предметы, которые изображены на этом секторе и называет , что это г за предмет.  Например: сектор 7 красного цвета. На нем изображены- медведь-дикое животное, гусь-домашняя птица, бабочка- насекомое, треугольник- геометрическая фигура. и т.д. и т.п.     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202</dc:creator>
  <cp:lastModifiedBy>Admin</cp:lastModifiedBy>
  <cp:revision>31</cp:revision>
  <dcterms:created xsi:type="dcterms:W3CDTF">2021-04-01T19:28:40Z</dcterms:created>
  <dcterms:modified xsi:type="dcterms:W3CDTF">2022-03-25T08:58:25Z</dcterms:modified>
</cp:coreProperties>
</file>