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9" r:id="rId13"/>
  </p:sldIdLst>
  <p:sldSz cx="12192000" cy="6858000"/>
  <p:notesSz cx="6858000" cy="12192000"/>
  <p:defaultText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:mc="http://schemas.openxmlformats.org/markup-compatibility/2006" xmlns:p14="http://schemas.microsoft.com/office/powerpoint/2010/main" xmlns:p15="http://schemas.microsoft.com/office/powerpoint/2012/main" xmlns:pr="smNativeData" xmlns="smNativeData" dt="1731866885" val="1062" revOS="4"/>
      <pr:smFileRevision xmlns:mc="http://schemas.openxmlformats.org/markup-compatibility/2006" xmlns:p14="http://schemas.microsoft.com/office/powerpoint/2010/main" xmlns:p15="http://schemas.microsoft.com/office/powerpoint/2012/main" xmlns:pr="smNativeData" xmlns="smNativeData" dt="1731866885" val="101"/>
      <pr:guideOptions xmlns:mc="http://schemas.openxmlformats.org/markup-compatibility/2006" xmlns:p14="http://schemas.microsoft.com/office/powerpoint/2010/main" xmlns:p15="http://schemas.microsoft.com/office/powerpoint/2012/main" xmlns:pr="smNativeData" xmlns="smNativeData" dt="1731866885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1" d="100"/>
          <a:sy n="81" d="100"/>
        </p:scale>
        <p:origin x="2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9" d="100"/>
        <a:sy n="19" d="100"/>
      </p:scale>
      <p:origin x="0" y="0"/>
    </p:cViewPr>
  </p:sorterViewPr>
  <p:notesViewPr>
    <p:cSldViewPr snapToObjects="1" showGuides="1">
      <p:cViewPr>
        <p:scale>
          <a:sx n="94" d="100"/>
          <a:sy n="94" d="100"/>
        </p:scale>
        <p:origin x="377" y="556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EAAAAAAAAA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Sub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QAsAAOgXAADAPwAAsCIAABAAAAAmAAAACAAAAAGAAAAAAAAA"/>
              </a:ext>
            </a:extLst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t>Click to edit Master subtitle style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C6E0F-41D3-8998-9D64-B7CD202A6BE2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C52D5-9BD3-89A4-9D64-6DF11C2A6B38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49Ij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IAAAAAAAAA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C4DD3-9DD3-89BB-9D64-6BEE032A6B3E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E6c3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C75B8-F6D3-8983-9D64-00D63B2A6B55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C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YDYAALABAABARwAAsCUAABAAAAAmAAAACAAAAIMAAAAAAAAA"/>
              </a:ext>
            </a:extLst>
          </p:cNvSpPr>
          <p:nvPr>
            <p:ph type="title"/>
          </p:nvPr>
        </p:nvSpPr>
        <p:spPr>
          <a:xfrm>
            <a:off x="8839200" y="274320"/>
            <a:ext cx="27432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AfNQAAsCUAABAAAAAmAAAACAAAAAMAAAAAAAAA"/>
              </a:ext>
            </a:extLst>
          </p:cNvSpPr>
          <p:nvPr>
            <p:ph idx="1"/>
          </p:nvPr>
        </p:nvSpPr>
        <p:spPr>
          <a:xfrm>
            <a:off x="609600" y="274320"/>
            <a:ext cx="8025765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C6DA6-E8D3-899B-9D64-1ECE232A6B4B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C6F2B-65D3-8999-9D64-93CC212A6BC6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AAAAAAAAAA"/>
              </a:ext>
            </a:extLst>
          </p:cNvSpPr>
          <p:nvPr>
            <p:ph idx="1"/>
          </p:nvPr>
        </p:nvSpPr>
        <p:spPr/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C5A59-17D3-89AC-9D64-E1F9142A6BB4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C7B1E-50D3-898D-9D64-A6D8352A6BF3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BwbAACtRQAAfSMAABAAAAAmAAAACAAAAIGAAAAAAAAA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4000" b="1" cap="all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OERAACtRQAAHBsAABAAAAAmAAAACAAAAIGAAAAAAAAA"/>
              </a:ext>
            </a:extLst>
          </p:cNvSpPr>
          <p:nvPr>
            <p:ph idx="1"/>
          </p:nvPr>
        </p:nvSpPr>
        <p:spPr>
          <a:xfrm>
            <a:off x="963295" y="2906395"/>
            <a:ext cx="103632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000" cap="none"/>
            </a:lvl1pPr>
            <a:lvl2pPr marL="457200" indent="0">
              <a:buNone/>
              <a:defRPr sz="1800" cap="none"/>
            </a:lvl2pPr>
            <a:lvl3pPr marL="914400" indent="0">
              <a:buNone/>
              <a:defRPr sz="1600" cap="none"/>
            </a:lvl3pPr>
            <a:lvl4pPr marL="1371600" indent="0">
              <a:buNone/>
              <a:defRPr sz="1400" cap="none"/>
            </a:lvl4pPr>
            <a:lvl5pPr marL="1828800" indent="0">
              <a:buNone/>
              <a:defRPr sz="1400" cap="none"/>
            </a:lvl5pPr>
            <a:lvl6pPr marL="2286000" indent="0">
              <a:buNone/>
              <a:defRPr sz="1400" cap="none"/>
            </a:lvl6pPr>
            <a:lvl7pPr marL="2743200" indent="0">
              <a:buNone/>
              <a:defRPr sz="1400" cap="none"/>
            </a:lvl7pPr>
            <a:lvl8pPr marL="3200400" indent="0">
              <a:buNone/>
              <a:defRPr sz="1400" cap="none"/>
            </a:lvl8pPr>
            <a:lvl9pPr marL="3657600" indent="0">
              <a:buNone/>
              <a:defRPr sz="14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C5863-2DD3-89AE-9D64-DBFB162A6B8E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C79E4-AAD3-898F-9D64-5CDA372A6B09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DhJAAAsCUAABAAAAAmAAAACAAAAAGAAAAAAAAA"/>
              </a:ext>
            </a:extLst>
          </p:cNvSpPr>
          <p:nvPr>
            <p:ph idx="1"/>
          </p:nvPr>
        </p:nvSpPr>
        <p:spPr>
          <a:xfrm>
            <a:off x="609600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yYAANgJAABARwAAsCUAABAAAAAmAAAACAAAAAGAAAAAAAAA"/>
              </a:ext>
            </a:extLst>
          </p:cNvSpPr>
          <p:nvPr>
            <p:ph idx="2"/>
          </p:nvPr>
        </p:nvSpPr>
        <p:spPr>
          <a:xfrm>
            <a:off x="6196965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C5805-4BD3-89AE-9D64-BDFB162A6BE8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C1C04-4AD3-89EA-9D64-BCBF522A6BE9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3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HEJAADjJAAAYQ0AABAAAAAmAAAACAAAAIGAAAAAAAAA"/>
              </a:ext>
            </a:extLst>
          </p:cNvSpPr>
          <p:nvPr>
            <p:ph idx="1"/>
          </p:nvPr>
        </p:nvSpPr>
        <p:spPr>
          <a:xfrm>
            <a:off x="609600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GENAADjJAAAsCUAABAAAAAmAAAACAAAAAGAAAAAAAAA"/>
              </a:ext>
            </a:extLst>
          </p:cNvSpPr>
          <p:nvPr>
            <p:ph idx="2"/>
          </p:nvPr>
        </p:nvSpPr>
        <p:spPr>
          <a:xfrm>
            <a:off x="609600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HEJAABARwAAYQ0AABAAAAAmAAAACAAAAIGAAAAAAAAA"/>
              </a:ext>
            </a:extLst>
          </p:cNvSpPr>
          <p:nvPr>
            <p:ph idx="3"/>
          </p:nvPr>
        </p:nvSpPr>
        <p:spPr>
          <a:xfrm>
            <a:off x="6195695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6" name="SlideText4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GENAABARwAAsCUAABAAAAAmAAAACAAAAAGAAAAAAAAA"/>
              </a:ext>
            </a:extLst>
          </p:cNvSpPr>
          <p:nvPr>
            <p:ph idx="4"/>
          </p:nvPr>
        </p:nvSpPr>
        <p:spPr>
          <a:xfrm>
            <a:off x="6195695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C3AD7-99D3-89CC-9D64-6F99742A6B3A}" type="datetime1">
              <a:t>21.11.2024</a:t>
            </a:fld>
            <a:endParaRPr/>
          </a:p>
        </p:txBody>
      </p:sp>
      <p:sp>
        <p:nvSpPr>
          <p:cNvPr id="8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C51B3-FDD3-89A7-9D64-0BF21F2A6B5E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C4A75-3BD3-89BC-9D64-CDE9042A6B98}" type="datetime1">
              <a:t>21.11.2024</a:t>
            </a:fld>
            <a:endParaRPr/>
          </a:p>
        </p:txBody>
      </p:sp>
      <p:sp>
        <p:nvSpPr>
          <p:cNvPr id="4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C6F07-49D3-8999-9D64-BFCC212A6BEA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C54A8-E6D3-89A2-9D64-10F71A2A6B45}" type="datetime1">
              <a:t>21.11.2024</a:t>
            </a:fld>
            <a:endParaRPr/>
          </a:p>
        </p:txBody>
      </p:sp>
      <p:sp>
        <p:nvSpPr>
          <p:cNvPr id="3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C168C-C2D3-89E0-9D64-34B5582A6B61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K4BAABtHAAA1AgAABAAAAAmAAAACAAAAIGAAAAAAAAA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x0AAK4BAABARwAAsCUAABAAAAAmAAAACAAAAAGAAAAAAAAA"/>
              </a:ext>
            </a:extLst>
          </p:cNvSpPr>
          <p:nvPr>
            <p:ph idx="1"/>
          </p:nvPr>
        </p:nvSpPr>
        <p:spPr>
          <a:xfrm>
            <a:off x="4766945" y="273050"/>
            <a:ext cx="6815455" cy="5853430"/>
          </a:xfrm>
        </p:spPr>
        <p:txBody>
          <a:bodyPr/>
          <a:lstStyle>
            <a:lvl1pPr>
              <a:defRPr sz="3200" cap="none"/>
            </a:lvl1pPr>
            <a:lvl2pPr>
              <a:defRPr sz="2800" cap="none"/>
            </a:lvl2pPr>
            <a:lvl3pPr>
              <a:defRPr sz="2400" cap="none"/>
            </a:lvl3pPr>
            <a:lvl4pPr>
              <a:defRPr sz="2000" cap="none"/>
            </a:lvl4pPr>
            <a:lvl5pPr>
              <a:defRPr sz="2000" cap="none"/>
            </a:lvl5pPr>
            <a:lvl6pPr>
              <a:defRPr sz="2000" cap="none"/>
            </a:lvl6pPr>
            <a:lvl7pPr>
              <a:defRPr sz="2000" cap="none"/>
            </a:lvl7pPr>
            <a:lvl8pPr>
              <a:defRPr sz="2000" cap="none"/>
            </a:lvl8pPr>
            <a:lvl9pPr>
              <a:defRPr sz="2000" cap="none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QIAABtHAAAsCUAABAAAAAmAAAACAAAAAGAAAAAAAAA"/>
              </a:ext>
            </a:extLst>
          </p:cNvSpPr>
          <p:nvPr>
            <p:ph idx="2"/>
          </p:nvPr>
        </p:nvSpPr>
        <p:spPr>
          <a:xfrm>
            <a:off x="609600" y="1435100"/>
            <a:ext cx="4011295" cy="46913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C4956-18D3-89BF-9D64-EEEA072A6BBB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NwY0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C71CC-82D3-8987-9D64-74D23F2A6B21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IgdAACzOwAABCEAABAAAAAmAAAACAAAAIGAAAAAAAAA"/>
              </a:ext>
            </a:extLst>
          </p:cNvSpPr>
          <p:nvPr>
            <p:ph type="title"/>
          </p:nvPr>
        </p:nvSpPr>
        <p:spPr>
          <a:xfrm>
            <a:off x="2389505" y="4800600"/>
            <a:ext cx="73152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MYDAACzOwAAFh0AABAAAAAmAAAACAAAAAGAAAAAAAAA"/>
              </a:ext>
            </a:extLst>
          </p:cNvSpPr>
          <p:nvPr>
            <p:ph idx="1"/>
          </p:nvPr>
        </p:nvSpPr>
        <p:spPr>
          <a:xfrm>
            <a:off x="2389505" y="613410"/>
            <a:ext cx="7315200" cy="4114800"/>
          </a:xfrm>
        </p:spPr>
        <p:txBody>
          <a:bodyPr/>
          <a:lstStyle>
            <a:lvl1pPr marL="0" indent="0">
              <a:buNone/>
              <a:defRPr sz="3200" cap="none"/>
            </a:lvl1pPr>
            <a:lvl2pPr marL="457200" indent="0">
              <a:buNone/>
              <a:defRPr sz="2800" cap="none"/>
            </a:lvl2pPr>
            <a:lvl3pPr marL="914400" indent="0">
              <a:buNone/>
              <a:defRPr sz="2400" cap="none"/>
            </a:lvl3pPr>
            <a:lvl4pPr marL="1371600" indent="0">
              <a:buNone/>
              <a:defRPr sz="2000" cap="none"/>
            </a:lvl4pPr>
            <a:lvl5pPr marL="1828800" indent="0">
              <a:buNone/>
              <a:defRPr sz="2000" cap="none"/>
            </a:lvl5pPr>
            <a:lvl6pPr marL="2286000" indent="0">
              <a:buNone/>
              <a:defRPr sz="2000" cap="none"/>
            </a:lvl6pPr>
            <a:lvl7pPr marL="2743200" indent="0">
              <a:buNone/>
              <a:defRPr sz="2000" cap="none"/>
            </a:lvl7pPr>
            <a:lvl8pPr marL="3200400" indent="0">
              <a:buNone/>
              <a:defRPr sz="2000" cap="none"/>
            </a:lvl8pPr>
            <a:lvl9pPr marL="3657600" indent="0">
              <a:buNone/>
              <a:defRPr sz="20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AQhAACzOwAA+CUAABAAAAAmAAAACAAAAAGAAAAAAAAA"/>
              </a:ext>
            </a:extLst>
          </p:cNvSpPr>
          <p:nvPr>
            <p:ph idx="2"/>
          </p:nvPr>
        </p:nvSpPr>
        <p:spPr>
          <a:xfrm>
            <a:off x="2389505" y="5367020"/>
            <a:ext cx="7315200" cy="8051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3EDC1F8F-C1D3-89E9-9D64-37BC512A6B62}" type="datetime1">
              <a:t>21.11.2024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3EDC403F-71D3-89B6-9D64-87E30E2A6BD2}" type="slidenum">
              <a:t>‹#›</a:t>
            </a:fld>
            <a:endParaRPr/>
          </a:p>
        </p:txBody>
      </p:sp>
    </p:spTree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Оформление по умолчани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P//////////"/>
              </a:ext>
            </a:extLst>
          </p:cNvSpPr>
          <p:nvPr>
            <p:ph type="title"/>
          </p:nvPr>
        </p:nvSpPr>
        <p:spPr>
          <a:xfrm>
            <a:off x="609600" y="274320"/>
            <a:ext cx="109728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P//////////"/>
              </a:ext>
            </a:extLst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P//////////"/>
              </a:ext>
            </a:extLst>
          </p:cNvSpPr>
          <p:nvPr>
            <p:ph type="dt" sz="quarter" idx="2"/>
          </p:nvPr>
        </p:nvSpPr>
        <p:spPr>
          <a:xfrm>
            <a:off x="609600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l">
              <a:defRPr sz="1200" cap="none"/>
            </a:lvl1pPr>
          </a:lstStyle>
          <a:p>
            <a:fld id="{3EDC09E3-ADD3-89FF-9D64-5BAA472A6B0E}" type="datetime1">
              <a:t>21.11.2024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P//////////"/>
              </a:ext>
            </a:extLst>
          </p:cNvSpPr>
          <p:nvPr>
            <p:ph type="ftr" sz="quarter" idx="3"/>
          </p:nvPr>
        </p:nvSpPr>
        <p:spPr>
          <a:xfrm>
            <a:off x="4166235" y="6356985"/>
            <a:ext cx="385953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ctr">
              <a:defRPr sz="1200" cap="none"/>
            </a:lvl1pPr>
          </a:lstStyle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P//////////"/>
              </a:ext>
            </a:extLst>
          </p:cNvSpPr>
          <p:nvPr>
            <p:ph type="sldNum" sz="quarter" idx="4"/>
          </p:nvPr>
        </p:nvSpPr>
        <p:spPr>
          <a:xfrm>
            <a:off x="8738235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r">
              <a:defRPr sz="1200" cap="none"/>
            </a:lvl1pPr>
          </a:lstStyle>
          <a:p>
            <a:fld id="{3EDC39E9-A7D3-89CF-9D64-519A772A6B04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marR="0" indent="0" algn="ctr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cap="none" spc="0" baseline="0">
          <a:solidFill>
            <a:schemeClr val="tx2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5146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9718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429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886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bodyStyle>
    <p:otherStyle>
      <a:lvl1pPr marL="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ByXJcc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Ag8AAKMMAAAIPAAAjR0AAAAAAAAmAAAACAAAAAEAAAAAAAAA"/>
              </a:ext>
            </a:extLst>
          </p:cNvSpPr>
          <p:nvPr>
            <p:ph type="ctrTitle"/>
          </p:nvPr>
        </p:nvSpPr>
        <p:spPr>
          <a:xfrm>
            <a:off x="2439670" y="2054225"/>
            <a:ext cx="7319010" cy="2749550"/>
          </a:xfrm>
        </p:spPr>
        <p:txBody>
          <a:bodyPr/>
          <a:lstStyle/>
          <a:p>
            <a:pPr algn="ctr"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dirty="0" err="1" smtClean="0"/>
              <a:t>Пр</a:t>
            </a:r>
            <a:r>
              <a:rPr lang="ru-RU" dirty="0"/>
              <a:t>е</a:t>
            </a:r>
            <a:r>
              <a:rPr dirty="0" err="1" smtClean="0"/>
              <a:t>зентация</a:t>
            </a:r>
            <a:r>
              <a:rPr dirty="0" smtClean="0"/>
              <a:t> </a:t>
            </a:r>
            <a:endParaRPr dirty="0"/>
          </a:p>
          <a:p>
            <a:pPr algn="ctr"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rPr dirty="0"/>
              <a:t>«</a:t>
            </a:r>
            <a:r>
              <a:rPr dirty="0" err="1"/>
              <a:t>М.В.Ломоносов</a:t>
            </a:r>
            <a:r>
              <a:rPr dirty="0"/>
              <a:t> - </a:t>
            </a:r>
            <a:r>
              <a:rPr dirty="0" err="1"/>
              <a:t>великий</a:t>
            </a:r>
            <a:r>
              <a:rPr dirty="0"/>
              <a:t> </a:t>
            </a:r>
            <a:r>
              <a:rPr dirty="0" err="1"/>
              <a:t>сын</a:t>
            </a:r>
            <a:r>
              <a:rPr dirty="0"/>
              <a:t> </a:t>
            </a:r>
            <a:r>
              <a:rPr dirty="0" err="1"/>
              <a:t>России</a:t>
            </a:r>
            <a:r>
              <a:rPr dirty="0"/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O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zxsAAHEAAADFQQAAEhYAABAAAAAmAAAACAAAAAEAAAAAAAAA"/>
              </a:ext>
            </a:extLst>
          </p:cNvSpPr>
          <p:nvPr>
            <p:ph type="ctrTitle"/>
          </p:nvPr>
        </p:nvSpPr>
        <p:spPr>
          <a:xfrm>
            <a:off x="4520565" y="71755"/>
            <a:ext cx="6170930" cy="3515995"/>
          </a:xfrm>
        </p:spPr>
        <p:txBody>
          <a:bodyPr/>
          <a:lstStyle/>
          <a:p>
            <a:pPr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9.Авторам какого всеобщего закона является Ломоносов?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BT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O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FMBAABTAQAA7RoAALwd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15265" y="215265"/>
            <a:ext cx="4161790" cy="46183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extLst>
          <p:ext uri="smNativeData">
            <pr:smNativeData xmlns:p15="http://schemas.microsoft.com/office/powerpoint/2012/main" xmlns:pr="smNativeData" xmlns="smNativeData" val="BTE6ZwAAAAAIBwAAAAAAAEwAAAAHAAAAAAAAAAAAAAAAAAAAAQAAAAAAAAAAAAAAAAAAAAAAAAAAAAAA"/>
          </p:ext>
        </p:extLst>
      </p:transition>
    </mc:Choice>
    <mc:Fallback xmlns="">
      <p:transition spd="slow">
        <p:extLst>
          <p:ext uri="smNativeData">
            <pr:smNativeData xmlns="smNativeData" xmlns:pr="smNativeData" xmlns:p15="http://schemas.microsoft.com/office/powerpoint/2012/main" xmlns:p14="http://schemas.microsoft.com/office/powerpoint/2010/main" val="BTE6ZwAAAAAIBwAAAAAAAEwAAAAH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zxsAAHEAAADFQQAAEhYAABAAAAAmAAAACAAAAAEAAAAAAAAA"/>
              </a:ext>
            </a:extLst>
          </p:cNvSpPr>
          <p:nvPr>
            <p:ph type="ctrTitle"/>
          </p:nvPr>
        </p:nvSpPr>
        <p:spPr>
          <a:xfrm>
            <a:off x="4520565" y="71755"/>
            <a:ext cx="6170930" cy="3515995"/>
          </a:xfrm>
        </p:spPr>
        <p:txBody>
          <a:bodyPr/>
          <a:lstStyle/>
          <a:p>
            <a:pPr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10.Считали ли Ломоносова величайшим ученым его современники?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BT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B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FMBAABTAQAA7RoAALwd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15265" y="215265"/>
            <a:ext cx="4161790" cy="46183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extLst>
          <p:ext uri="smNativeData">
            <pr:smNativeData xmlns:p15="http://schemas.microsoft.com/office/powerpoint/2012/main" xmlns:pr="smNativeData" xmlns="smNativeData" val="BTE6ZwAAAAAIBwAAAAAAAEwAAAAHAAAAAAAAAAAAAAAAAAAAAQAAAAAAAAAAAAAAAAAAAAAAAAAAAAAA"/>
          </p:ext>
        </p:extLst>
      </p:transition>
    </mc:Choice>
    <mc:Fallback xmlns="">
      <p:transition spd="slow">
        <p:extLst>
          <p:ext uri="smNativeData">
            <pr:smNativeData xmlns="smNativeData" xmlns:pr="smNativeData" xmlns:p15="http://schemas.microsoft.com/office/powerpoint/2012/main" xmlns:p14="http://schemas.microsoft.com/office/powerpoint/2010/main" val="BTE6ZwAAAAAIBwAAAAAAAEwAAAAH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zxsAAHEAAADFQQAAEhYAABAAAAAmAAAACAAAAAEAAAAAAAAA"/>
              </a:ext>
            </a:extLst>
          </p:cNvSpPr>
          <p:nvPr>
            <p:ph type="ctrTitle"/>
          </p:nvPr>
        </p:nvSpPr>
        <p:spPr>
          <a:xfrm>
            <a:off x="4520565" y="71755"/>
            <a:ext cx="6170930" cy="3515995"/>
          </a:xfrm>
        </p:spPr>
        <p:txBody>
          <a:bodyPr/>
          <a:lstStyle/>
          <a:p>
            <a:pPr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11.Еще в 1744-1745 гг. Ломоносов в своих «Размышлениях о причине теплоты и холода» с полной ясностью высказал утверждение о том, что тепловая энергия обусловлена ... чем?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BT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BsQUFB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FMBAABTAQAA7RoAALwd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15265" y="215265"/>
            <a:ext cx="4161790" cy="46183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extLst>
          <p:ext uri="smNativeData">
            <pr:smNativeData xmlns:p15="http://schemas.microsoft.com/office/powerpoint/2012/main" xmlns:pr="smNativeData" xmlns="smNativeData" val="BTE6ZwAAAAAIBwAAAAAAAEwAAAAHAAAAAAAAAAAAAAAAAAAAAQAAAAAAAAAAAAAAAAAAAAAAAAAAAAAA"/>
          </p:ext>
        </p:extLst>
      </p:transition>
    </mc:Choice>
    <mc:Fallback xmlns="">
      <p:transition spd="slow">
        <p:extLst>
          <p:ext uri="smNativeData">
            <pr:smNativeData xmlns="smNativeData" xmlns:pr="smNativeData" xmlns:p15="http://schemas.microsoft.com/office/powerpoint/2012/main" xmlns:p14="http://schemas.microsoft.com/office/powerpoint/2010/main" val="BTE6ZwAAAAAIBwAAAAAAAEwAAAAH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TAUAAL0FAADTOQAA3BgAABAAAAAmAAAACAAAAAEAAAAAAAAA"/>
              </a:ext>
            </a:extLst>
          </p:cNvSpPr>
          <p:nvPr>
            <p:ph type="ctrTitle"/>
          </p:nvPr>
        </p:nvSpPr>
        <p:spPr>
          <a:xfrm>
            <a:off x="861060" y="932815"/>
            <a:ext cx="8538845" cy="3108325"/>
          </a:xfrm>
        </p:spPr>
        <p:txBody>
          <a:bodyPr/>
          <a:lstStyle/>
          <a:p>
            <a:pPr algn="ctr"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1.Кто назвал Ломоносова «первым нашим университетом»?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BT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aAQ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MQBAAAZEgAAEhYAAGcm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87020" y="2941955"/>
            <a:ext cx="3300730" cy="330073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extLst>
          <p:ext uri="smNativeData">
            <pr:smNativeData xmlns:p15="http://schemas.microsoft.com/office/powerpoint/2012/main" xmlns:pr="smNativeData" xmlns="smNativeData" val="BTE6ZwAAAAAIBwAAAAAAAEwAAAAHAAAAAAAAAAAAAAAAAAAAAQAAAAAAAAAAAAAAAAAAAAAAAAAAAAAA"/>
          </p:ext>
        </p:extLst>
      </p:transition>
    </mc:Choice>
    <mc:Fallback xmlns="">
      <p:transition spd="slow">
        <p:extLst>
          <p:ext uri="smNativeData">
            <pr:smNativeData xmlns="smNativeData" xmlns:pr="smNativeData" xmlns:p15="http://schemas.microsoft.com/office/powerpoint/2012/main" xmlns:p14="http://schemas.microsoft.com/office/powerpoint/2010/main" val="BTE6ZwAAAAAIBwAAAAAAAEwAAAAH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TAUAAL0FAADTOQAA3BgAABAAAAAmAAAACAAAAAEAAAAAAAAA"/>
              </a:ext>
            </a:extLst>
          </p:cNvSpPr>
          <p:nvPr>
            <p:ph type="ctrTitle"/>
          </p:nvPr>
        </p:nvSpPr>
        <p:spPr>
          <a:xfrm>
            <a:off x="861060" y="932815"/>
            <a:ext cx="8538845" cy="3108325"/>
          </a:xfrm>
        </p:spPr>
        <p:txBody>
          <a:bodyPr/>
          <a:lstStyle/>
          <a:p>
            <a:pPr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2.Назовите науки,в которых Ломоносов оставил свой след?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BT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aAQ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MQBAAAZEgAAEhYAAGcm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287020" y="2941955"/>
            <a:ext cx="3300730" cy="330073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extLst>
          <p:ext uri="smNativeData">
            <pr:smNativeData xmlns:p15="http://schemas.microsoft.com/office/powerpoint/2012/main" xmlns:pr="smNativeData" xmlns="smNativeData" val="BTE6ZwAAAAAIBwAAAAAAAEwAAAAHAAAAAAAAAAAAAAAAAAAAAQAAAAAAAAAAAAAAAAAAAAAAAAAAAAAA"/>
          </p:ext>
        </p:extLst>
      </p:transition>
    </mc:Choice>
    <mc:Fallback xmlns="">
      <p:transition spd="slow">
        <p:extLst>
          <p:ext uri="smNativeData">
            <pr:smNativeData xmlns="smNativeData" xmlns:pr="smNativeData" xmlns:p15="http://schemas.microsoft.com/office/powerpoint/2012/main" xmlns:p14="http://schemas.microsoft.com/office/powerpoint/2010/main" val="BTE6ZwAAAAAIBwAAAAAAAEwAAAAH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xhAAAL0FAABNRQAAuBgAABAAAAAmAAAACAAAAAEAAAAAAAAA"/>
              </a:ext>
            </a:extLst>
          </p:cNvSpPr>
          <p:nvPr>
            <p:ph type="ctrTitle"/>
          </p:nvPr>
        </p:nvSpPr>
        <p:spPr>
          <a:xfrm>
            <a:off x="2726690" y="932815"/>
            <a:ext cx="8538845" cy="3085465"/>
          </a:xfrm>
        </p:spPr>
        <p:txBody>
          <a:bodyPr/>
          <a:lstStyle/>
          <a:p>
            <a:pPr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3.Назовите дату и место рождения Ломоносова.</a:t>
            </a:r>
          </a:p>
        </p:txBody>
      </p:sp>
      <p:pic>
        <p:nvPicPr>
          <p:cNvPr id="3" name="Изображение2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BT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B9Ag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I7///8nCgAAbBMAAKMk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-72390" y="1650365"/>
            <a:ext cx="3229610" cy="43053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extLst>
          <p:ext uri="smNativeData">
            <pr:smNativeData xmlns:p15="http://schemas.microsoft.com/office/powerpoint/2012/main" xmlns:pr="smNativeData" xmlns="smNativeData" val="BTE6ZwAAAAAIBwAAAAAAAEwAAAAHAAAAAAAAAAAAAAAAAAAAAQAAAAAAAAAAAAAAAAAAAAAAAAAAAAAA"/>
          </p:ext>
        </p:extLst>
      </p:transition>
    </mc:Choice>
    <mc:Fallback xmlns="">
      <p:transition spd="slow">
        <p:extLst>
          <p:ext uri="smNativeData">
            <pr:smNativeData xmlns="smNativeData" xmlns:pr="smNativeData" xmlns:p15="http://schemas.microsoft.com/office/powerpoint/2012/main" xmlns:p14="http://schemas.microsoft.com/office/powerpoint/2010/main" val="BTE6ZwAAAAAIBwAAAAAAAEwAAAAH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xhAAAL0FAABNRQAAuBgAABAAAAAmAAAACAAAAAEAAAAAAAAA"/>
              </a:ext>
            </a:extLst>
          </p:cNvSpPr>
          <p:nvPr>
            <p:ph type="ctrTitle"/>
          </p:nvPr>
        </p:nvSpPr>
        <p:spPr>
          <a:xfrm>
            <a:off x="2726690" y="932815"/>
            <a:ext cx="8538845" cy="3085465"/>
          </a:xfrm>
        </p:spPr>
        <p:txBody>
          <a:bodyPr/>
          <a:lstStyle/>
          <a:p>
            <a:pPr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4.Какому делу был послан учиться Михайло Ломоносов за границу?</a:t>
            </a:r>
          </a:p>
        </p:txBody>
      </p:sp>
      <p:pic>
        <p:nvPicPr>
          <p:cNvPr id="3" name="Изображение2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BT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B9Ag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I7///8nCgAAbBMAAKMk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-72390" y="1650365"/>
            <a:ext cx="3229610" cy="43053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extLst>
          <p:ext uri="smNativeData">
            <pr:smNativeData xmlns:p15="http://schemas.microsoft.com/office/powerpoint/2012/main" xmlns:pr="smNativeData" xmlns="smNativeData" val="BTE6ZwAAAAAIBwAAAAAAAEwAAAAHAAAAAAAAAAAAAAAAAAAAAQAAAAAAAAAAAAAAAAAAAAAAAAAAAAAA"/>
          </p:ext>
        </p:extLst>
      </p:transition>
    </mc:Choice>
    <mc:Fallback xmlns="">
      <p:transition spd="slow">
        <p:extLst>
          <p:ext uri="smNativeData">
            <pr:smNativeData xmlns="smNativeData" xmlns:pr="smNativeData" xmlns:p15="http://schemas.microsoft.com/office/powerpoint/2012/main" xmlns:p14="http://schemas.microsoft.com/office/powerpoint/2010/main" val="BTE6ZwAAAAAIBwAAAAAAAEwAAAAH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xhAAAL0FAABNRQAAuBgAABAAAAAmAAAACAAAAAEAAAAAAAAA"/>
              </a:ext>
            </a:extLst>
          </p:cNvSpPr>
          <p:nvPr>
            <p:ph type="ctrTitle"/>
          </p:nvPr>
        </p:nvSpPr>
        <p:spPr>
          <a:xfrm>
            <a:off x="2726690" y="932815"/>
            <a:ext cx="8538845" cy="3085465"/>
          </a:xfrm>
        </p:spPr>
        <p:txBody>
          <a:bodyPr/>
          <a:lstStyle/>
          <a:p>
            <a:pPr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5.В апреле 1745 г. Ломоносов подал рапорт о назначении его профессором химии.Каков был ответ Академии?</a:t>
            </a:r>
          </a:p>
        </p:txBody>
      </p:sp>
      <p:pic>
        <p:nvPicPr>
          <p:cNvPr id="3" name="Изображение2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BT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+PGE6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I7///8nCgAAbBMAAKMk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-72390" y="1650365"/>
            <a:ext cx="3229610" cy="43053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extLst>
          <p:ext uri="smNativeData">
            <pr:smNativeData xmlns:p15="http://schemas.microsoft.com/office/powerpoint/2012/main" xmlns:pr="smNativeData" xmlns="smNativeData" val="BTE6ZwAAAAAIBwAAAAAAAEwAAAAHAAAAAAAAAAAAAAAAAAAAAQAAAAAAAAAAAAAAAAAAAAAAAAAAAAAA"/>
          </p:ext>
        </p:extLst>
      </p:transition>
    </mc:Choice>
    <mc:Fallback xmlns="">
      <p:transition spd="slow">
        <p:extLst>
          <p:ext uri="smNativeData">
            <pr:smNativeData xmlns="smNativeData" xmlns:pr="smNativeData" xmlns:p15="http://schemas.microsoft.com/office/powerpoint/2012/main" xmlns:p14="http://schemas.microsoft.com/office/powerpoint/2010/main" val="BTE6ZwAAAAAIBwAAAAAAAEwAAAAH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QAAAC4GAACVLAAAyB8AABAAAAAmAAAACAAAAAEAAAAAAAAA"/>
              </a:ext>
            </a:extLst>
          </p:cNvSpPr>
          <p:nvPr>
            <p:ph type="ctrTitle"/>
          </p:nvPr>
        </p:nvSpPr>
        <p:spPr>
          <a:xfrm>
            <a:off x="71755" y="1004570"/>
            <a:ext cx="7175500" cy="4161790"/>
          </a:xfrm>
        </p:spPr>
        <p:txBody>
          <a:bodyPr/>
          <a:lstStyle/>
          <a:p>
            <a:pPr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6.Какой завод был пущен в России в 1753 г. благодоря огромным усилиям Ломоносова?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BT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BBQUFB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FA1AACM+v//QIMAAEIr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8666480" y="-886460"/>
            <a:ext cx="12669520" cy="79184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extLst>
          <p:ext uri="smNativeData">
            <pr:smNativeData xmlns:p15="http://schemas.microsoft.com/office/powerpoint/2012/main" xmlns:pr="smNativeData" xmlns="smNativeData" val="BTE6ZwAAAAAIBwAAAAAAAEwAAAAHAAAAAAAAAAAAAAAAAAAAAQAAAAAAAAAAAAAAAAAAAAAAAAAAAAAA"/>
          </p:ext>
        </p:extLst>
      </p:transition>
    </mc:Choice>
    <mc:Fallback xmlns="">
      <p:transition spd="slow">
        <p:extLst>
          <p:ext uri="smNativeData">
            <pr:smNativeData xmlns="smNativeData" xmlns:pr="smNativeData" xmlns:p15="http://schemas.microsoft.com/office/powerpoint/2012/main" xmlns:p14="http://schemas.microsoft.com/office/powerpoint/2010/main" val="BTE6ZwAAAAAIBwAAAAAAAEwAAAAH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QAAAC4GAACVLAAAyB8AABAAAAAmAAAACAAAAAEAAAAAAAAA"/>
              </a:ext>
            </a:extLst>
          </p:cNvSpPr>
          <p:nvPr>
            <p:ph type="ctrTitle"/>
          </p:nvPr>
        </p:nvSpPr>
        <p:spPr>
          <a:xfrm>
            <a:off x="71755" y="1004570"/>
            <a:ext cx="7175500" cy="4161790"/>
          </a:xfrm>
        </p:spPr>
        <p:txBody>
          <a:bodyPr/>
          <a:lstStyle/>
          <a:p>
            <a:pPr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7.Когда был открыт первый русский университет, чье имя он носит?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BT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+PGE6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FA1AACM+v//QIMAAEIr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8666480" y="-886460"/>
            <a:ext cx="12669520" cy="79184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extLst>
          <p:ext uri="smNativeData">
            <pr:smNativeData xmlns:p15="http://schemas.microsoft.com/office/powerpoint/2012/main" xmlns:pr="smNativeData" xmlns="smNativeData" val="BTE6ZwAAAAAIBwAAAAAAAEwAAAAHAAAAAAAAAAAAAAAAAAAAAQAAAAAAAAAAAAAAAAAAAAAAAAAAAAAA"/>
          </p:ext>
        </p:extLst>
      </p:transition>
    </mc:Choice>
    <mc:Fallback xmlns="">
      <p:transition spd="slow">
        <p:extLst>
          <p:ext uri="smNativeData">
            <pr:smNativeData xmlns="smNativeData" xmlns:pr="smNativeData" xmlns:p15="http://schemas.microsoft.com/office/powerpoint/2012/main" xmlns:p14="http://schemas.microsoft.com/office/powerpoint/2010/main" val="BTE6ZwAAAAAIBwAAAAAAAEwAAAAH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5_BTE6Z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cQAAAC4GAACVLAAAyB8AABAAAAAmAAAACAAAAAEAAAAAAAAA"/>
              </a:ext>
            </a:extLst>
          </p:cNvSpPr>
          <p:nvPr>
            <p:ph type="ctrTitle"/>
          </p:nvPr>
        </p:nvSpPr>
        <p:spPr>
          <a:xfrm>
            <a:off x="71755" y="1004570"/>
            <a:ext cx="7175500" cy="4161790"/>
          </a:xfrm>
        </p:spPr>
        <p:txBody>
          <a:bodyPr/>
          <a:lstStyle/>
          <a:p>
            <a:pPr>
              <a:defRPr sz="3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8.Кто сказал о Ломоносове:"С Ломоносова начинается наша литература; он был ее отцом и пестуном"?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mc="http://schemas.openxmlformats.org/markup-compatibility/2006" xmlns:p14="http://schemas.microsoft.com/office/powerpoint/2010/main" xmlns:p15="http://schemas.microsoft.com/office/powerpoint/2012/main" xmlns:pr="smNativeData" xmlns="smNativeData" val="SMDATA_17_BTE6Zx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ByAG8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FA1AACM+v//QIMAAEIr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8666480" y="-886460"/>
            <a:ext cx="12669520" cy="791845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extLst>
          <p:ext uri="smNativeData">
            <pr:smNativeData xmlns:p15="http://schemas.microsoft.com/office/powerpoint/2012/main" xmlns:pr="smNativeData" xmlns="smNativeData" val="BTE6ZwAAAAAIBwAAAAAAAEwAAAAHAAAAAAAAAAAAAAAAAAAAAQAAAAAAAAAAAAAAAAAAAAAAAAAAAAAA"/>
          </p:ext>
        </p:extLst>
      </p:transition>
    </mc:Choice>
    <mc:Fallback xmlns="">
      <p:transition spd="slow">
        <p:extLst>
          <p:ext uri="smNativeData">
            <pr:smNativeData xmlns="smNativeData" xmlns:pr="smNativeData" xmlns:p15="http://schemas.microsoft.com/office/powerpoint/2012/main" xmlns:p14="http://schemas.microsoft.com/office/powerpoint/2010/main" val="BTE6ZwAAAAAIBwAAAAAAAEwAAAAH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Calibri"/>
        <a:ea typeface="SimSun"/>
        <a:cs typeface="Times New Roman"/>
      </a:majorFont>
      <a:minorFont>
        <a:latin typeface="Calibri"/>
        <a:ea typeface="SimSu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DF7986"/>
        </a:accent3>
        <a:accent4>
          <a:srgbClr val="BF59A6"/>
        </a:accent4>
        <a:accent5>
          <a:srgbClr val="9F39C6"/>
        </a:accent5>
        <a:accent6>
          <a:srgbClr val="7F19E6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CACDF"/>
        </a:accent3>
        <a:accent4>
          <a:srgbClr val="9C9CBF"/>
        </a:accent4>
        <a:accent5>
          <a:srgbClr val="7C7C9F"/>
        </a:accent5>
        <a:accent6>
          <a:srgbClr val="5C5C7F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6DA6DF"/>
        </a:accent3>
        <a:accent4>
          <a:srgbClr val="4D86BF"/>
        </a:accent4>
        <a:accent5>
          <a:srgbClr val="2D669F"/>
        </a:accent5>
        <a:accent6>
          <a:srgbClr val="0D467F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ACAC"/>
        </a:accent3>
        <a:accent4>
          <a:srgbClr val="738C8C"/>
        </a:accent4>
        <a:accent5>
          <a:srgbClr val="936C6C"/>
        </a:accent5>
        <a:accent6>
          <a:srgbClr val="B34C4C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6D8FA7"/>
        </a:accent3>
        <a:accent4>
          <a:srgbClr val="8DAF87"/>
        </a:accent4>
        <a:accent5>
          <a:srgbClr val="ADCF67"/>
        </a:accent5>
        <a:accent6>
          <a:srgbClr val="CDEF47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E9980"/>
        </a:accent3>
        <a:accent4>
          <a:srgbClr val="7EB9A0"/>
        </a:accent4>
        <a:accent5>
          <a:srgbClr val="5EC9C0"/>
        </a:accent5>
        <a:accent6>
          <a:srgbClr val="3EE9E0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209020"/>
        </a:accent3>
        <a:accent4>
          <a:srgbClr val="407040"/>
        </a:accent4>
        <a:accent5>
          <a:srgbClr val="605060"/>
        </a:accent5>
        <a:accent6>
          <a:srgbClr val="80308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666A6B"/>
        </a:accent3>
        <a:accent4>
          <a:srgbClr val="864A8B"/>
        </a:accent4>
        <a:accent5>
          <a:srgbClr val="A62AAB"/>
        </a:accent5>
        <a:accent6>
          <a:srgbClr val="C60ACB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A07E88"/>
        </a:accent3>
        <a:accent4>
          <a:srgbClr val="C05E68"/>
        </a:accent4>
        <a:accent5>
          <a:srgbClr val="E03E48"/>
        </a:accent5>
        <a:accent6>
          <a:srgbClr val="FF1E2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8686DF"/>
        </a:accent3>
        <a:accent4>
          <a:srgbClr val="A6A6BF"/>
        </a:accent4>
        <a:accent5>
          <a:srgbClr val="C6C69F"/>
        </a:accent5>
        <a:accent6>
          <a:srgbClr val="E6E67F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8F7F4F"/>
        </a:accent3>
        <a:accent4>
          <a:srgbClr val="6F9F6F"/>
        </a:accent4>
        <a:accent5>
          <a:srgbClr val="4FBF8F"/>
        </a:accent5>
        <a:accent6>
          <a:srgbClr val="2FDFAF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Microsoft Office PowerPoint</Application>
  <PresentationFormat>Широкоэкранный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SimSun</vt:lpstr>
      <vt:lpstr>Calibri</vt:lpstr>
      <vt:lpstr>Times New Roman</vt:lpstr>
      <vt:lpstr>Presentation</vt:lpstr>
      <vt:lpstr>Презентация  «М.В.Ломоносов - великий сын России»</vt:lpstr>
      <vt:lpstr>1.Кто назвал Ломоносова «первым нашим университетом»?</vt:lpstr>
      <vt:lpstr>2.Назовите науки,в которых Ломоносов оставил свой след?</vt:lpstr>
      <vt:lpstr>3.Назовите дату и место рождения Ломоносова.</vt:lpstr>
      <vt:lpstr>4.Какому делу был послан учиться Михайло Ломоносов за границу?</vt:lpstr>
      <vt:lpstr>5.В апреле 1745 г. Ломоносов подал рапорт о назначении его профессором химии.Каков был ответ Академии?</vt:lpstr>
      <vt:lpstr>6.Какой завод был пущен в России в 1753 г. благодоря огромным усилиям Ломоносова?</vt:lpstr>
      <vt:lpstr>7.Когда был открыт первый русский университет, чье имя он носит?</vt:lpstr>
      <vt:lpstr>8.Кто сказал о Ломоносове:"С Ломоносова начинается наша литература; он был ее отцом и пестуном"?</vt:lpstr>
      <vt:lpstr>9.Авторам какого всеобщего закона является Ломоносов?</vt:lpstr>
      <vt:lpstr>10.Считали ли Ломоносова величайшим ученым его современники?</vt:lpstr>
      <vt:lpstr>11.Еще в 1744-1745 гг. Ломоносов в своих «Размышлениях о причине теплоты и холода» с полной ясностью высказал утверждение о том, что тепловая энергия обусловлена ... чем?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Призентация  «М.В.Ломоносов - великий сын России»</dc:title>
  <dc:subject/>
  <dc:creator/>
  <cp:keywords/>
  <dc:description/>
  <cp:lastModifiedBy>User</cp:lastModifiedBy>
  <cp:revision>2</cp:revision>
  <dcterms:created xsi:type="dcterms:W3CDTF">2024-11-13T20:14:44Z</dcterms:created>
  <dcterms:modified xsi:type="dcterms:W3CDTF">2024-11-21T09:39:10Z</dcterms:modified>
</cp:coreProperties>
</file>