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7" r:id="rId2"/>
    <p:sldId id="281" r:id="rId3"/>
    <p:sldId id="282" r:id="rId4"/>
    <p:sldId id="279" r:id="rId5"/>
    <p:sldId id="273" r:id="rId6"/>
    <p:sldId id="284" r:id="rId7"/>
    <p:sldId id="274" r:id="rId8"/>
    <p:sldId id="269" r:id="rId9"/>
    <p:sldId id="270" r:id="rId10"/>
    <p:sldId id="261" r:id="rId11"/>
    <p:sldId id="267" r:id="rId12"/>
    <p:sldId id="283" r:id="rId13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46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7214D-4A7C-45EB-9293-81F309999A8E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0D298A-7D94-4433-84FC-45FFF1D4BA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10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0D298A-7D94-4433-84FC-45FFF1D4BA0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870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091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09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1026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7529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4352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093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094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17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418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340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292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349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827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1223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63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54390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40D07-BAF6-4C04-B1F8-ABAA46245B0A}" type="datetimeFigureOut">
              <a:rPr lang="ru-RU" smtClean="0"/>
              <a:t>17.02.2019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F5FCCBC-52FA-478B-8029-AC3B60319C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914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280160"/>
            <a:ext cx="8537265" cy="277067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«Пути к вершинам педагогического мастерства»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Мастер-класс для молодых учителей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10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77333" y="808893"/>
            <a:ext cx="895903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odoniNovaNr" pitchFamily="18" charset="-52"/>
              </a:rPr>
              <a:t>Синквейн</a:t>
            </a:r>
            <a:r>
              <a:rPr lang="ru-RU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odoniNovaNr" pitchFamily="18" charset="-52"/>
              </a:rPr>
              <a:t> 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BodoniNovaNr" pitchFamily="18" charset="-52"/>
              </a:rPr>
              <a:t>–</a:t>
            </a:r>
            <a:r>
              <a:rPr lang="ru-RU" sz="2400" dirty="0" smtClean="0">
                <a:latin typeface="a_BodoniNovaNr" pitchFamily="18" charset="-52"/>
              </a:rPr>
              <a:t> </a:t>
            </a:r>
            <a:r>
              <a:rPr lang="ru-RU" sz="2400" b="1" dirty="0" smtClean="0">
                <a:latin typeface="a_BodoniNovaNr" pitchFamily="18" charset="-52"/>
              </a:rPr>
              <a:t>это не простое стихотворение, а стихотворение, написанное по следующим правилам:</a:t>
            </a:r>
          </a:p>
          <a:p>
            <a:r>
              <a:rPr lang="ru-RU" sz="2400" b="1" dirty="0" smtClean="0">
                <a:latin typeface="a_BodoniNovaNr" pitchFamily="18" charset="-52"/>
              </a:rPr>
              <a:t>1 строка – одно существительное, выражающее главную тему </a:t>
            </a:r>
            <a:r>
              <a:rPr lang="ru-RU" sz="2400" b="1" dirty="0" err="1" smtClean="0">
                <a:latin typeface="a_BodoniNovaNr" pitchFamily="18" charset="-52"/>
              </a:rPr>
              <a:t>cинквейна</a:t>
            </a:r>
            <a:r>
              <a:rPr lang="ru-RU" sz="2400" b="1" dirty="0" smtClean="0">
                <a:latin typeface="a_BodoniNovaNr" pitchFamily="18" charset="-52"/>
              </a:rPr>
              <a:t>.</a:t>
            </a:r>
          </a:p>
          <a:p>
            <a:r>
              <a:rPr lang="ru-RU" sz="2400" b="1" dirty="0" smtClean="0">
                <a:latin typeface="a_BodoniNovaNr" pitchFamily="18" charset="-52"/>
              </a:rPr>
              <a:t>2 строка – два прилагательных, выражающих главную мысль.</a:t>
            </a:r>
          </a:p>
          <a:p>
            <a:r>
              <a:rPr lang="ru-RU" sz="2400" b="1" dirty="0" smtClean="0">
                <a:latin typeface="a_BodoniNovaNr" pitchFamily="18" charset="-52"/>
              </a:rPr>
              <a:t>3 строка – три глагола, описывающие действия в рамках темы.</a:t>
            </a:r>
          </a:p>
          <a:p>
            <a:r>
              <a:rPr lang="ru-RU" sz="2400" b="1" dirty="0" smtClean="0">
                <a:latin typeface="a_BodoniNovaNr" pitchFamily="18" charset="-52"/>
              </a:rPr>
              <a:t>4 строка – фраза, несущая определенный смысл.</a:t>
            </a:r>
          </a:p>
          <a:p>
            <a:r>
              <a:rPr lang="ru-RU" sz="2400" b="1" dirty="0" smtClean="0">
                <a:latin typeface="a_BodoniNovaNr" pitchFamily="18" charset="-52"/>
              </a:rPr>
              <a:t>5 строка – заключение в форме существительного (ассоциация с первым словом).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8193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58328" cy="1320800"/>
          </a:xfrm>
        </p:spPr>
        <p:txBody>
          <a:bodyPr>
            <a:noAutofit/>
          </a:bodyPr>
          <a:lstStyle/>
          <a:p>
            <a:pPr algn="ctr"/>
            <a:r>
              <a:rPr lang="ru-RU" altLang="ru-RU" sz="4800" b="1" dirty="0" smtClean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Синквейн </a:t>
            </a:r>
            <a:br>
              <a:rPr lang="ru-RU" altLang="ru-RU" sz="4800" b="1" dirty="0" smtClean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4800" b="1" dirty="0" smtClean="0">
                <a:solidFill>
                  <a:srgbClr val="92D05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(пример заполнения) </a:t>
            </a:r>
            <a:r>
              <a:rPr lang="ru-RU" altLang="ru-RU" sz="4800" dirty="0">
                <a:solidFill>
                  <a:srgbClr val="92D050"/>
                </a:solidFill>
              </a:rPr>
              <a:t/>
            </a:r>
            <a:br>
              <a:rPr lang="ru-RU" altLang="ru-RU" sz="4800" dirty="0">
                <a:solidFill>
                  <a:srgbClr val="92D050"/>
                </a:solidFill>
              </a:rPr>
            </a:br>
            <a:endParaRPr lang="ru-RU" sz="4800" dirty="0">
              <a:solidFill>
                <a:srgbClr val="92D05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1424182"/>
              </p:ext>
            </p:extLst>
          </p:nvPr>
        </p:nvGraphicFramePr>
        <p:xfrm>
          <a:off x="797169" y="2581116"/>
          <a:ext cx="9659815" cy="3601212"/>
        </p:xfrm>
        <a:graphic>
          <a:graphicData uri="http://schemas.openxmlformats.org/drawingml/2006/table">
            <a:tbl>
              <a:tblPr/>
              <a:tblGrid>
                <a:gridCol w="436197">
                  <a:extLst>
                    <a:ext uri="{9D8B030D-6E8A-4147-A177-3AD203B41FA5}">
                      <a16:colId xmlns:a16="http://schemas.microsoft.com/office/drawing/2014/main" val="3088660175"/>
                    </a:ext>
                  </a:extLst>
                </a:gridCol>
                <a:gridCol w="436197">
                  <a:extLst>
                    <a:ext uri="{9D8B030D-6E8A-4147-A177-3AD203B41FA5}">
                      <a16:colId xmlns:a16="http://schemas.microsoft.com/office/drawing/2014/main" val="1677638498"/>
                    </a:ext>
                  </a:extLst>
                </a:gridCol>
                <a:gridCol w="5163635">
                  <a:extLst>
                    <a:ext uri="{9D8B030D-6E8A-4147-A177-3AD203B41FA5}">
                      <a16:colId xmlns:a16="http://schemas.microsoft.com/office/drawing/2014/main" val="4179274069"/>
                    </a:ext>
                  </a:extLst>
                </a:gridCol>
                <a:gridCol w="3623786">
                  <a:extLst>
                    <a:ext uri="{9D8B030D-6E8A-4147-A177-3AD203B41FA5}">
                      <a16:colId xmlns:a16="http://schemas.microsoft.com/office/drawing/2014/main" val="705020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ru-RU" sz="13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предмета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Мастер-класс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9483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Два прилагательных, которые описывают предмет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эффективный, творческий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84941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Описание действий (три глагола) 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стимулирует, направляет, обучает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4633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Фраза из четырех слов, выражающая главную мысль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свой стиль  педагогической деятельности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291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3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Синоним первого слова, который раскрывает его суть 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800" b="1" dirty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и опыт</a:t>
                      </a:r>
                    </a:p>
                  </a:txBody>
                  <a:tcPr marL="76200" marR="76200" marT="76200" marB="762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515817"/>
                  </a:ext>
                </a:extLst>
              </a:tr>
            </a:tbl>
          </a:graphicData>
        </a:graphic>
      </p:graphicFrame>
      <p:pic>
        <p:nvPicPr>
          <p:cNvPr id="7" name="Picture 1" descr="C:\Users\комп\Desktop\олесе\2012-11-10_182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6154" y="130024"/>
            <a:ext cx="3645877" cy="2577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210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158328" cy="1320800"/>
          </a:xfrm>
        </p:spPr>
        <p:txBody>
          <a:bodyPr>
            <a:noAutofit/>
          </a:bodyPr>
          <a:lstStyle/>
          <a:p>
            <a:pPr algn="ctr"/>
            <a:endParaRPr lang="ru-RU" sz="4800" dirty="0">
              <a:solidFill>
                <a:srgbClr val="92D050"/>
              </a:solidFill>
            </a:endParaRPr>
          </a:p>
        </p:txBody>
      </p:sp>
      <p:pic>
        <p:nvPicPr>
          <p:cNvPr id="6" name="Picture 2" descr="Дура ты, Маруська (8)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7568"/>
            <a:ext cx="10785231" cy="74558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875691" y="1266092"/>
            <a:ext cx="73855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atin typeface="a_BodoniNovaNr" pitchFamily="18" charset="-52"/>
              </a:rPr>
              <a:t>А.С</a:t>
            </a:r>
            <a:r>
              <a:rPr lang="ru-RU" sz="3600" b="1" dirty="0" smtClean="0">
                <a:latin typeface="a_BodoniNovaNr" pitchFamily="18" charset="-52"/>
              </a:rPr>
              <a:t>. Макаренко </a:t>
            </a:r>
            <a:r>
              <a:rPr lang="ru-RU" sz="3600" b="1" dirty="0">
                <a:latin typeface="a_BodoniNovaNr" pitchFamily="18" charset="-52"/>
              </a:rPr>
              <a:t>считал, что эффективно взаимодействовать с другими может только счастливый человек: </a:t>
            </a:r>
            <a:r>
              <a:rPr lang="ru-RU" sz="3600" b="1" dirty="0" smtClean="0">
                <a:latin typeface="a_BodoniNovaNr" pitchFamily="18" charset="-52"/>
              </a:rPr>
              <a:t> </a:t>
            </a:r>
          </a:p>
          <a:p>
            <a:pPr algn="ctr"/>
            <a:r>
              <a:rPr lang="ru-RU" sz="3600" b="1" dirty="0" smtClean="0">
                <a:latin typeface="a_BodoniNovaNr" pitchFamily="18" charset="-52"/>
              </a:rPr>
              <a:t>«</a:t>
            </a:r>
            <a:r>
              <a:rPr lang="ru-RU" sz="3600" b="1" dirty="0">
                <a:latin typeface="a_BodoniNovaNr" pitchFamily="18" charset="-52"/>
              </a:rPr>
              <a:t>Нельзя быть несчастным. </a:t>
            </a:r>
            <a:endParaRPr lang="ru-RU" sz="3600" b="1" dirty="0" smtClean="0">
              <a:latin typeface="a_BodoniNovaNr" pitchFamily="18" charset="-52"/>
            </a:endParaRPr>
          </a:p>
          <a:p>
            <a:pPr algn="ctr"/>
            <a:r>
              <a:rPr lang="ru-RU" sz="3600" b="1" dirty="0" smtClean="0">
                <a:latin typeface="a_BodoniNovaNr" pitchFamily="18" charset="-52"/>
              </a:rPr>
              <a:t>Наша </a:t>
            </a:r>
            <a:r>
              <a:rPr lang="ru-RU" sz="3600" b="1" dirty="0">
                <a:latin typeface="a_BodoniNovaNr" pitchFamily="18" charset="-52"/>
              </a:rPr>
              <a:t>этика требует от нас,  </a:t>
            </a:r>
            <a:endParaRPr lang="ru-RU" sz="3600" b="1" dirty="0" smtClean="0">
              <a:latin typeface="a_BodoniNovaNr" pitchFamily="18" charset="-52"/>
            </a:endParaRPr>
          </a:p>
          <a:p>
            <a:pPr algn="ctr"/>
            <a:r>
              <a:rPr lang="ru-RU" sz="3600" b="1" dirty="0" smtClean="0">
                <a:latin typeface="a_BodoniNovaNr" pitchFamily="18" charset="-52"/>
              </a:rPr>
              <a:t>чтобы </a:t>
            </a:r>
            <a:r>
              <a:rPr lang="ru-RU" sz="3600" b="1" dirty="0">
                <a:latin typeface="a_BodoniNovaNr" pitchFamily="18" charset="-52"/>
              </a:rPr>
              <a:t>мы были счастливыми людьми…»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4697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21902" y="128954"/>
            <a:ext cx="10354990" cy="6189784"/>
          </a:xfrm>
        </p:spPr>
        <p:txBody>
          <a:bodyPr/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Диагностика психологического состояния педагогов</a:t>
            </a:r>
            <a:br>
              <a:rPr lang="ru-RU" sz="40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Красный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радостное настроение, выражает активность;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Жёлтый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веселое настроение, вызывает желание действовать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Зеленый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спокойное настроение, выражает спокойствие, уравновешенность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Синий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спокойное настроение, выражает сентиментальность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7030A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Фиолетовый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тревожное настроение, привлекает и отталкивает одновременно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Черный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 печальное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настроение</a:t>
            </a:r>
            <a: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Times New Roman" panose="02020603050405020304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Белый </a:t>
            </a:r>
            <a:r>
              <a:rPr lang="ru-RU" sz="2800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–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утомление, ощущение усталости.</a:t>
            </a:r>
            <a:endParaRPr lang="ru-RU" sz="2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07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6" y="1280160"/>
            <a:ext cx="8537265" cy="277067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«Пути к вершинам педагогического мастерства»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Мастер-класс для молодых учителей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95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76" y="0"/>
            <a:ext cx="6078539" cy="6858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586" y="-15431"/>
            <a:ext cx="5697414" cy="6873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73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4" y="304801"/>
            <a:ext cx="10705774" cy="5484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sz="3600" b="1" dirty="0" err="1" smtClean="0">
                <a:solidFill>
                  <a:srgbClr val="F62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Деятельностный</a:t>
            </a:r>
            <a:r>
              <a:rPr lang="ru-RU" sz="3600" b="1" dirty="0" smtClean="0">
                <a:solidFill>
                  <a:srgbClr val="F62D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подход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– это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организация учебного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процесса,</a:t>
            </a:r>
            <a:endParaRPr lang="ru-RU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 котором главное место отводится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активной и разносторонней, 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в максимальной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степени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самостоятельной </a:t>
            </a:r>
            <a:endParaRPr lang="ru-RU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познавательной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деятельности </a:t>
            </a:r>
            <a:r>
              <a:rPr lang="ru-RU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школьника </a:t>
            </a:r>
            <a:endParaRPr lang="ru-RU" sz="36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522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4" y="-1"/>
            <a:ext cx="9917723" cy="6901185"/>
          </a:xfrm>
        </p:spPr>
      </p:pic>
    </p:spTree>
    <p:extLst>
      <p:ext uri="{BB962C8B-B14F-4D97-AF65-F5344CB8AC3E}">
        <p14:creationId xmlns:p14="http://schemas.microsoft.com/office/powerpoint/2010/main" val="331901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8" b="9480"/>
          <a:stretch/>
        </p:blipFill>
        <p:spPr>
          <a:xfrm>
            <a:off x="281352" y="0"/>
            <a:ext cx="11769971" cy="6858000"/>
          </a:xfrm>
        </p:spPr>
      </p:pic>
    </p:spTree>
    <p:extLst>
      <p:ext uri="{BB962C8B-B14F-4D97-AF65-F5344CB8AC3E}">
        <p14:creationId xmlns:p14="http://schemas.microsoft.com/office/powerpoint/2010/main" val="3785068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23" y="0"/>
            <a:ext cx="10294603" cy="7019778"/>
          </a:xfrm>
        </p:spPr>
      </p:pic>
    </p:spTree>
    <p:extLst>
      <p:ext uri="{BB962C8B-B14F-4D97-AF65-F5344CB8AC3E}">
        <p14:creationId xmlns:p14="http://schemas.microsoft.com/office/powerpoint/2010/main" val="22410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Италия Во Флоренции проходит фестиваль кофе Pausa Caffe отдых в Италии, туры в Италию, отели Италии горные лыжи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124" y="128954"/>
            <a:ext cx="10796954" cy="67290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6625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449</TotalTime>
  <Words>133</Words>
  <Application>Microsoft Office PowerPoint</Application>
  <PresentationFormat>Широкоэкранный</PresentationFormat>
  <Paragraphs>46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a_BodoniNovaNr</vt:lpstr>
      <vt:lpstr>Arial</vt:lpstr>
      <vt:lpstr>Calibri</vt:lpstr>
      <vt:lpstr>Century Gothic</vt:lpstr>
      <vt:lpstr>Times New Roman</vt:lpstr>
      <vt:lpstr>Trebuchet MS</vt:lpstr>
      <vt:lpstr>Wingdings 3</vt:lpstr>
      <vt:lpstr>Грань</vt:lpstr>
      <vt:lpstr>«Пути к вершинам педагогического мастерства»</vt:lpstr>
      <vt:lpstr>Диагностика психологического состояния педагогов   Красный – радостное настроение, выражает активность; Жёлтый – веселое настроение, вызывает желание действовать Зеленый – спокойное настроение, выражает спокойствие, уравновешенность Синий – спокойное настроение, выражает сентиментальность Фиолетовый – тревожное настроение, привлекает и отталкивает одновременно Черный – печальное настроение Белый – утомление, ощущение усталости.</vt:lpstr>
      <vt:lpstr>«Пути к вершинам педагогического мастерства»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Синквейн  (пример заполнения) 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Пользователь Windows</cp:lastModifiedBy>
  <cp:revision>35</cp:revision>
  <cp:lastPrinted>2019-02-17T19:26:19Z</cp:lastPrinted>
  <dcterms:created xsi:type="dcterms:W3CDTF">2017-11-11T16:25:55Z</dcterms:created>
  <dcterms:modified xsi:type="dcterms:W3CDTF">2019-02-17T20:08:21Z</dcterms:modified>
</cp:coreProperties>
</file>