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1" r:id="rId2"/>
    <p:sldId id="256" r:id="rId3"/>
    <p:sldId id="257" r:id="rId4"/>
    <p:sldId id="258" r:id="rId5"/>
    <p:sldId id="262" r:id="rId6"/>
    <p:sldId id="263" r:id="rId7"/>
    <p:sldId id="265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7F5A5-24C2-4308-B6E0-F63C59477FF4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599DC-92E0-4F1A-A11D-2972FFD3D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82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32656"/>
            <a:ext cx="4240560" cy="6264696"/>
          </a:xfrm>
        </p:spPr>
        <p:txBody>
          <a:bodyPr/>
          <a:lstStyle/>
          <a:p>
            <a:pPr lvl="0" algn="l">
              <a:lnSpc>
                <a:spcPts val="5550"/>
              </a:lnSpc>
              <a:spcBef>
                <a:spcPts val="0"/>
              </a:spcBef>
            </a:pPr>
            <a:r>
              <a:rPr lang="en-US" sz="445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Редкие</a:t>
            </a:r>
            <a:r>
              <a:rPr lang="en-US" sz="445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«</a:t>
            </a:r>
            <a:r>
              <a:rPr lang="en-US" sz="445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высокие</a:t>
            </a:r>
            <a:r>
              <a:rPr lang="en-US" sz="445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» </a:t>
            </a:r>
            <a:r>
              <a:rPr lang="en-US" sz="445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профессии</a:t>
            </a:r>
            <a:r>
              <a:rPr lang="en-US" sz="445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в </a:t>
            </a:r>
            <a:r>
              <a:rPr lang="en-US" sz="445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космонавтике</a:t>
            </a:r>
            <a:endParaRPr lang="en-US" sz="4450" dirty="0">
              <a:solidFill>
                <a:srgbClr val="0070C0"/>
              </a:solidFill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endParaRPr lang="ru-RU" sz="1750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endParaRPr lang="ru-RU" sz="1750" dirty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endParaRPr lang="ru-RU" sz="1750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endParaRPr lang="ru-RU" sz="1750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endParaRPr lang="ru-RU" sz="1750" dirty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endParaRPr lang="ru-RU" sz="1750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r>
              <a:rPr lang="en-US" sz="18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Внеклассное</a:t>
            </a:r>
            <a:r>
              <a:rPr lang="en-US" sz="18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мероприятие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endParaRPr lang="ru-RU" sz="1800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r>
              <a:rPr lang="en-US" sz="18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Дню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космонавтики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endParaRPr lang="ru-RU" sz="1800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850"/>
              </a:lnSpc>
              <a:spcBef>
                <a:spcPts val="0"/>
              </a:spcBef>
            </a:pPr>
            <a:r>
              <a:rPr lang="en-US" sz="18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для</a:t>
            </a:r>
            <a:r>
              <a:rPr lang="en-US" sz="18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учащихся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7–8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классов</a:t>
            </a:r>
            <a:endParaRPr lang="en-US" sz="1800" dirty="0">
              <a:solidFill>
                <a:prstClr val="black"/>
              </a:solidFill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4272474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5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45624" cy="2448272"/>
          </a:xfrm>
        </p:spPr>
        <p:txBody>
          <a:bodyPr>
            <a:normAutofit fontScale="90000"/>
          </a:bodyPr>
          <a:lstStyle/>
          <a:p>
            <a:pPr lvl="0">
              <a:lnSpc>
                <a:spcPts val="2450"/>
              </a:lnSpc>
              <a:spcBef>
                <a:spcPts val="0"/>
              </a:spcBef>
            </a:pPr>
            <a:r>
              <a:rPr lang="ru-RU" sz="40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40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ru-RU" sz="40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40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en-US" sz="36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Космос</a:t>
            </a:r>
            <a:r>
              <a:rPr lang="en-US" sz="36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6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— </a:t>
            </a:r>
            <a:r>
              <a:rPr lang="en-US" sz="36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это</a:t>
            </a:r>
            <a:r>
              <a:rPr lang="en-US" sz="36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профессии</a:t>
            </a:r>
            <a:r>
              <a:rPr lang="en-US" sz="36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будущего</a:t>
            </a:r>
            <a:r>
              <a:rPr lang="ru-RU" sz="405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405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405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405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en-US" sz="22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Сегодня</a:t>
            </a:r>
            <a:r>
              <a:rPr lang="en-US" sz="22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мы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познакомились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</a:t>
            </a:r>
            <a:r>
              <a:rPr lang="ru-RU" sz="22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 </a:t>
            </a:r>
            <a:r>
              <a:rPr lang="ru-RU" sz="22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многи</a:t>
            </a:r>
            <a:r>
              <a:rPr lang="en-US" sz="22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ми</a:t>
            </a:r>
            <a:r>
              <a:rPr lang="en-US" sz="22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уникальн</a:t>
            </a:r>
            <a:r>
              <a:rPr lang="ru-RU" sz="22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ыми</a:t>
            </a:r>
            <a:r>
              <a:rPr lang="en-US" sz="22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професси</a:t>
            </a:r>
            <a:r>
              <a:rPr lang="ru-RU" sz="22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ями</a:t>
            </a:r>
            <a:r>
              <a:rPr lang="en-US" sz="22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которые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делают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возможными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космические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полёты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Каждая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из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них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требует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глубоких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знаний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но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открывает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путь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к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увлекательной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2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карьере</a:t>
            </a:r>
            <a:r>
              <a:rPr lang="en-US" sz="2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r>
              <a:rPr lang="en-US" sz="2200" b="1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en-US" sz="22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4800" b="1" dirty="0"/>
          </a:p>
        </p:txBody>
      </p:sp>
      <p:pic>
        <p:nvPicPr>
          <p:cNvPr id="4" name="Image 0" descr="preencod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2636912"/>
            <a:ext cx="3960440" cy="221223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5445224"/>
            <a:ext cx="844562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2450"/>
              </a:lnSpc>
              <a:spcBef>
                <a:spcPts val="0"/>
              </a:spcBef>
            </a:pPr>
            <a:r>
              <a:rPr lang="ru-RU" sz="40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40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2708920"/>
            <a:ext cx="4104456" cy="232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Вдохновляйтесь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!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Космонавтика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ждёт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новых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талантов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.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Возможно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именно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вы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станете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тем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самым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специалистом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который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совершит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прорыв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в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освоении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космоса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5085184"/>
            <a:ext cx="7272808" cy="400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5373216"/>
            <a:ext cx="8424936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Помните</a:t>
            </a:r>
            <a:r>
              <a:rPr kumimoji="0" lang="en-US" sz="20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:</a:t>
            </a:r>
            <a:r>
              <a:rPr kumimoji="0" lang="ru-RU" sz="2000" b="1" i="1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1" i="1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ru-RU" sz="2000" b="1" kern="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осмос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начинается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с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мечты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, а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мечта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реализуется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через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знания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упорный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труд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2636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60" cy="864096"/>
          </a:xfrm>
        </p:spPr>
        <p:txBody>
          <a:bodyPr>
            <a:normAutofit fontScale="90000"/>
          </a:bodyPr>
          <a:lstStyle/>
          <a:p>
            <a:pPr lvl="0">
              <a:lnSpc>
                <a:spcPts val="5250"/>
              </a:lnSpc>
              <a:spcBef>
                <a:spcPts val="0"/>
              </a:spcBef>
            </a:pPr>
            <a:r>
              <a:rPr lang="ru-RU" sz="420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420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en-US" sz="42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Космос</a:t>
            </a:r>
            <a:r>
              <a:rPr lang="en-US" sz="42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— </a:t>
            </a:r>
            <a:r>
              <a:rPr lang="en-US" sz="42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это</a:t>
            </a:r>
            <a:r>
              <a:rPr lang="en-US" sz="42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42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не</a:t>
            </a:r>
            <a:r>
              <a:rPr lang="en-US" sz="42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42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только</a:t>
            </a:r>
            <a:r>
              <a:rPr lang="en-US" sz="42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42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полёты</a:t>
            </a:r>
            <a:r>
              <a:rPr lang="en-US" sz="4200" dirty="0" smtClean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en-US" sz="4200" dirty="0" smtClean="0">
                <a:solidFill>
                  <a:srgbClr val="0070C0"/>
                </a:solidFill>
                <a:ea typeface="+mn-ea"/>
                <a:cs typeface="+mn-cs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1412776"/>
            <a:ext cx="4104456" cy="4680520"/>
          </a:xfrm>
        </p:spPr>
        <p:txBody>
          <a:bodyPr>
            <a:normAutofit fontScale="85000" lnSpcReduction="10000"/>
          </a:bodyPr>
          <a:lstStyle/>
          <a:p>
            <a:pPr lvl="0" algn="l">
              <a:lnSpc>
                <a:spcPts val="2600"/>
              </a:lnSpc>
              <a:spcBef>
                <a:spcPts val="0"/>
              </a:spcBef>
            </a:pP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Мы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все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знаем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о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космонавтах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инженерах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ракет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Но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каждым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успешным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полётом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стоят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десятки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уникальных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специалистов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о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которых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редко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говоря</a:t>
            </a:r>
            <a:r>
              <a:rPr lang="ru-RU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ru-RU" sz="2400" dirty="0" smtClean="0">
              <a:solidFill>
                <a:schemeClr val="tx1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600"/>
              </a:lnSpc>
              <a:spcBef>
                <a:spcPts val="0"/>
              </a:spcBef>
            </a:pP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Сегодня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мы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познакомимся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с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редкими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но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крайне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важными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профессиями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без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которых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освоение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космоса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было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бы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невозможным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</a:t>
            </a:r>
            <a:endParaRPr lang="ru-RU" sz="2400" dirty="0" smtClean="0">
              <a:solidFill>
                <a:schemeClr val="tx1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 algn="l">
              <a:lnSpc>
                <a:spcPts val="2600"/>
              </a:lnSpc>
              <a:spcBef>
                <a:spcPts val="0"/>
              </a:spcBef>
            </a:pP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Эти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специалисты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—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настоящие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пионеры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науки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технологий</a:t>
            </a:r>
            <a:r>
              <a:rPr lang="en-US" sz="2400" dirty="0" smtClean="0">
                <a:solidFill>
                  <a:schemeClr val="tx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0" algn="l">
              <a:lnSpc>
                <a:spcPts val="2600"/>
              </a:lnSpc>
              <a:spcBef>
                <a:spcPts val="0"/>
              </a:spcBef>
            </a:pPr>
            <a:endParaRPr lang="en-US" sz="1650" dirty="0">
              <a:solidFill>
                <a:prstClr val="black"/>
              </a:solidFill>
            </a:endParaRPr>
          </a:p>
          <a:p>
            <a:endParaRPr lang="ru-RU" sz="24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96752"/>
            <a:ext cx="4050449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8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116632"/>
            <a:ext cx="2088232" cy="648072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Цели: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539552" y="548680"/>
            <a:ext cx="3168352" cy="2088232"/>
          </a:xfrm>
          <a:prstGeom prst="star5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РАСШИРИТЬ ГОРИЗОНТЫ</a:t>
            </a:r>
            <a:endParaRPr lang="ru-RU" sz="1400" b="1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611560" y="4509120"/>
            <a:ext cx="3240360" cy="2088232"/>
          </a:xfrm>
          <a:prstGeom prst="star5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РАЗВИТЬ ИНТЕРЕС</a:t>
            </a:r>
            <a:endParaRPr lang="ru-RU" sz="1400" b="1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539552" y="2420888"/>
            <a:ext cx="3240360" cy="2232248"/>
          </a:xfrm>
          <a:prstGeom prst="star5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УЗНАТЬ о ПОДГОТОВКЕ</a:t>
            </a:r>
            <a:endParaRPr lang="ru-RU" sz="1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9912" y="764704"/>
            <a:ext cx="5112568" cy="1656184"/>
          </a:xfrm>
          <a:prstGeom prst="roundRect">
            <a:avLst>
              <a:gd name="adj" fmla="val 50000"/>
            </a:avLst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2850"/>
              </a:lnSpc>
            </a:pP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Познакомиться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с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миром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современных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космических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профессий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о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которых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мало</a:t>
            </a:r>
            <a:r>
              <a:rPr lang="ru-RU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кто</a:t>
            </a:r>
            <a:r>
              <a:rPr lang="en-US" b="1" dirty="0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знает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51920" y="2708921"/>
            <a:ext cx="5040560" cy="1672010"/>
          </a:xfrm>
          <a:prstGeom prst="roundRect">
            <a:avLst>
              <a:gd name="adj" fmla="val 50000"/>
            </a:avLst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2850"/>
              </a:lnSpc>
            </a:pP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Понять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где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как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готовят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специалистов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этих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уникальных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профессий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в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России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23928" y="4725144"/>
            <a:ext cx="5040560" cy="1728192"/>
          </a:xfrm>
          <a:prstGeom prst="roundRect">
            <a:avLst>
              <a:gd name="adj" fmla="val 50000"/>
            </a:avLst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2850"/>
              </a:lnSpc>
            </a:pP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Вдохновиться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техническими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естественно-научными</a:t>
            </a:r>
            <a:r>
              <a:rPr lang="en-US" b="1" dirty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направлениями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2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8496944" cy="648071"/>
          </a:xfrm>
        </p:spPr>
        <p:txBody>
          <a:bodyPr>
            <a:normAutofit fontScale="90000"/>
          </a:bodyPr>
          <a:lstStyle/>
          <a:p>
            <a:pPr lvl="0">
              <a:lnSpc>
                <a:spcPts val="3150"/>
              </a:lnSpc>
              <a:spcBef>
                <a:spcPts val="0"/>
              </a:spcBef>
            </a:pPr>
            <a:r>
              <a:rPr lang="ru-RU" sz="25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25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en-US" sz="36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Галерея</a:t>
            </a:r>
            <a:r>
              <a:rPr lang="en-US" sz="36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редких</a:t>
            </a:r>
            <a:r>
              <a:rPr lang="en-US" sz="36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«</a:t>
            </a:r>
            <a:r>
              <a:rPr lang="en-US" sz="36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высоких</a:t>
            </a:r>
            <a:r>
              <a:rPr lang="en-US" sz="36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» </a:t>
            </a:r>
            <a:r>
              <a:rPr lang="en-US" sz="36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профессий</a:t>
            </a:r>
            <a:r>
              <a:rPr lang="en-US" sz="4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en-US" sz="40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67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836712"/>
            <a:ext cx="1807136" cy="180713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908720"/>
            <a:ext cx="1728192" cy="172819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836712"/>
            <a:ext cx="1807136" cy="180713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3717032"/>
            <a:ext cx="2167176" cy="216717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1880" y="3645024"/>
            <a:ext cx="2167176" cy="216717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9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4248" y="3933056"/>
            <a:ext cx="1800200" cy="18002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23528" y="2852936"/>
            <a:ext cx="2376264" cy="576064"/>
          </a:xfrm>
          <a:prstGeom prst="round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25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КОСМИЧЕСКИЙ ВРАЧ</a:t>
            </a:r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6372200" y="2924944"/>
            <a:ext cx="2627784" cy="504056"/>
          </a:xfrm>
          <a:prstGeom prst="round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25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ИНЖЕНЕР-БИОТЕХНОЛОГ</a:t>
            </a:r>
          </a:p>
        </p:txBody>
      </p:sp>
      <p:sp>
        <p:nvSpPr>
          <p:cNvPr id="15" name="Подзаголовок 13"/>
          <p:cNvSpPr txBox="1">
            <a:spLocks/>
          </p:cNvSpPr>
          <p:nvPr/>
        </p:nvSpPr>
        <p:spPr>
          <a:xfrm>
            <a:off x="2915816" y="2924944"/>
            <a:ext cx="3240360" cy="504056"/>
          </a:xfrm>
          <a:prstGeom prst="roundRect">
            <a:avLst/>
          </a:prstGeom>
          <a:ln w="381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5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СПЕЦИАЛИСТ по КОСМИЧЕСКОЙ РОБОТОТЕХНИКЕ</a:t>
            </a:r>
            <a:endParaRPr lang="ru-RU" sz="1400" b="1" dirty="0" smtClean="0">
              <a:solidFill>
                <a:schemeClr val="bg1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  <p:sp>
        <p:nvSpPr>
          <p:cNvPr id="16" name="Подзаголовок 13"/>
          <p:cNvSpPr txBox="1">
            <a:spLocks/>
          </p:cNvSpPr>
          <p:nvPr/>
        </p:nvSpPr>
        <p:spPr>
          <a:xfrm>
            <a:off x="3347864" y="6021288"/>
            <a:ext cx="2736304" cy="504056"/>
          </a:xfrm>
          <a:prstGeom prst="roundRect">
            <a:avLst/>
          </a:prstGeom>
          <a:ln w="381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5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АСТРОДИНАМИК</a:t>
            </a:r>
            <a:endParaRPr lang="ru-RU" sz="1400" b="1" dirty="0" smtClean="0">
              <a:solidFill>
                <a:schemeClr val="bg1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  <p:sp>
        <p:nvSpPr>
          <p:cNvPr id="17" name="Подзаголовок 13"/>
          <p:cNvSpPr txBox="1">
            <a:spLocks/>
          </p:cNvSpPr>
          <p:nvPr/>
        </p:nvSpPr>
        <p:spPr>
          <a:xfrm>
            <a:off x="6300192" y="6093296"/>
            <a:ext cx="2736304" cy="504056"/>
          </a:xfrm>
          <a:prstGeom prst="roundRect">
            <a:avLst/>
          </a:prstGeom>
          <a:ln w="381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5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ИНЖЕНЕР по КОСМИЧЕСКОЙ ОПТИКЕ</a:t>
            </a:r>
            <a:endParaRPr lang="ru-RU" sz="1400" b="1" dirty="0" smtClean="0">
              <a:solidFill>
                <a:schemeClr val="bg1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  <p:sp>
        <p:nvSpPr>
          <p:cNvPr id="18" name="Подзаголовок 13"/>
          <p:cNvSpPr txBox="1">
            <a:spLocks/>
          </p:cNvSpPr>
          <p:nvPr/>
        </p:nvSpPr>
        <p:spPr>
          <a:xfrm>
            <a:off x="323528" y="6021288"/>
            <a:ext cx="2736304" cy="504056"/>
          </a:xfrm>
          <a:prstGeom prst="roundRect">
            <a:avLst/>
          </a:prstGeom>
          <a:ln w="381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5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ИНЖЕНЕР-ИСПЫТАТЕЛЬ</a:t>
            </a:r>
            <a:endParaRPr lang="ru-RU" sz="1400" b="1" dirty="0" smtClean="0">
              <a:solidFill>
                <a:schemeClr val="bg1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36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792088"/>
          </a:xfrm>
        </p:spPr>
        <p:txBody>
          <a:bodyPr>
            <a:normAutofit fontScale="90000"/>
          </a:bodyPr>
          <a:lstStyle/>
          <a:p>
            <a:pPr lvl="0">
              <a:lnSpc>
                <a:spcPts val="500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ru-RU" sz="33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</a:t>
            </a:r>
            <a:r>
              <a:rPr lang="en-US" sz="33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рофессии</a:t>
            </a:r>
            <a:r>
              <a:rPr lang="en-US" sz="33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, </a:t>
            </a:r>
            <a:r>
              <a:rPr lang="en-US" sz="33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без</a:t>
            </a:r>
            <a:r>
              <a:rPr lang="en-US" sz="33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3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которых</a:t>
            </a:r>
            <a:r>
              <a:rPr lang="en-US" sz="33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3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невозможен</a:t>
            </a:r>
            <a:r>
              <a:rPr lang="en-US" sz="33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3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космос</a:t>
            </a:r>
            <a:r>
              <a:rPr lang="en-US" sz="4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en-US" sz="40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1268760"/>
            <a:ext cx="8568952" cy="936104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ts val="2500"/>
              </a:lnSpc>
            </a:pPr>
            <a:endParaRPr lang="ru-RU" sz="16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500"/>
              </a:lnSpc>
            </a:pPr>
            <a:r>
              <a:rPr lang="en-US" sz="20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Специалист</a:t>
            </a:r>
            <a:r>
              <a:rPr lang="en-US" sz="20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</a:t>
            </a:r>
            <a:r>
              <a:rPr lang="en-US" sz="2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космическому</a:t>
            </a:r>
            <a:r>
              <a:rPr lang="en-US" sz="2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материаловедению</a:t>
            </a: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450"/>
              </a:lnSpc>
            </a:pP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Разрабатывает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материалы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выдерживающие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экстремальные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условия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космоса</a:t>
            </a:r>
            <a:endParaRPr lang="en-US" sz="1600" dirty="0">
              <a:solidFill>
                <a:srgbClr val="0070C0"/>
              </a:solidFill>
            </a:endParaRPr>
          </a:p>
          <a:p>
            <a:pPr lvl="0" algn="ctr">
              <a:lnSpc>
                <a:spcPts val="2500"/>
              </a:lnSpc>
            </a:pP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2636912"/>
            <a:ext cx="8568952" cy="1008112"/>
          </a:xfrm>
          <a:prstGeom prst="round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r>
              <a:rPr lang="en-US" sz="20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Космический</a:t>
            </a:r>
            <a:r>
              <a:rPr lang="en-US" sz="20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психолог</a:t>
            </a: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450"/>
              </a:lnSpc>
              <a:spcBef>
                <a:spcPts val="0"/>
              </a:spcBef>
              <a:buNone/>
            </a:pP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Готовит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поддерживает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психологическое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состояние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космонавтов</a:t>
            </a:r>
            <a:endParaRPr lang="en-US" sz="1600" dirty="0">
              <a:solidFill>
                <a:srgbClr val="0070C0"/>
              </a:solidFill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0070C0"/>
              </a:solidFill>
            </a:endParaRPr>
          </a:p>
          <a:p>
            <a:pPr lvl="0" algn="ctr">
              <a:lnSpc>
                <a:spcPts val="2500"/>
              </a:lnSpc>
            </a:pP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395536" y="4077072"/>
            <a:ext cx="8568952" cy="1008112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r>
              <a:rPr lang="en-US" sz="20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Специалист</a:t>
            </a:r>
            <a:r>
              <a:rPr lang="en-US" sz="20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</a:t>
            </a:r>
            <a:r>
              <a:rPr lang="en-US" sz="2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космическому</a:t>
            </a:r>
            <a:r>
              <a:rPr lang="en-US" sz="2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питанию</a:t>
            </a:r>
            <a:endParaRPr lang="en-US" sz="2000" dirty="0">
              <a:solidFill>
                <a:srgbClr val="0070C0"/>
              </a:solidFill>
            </a:endParaRPr>
          </a:p>
          <a:p>
            <a:pPr marL="0" lvl="0" indent="0" algn="ctr">
              <a:lnSpc>
                <a:spcPts val="2450"/>
              </a:lnSpc>
              <a:spcBef>
                <a:spcPts val="0"/>
              </a:spcBef>
              <a:buNone/>
            </a:pP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Разрабатывает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еду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гидропонные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системы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для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космонавтов</a:t>
            </a:r>
            <a:endParaRPr lang="en-US" sz="1600" dirty="0">
              <a:solidFill>
                <a:srgbClr val="0070C0"/>
              </a:solidFill>
            </a:endParaRPr>
          </a:p>
          <a:p>
            <a:pPr marL="0" indent="0" algn="ctr">
              <a:lnSpc>
                <a:spcPts val="2500"/>
              </a:lnSpc>
              <a:spcBef>
                <a:spcPts val="0"/>
              </a:spcBef>
              <a:buFont typeface="Arial" pitchFamily="34" charset="0"/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indent="0" algn="ctr">
              <a:lnSpc>
                <a:spcPts val="2500"/>
              </a:lnSpc>
              <a:spcBef>
                <a:spcPts val="0"/>
              </a:spcBef>
              <a:buFont typeface="Arial" pitchFamily="34" charset="0"/>
              <a:buNone/>
            </a:pPr>
            <a:endParaRPr lang="en-US" sz="2000" dirty="0" smtClean="0">
              <a:solidFill>
                <a:srgbClr val="0070C0"/>
              </a:solidFill>
            </a:endParaRPr>
          </a:p>
          <a:p>
            <a:pPr algn="ctr">
              <a:lnSpc>
                <a:spcPts val="2500"/>
              </a:lnSpc>
            </a:pP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323528" y="5517232"/>
            <a:ext cx="8568952" cy="1008112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 algn="ctr">
              <a:lnSpc>
                <a:spcPts val="2500"/>
              </a:lnSpc>
              <a:spcBef>
                <a:spcPts val="0"/>
              </a:spcBef>
              <a:buNone/>
            </a:pPr>
            <a:r>
              <a:rPr lang="en-US" sz="20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Инженер</a:t>
            </a:r>
            <a:r>
              <a:rPr lang="en-US" sz="20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</a:t>
            </a:r>
            <a:r>
              <a:rPr lang="en-US" sz="2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заправке</a:t>
            </a:r>
            <a:r>
              <a:rPr lang="en-US" sz="2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ракет</a:t>
            </a:r>
            <a:endParaRPr lang="en-US" sz="2000" dirty="0">
              <a:solidFill>
                <a:srgbClr val="0070C0"/>
              </a:solidFill>
            </a:endParaRPr>
          </a:p>
          <a:p>
            <a:pPr marL="0" lvl="0" indent="0" algn="ctr">
              <a:lnSpc>
                <a:spcPts val="2450"/>
              </a:lnSpc>
              <a:spcBef>
                <a:spcPts val="0"/>
              </a:spcBef>
              <a:buNone/>
            </a:pP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Обеспечивает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безопасную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заправку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термостатирование</a:t>
            </a:r>
            <a:r>
              <a:rPr lang="en-US" sz="1600" dirty="0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ракет-носителей</a:t>
            </a:r>
            <a:endParaRPr lang="en-US" sz="1600" dirty="0">
              <a:solidFill>
                <a:srgbClr val="0070C0"/>
              </a:solidFill>
            </a:endParaRPr>
          </a:p>
          <a:p>
            <a:pPr marL="0" indent="0" algn="ctr">
              <a:lnSpc>
                <a:spcPts val="2500"/>
              </a:lnSpc>
              <a:spcBef>
                <a:spcPts val="0"/>
              </a:spcBef>
              <a:buFont typeface="Arial" pitchFamily="34" charset="0"/>
              <a:buNone/>
            </a:pPr>
            <a:endParaRPr lang="ru-RU" sz="2000" b="1" dirty="0" smtClean="0">
              <a:solidFill>
                <a:srgbClr val="0070C0"/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indent="0" algn="ctr">
              <a:lnSpc>
                <a:spcPts val="2500"/>
              </a:lnSpc>
              <a:spcBef>
                <a:spcPts val="0"/>
              </a:spcBef>
              <a:buFont typeface="Arial" pitchFamily="34" charset="0"/>
              <a:buNone/>
            </a:pPr>
            <a:endParaRPr lang="en-US" sz="2000" dirty="0" smtClean="0">
              <a:solidFill>
                <a:srgbClr val="0070C0"/>
              </a:solidFill>
            </a:endParaRPr>
          </a:p>
          <a:p>
            <a:pPr algn="ctr">
              <a:lnSpc>
                <a:spcPts val="2500"/>
              </a:lnSpc>
            </a:pPr>
            <a:endParaRPr lang="en-US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9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91264" cy="796950"/>
          </a:xfrm>
        </p:spPr>
        <p:txBody>
          <a:bodyPr>
            <a:normAutofit fontScale="90000"/>
          </a:bodyPr>
          <a:lstStyle/>
          <a:p>
            <a:pPr lvl="0">
              <a:lnSpc>
                <a:spcPts val="5550"/>
              </a:lnSpc>
              <a:spcBef>
                <a:spcPts val="0"/>
              </a:spcBef>
            </a:pPr>
            <a:r>
              <a:rPr lang="ru-RU" sz="44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44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en-US" sz="40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Что</a:t>
            </a:r>
            <a:r>
              <a:rPr lang="en-US" sz="40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нужно</a:t>
            </a:r>
            <a:r>
              <a:rPr lang="en-US" sz="4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для</a:t>
            </a:r>
            <a:r>
              <a:rPr lang="en-US" sz="4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этих</a:t>
            </a:r>
            <a:r>
              <a:rPr lang="en-US" sz="4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профессий</a:t>
            </a:r>
            <a:r>
              <a:rPr lang="en-US" sz="40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?</a:t>
            </a:r>
            <a:r>
              <a:rPr lang="en-US" sz="445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en-US" sz="445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980728"/>
            <a:ext cx="4752528" cy="5616624"/>
          </a:xfrm>
        </p:spPr>
        <p:txBody>
          <a:bodyPr>
            <a:normAutofit/>
          </a:bodyPr>
          <a:lstStyle/>
          <a:p>
            <a:pPr marL="0" lvl="0" indent="0">
              <a:lnSpc>
                <a:spcPts val="3300"/>
              </a:lnSpc>
              <a:spcBef>
                <a:spcPts val="0"/>
              </a:spcBef>
              <a:buNone/>
            </a:pP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Необходимые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знания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Физика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математика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продвинутом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уровне</a:t>
            </a:r>
            <a:endParaRPr lang="en-US" sz="1750" dirty="0">
              <a:solidFill>
                <a:prstClr val="black"/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Химия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биология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для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медицинских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специальностей</a:t>
            </a:r>
            <a:endParaRPr lang="en-US" sz="1750" dirty="0">
              <a:solidFill>
                <a:prstClr val="black"/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Информатика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программирование</a:t>
            </a:r>
            <a:endParaRPr lang="en-US" sz="1750" dirty="0">
              <a:solidFill>
                <a:prstClr val="black"/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Инженерное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дело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конструирование</a:t>
            </a:r>
            <a:endParaRPr lang="en-US" sz="1750" dirty="0">
              <a:solidFill>
                <a:prstClr val="black"/>
              </a:solidFill>
            </a:endParaRPr>
          </a:p>
          <a:p>
            <a:pPr marL="0" lvl="0" indent="0">
              <a:lnSpc>
                <a:spcPts val="3300"/>
              </a:lnSpc>
              <a:spcBef>
                <a:spcPts val="0"/>
              </a:spcBef>
              <a:buNone/>
            </a:pP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Важные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качества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Аналитическое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мышление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внимательность</a:t>
            </a:r>
            <a:endParaRPr lang="en-US" sz="1750" dirty="0">
              <a:solidFill>
                <a:prstClr val="black"/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Способность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работать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в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команде</a:t>
            </a:r>
            <a:endParaRPr lang="en-US" sz="1750" dirty="0">
              <a:solidFill>
                <a:prstClr val="black"/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Стрессоустойчивость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ответственность</a:t>
            </a:r>
            <a:endParaRPr lang="en-US" sz="1750" dirty="0">
              <a:solidFill>
                <a:prstClr val="black"/>
              </a:solidFill>
            </a:endParaRPr>
          </a:p>
          <a:p>
            <a:pPr lvl="0">
              <a:lnSpc>
                <a:spcPts val="2850"/>
              </a:lnSpc>
              <a:spcBef>
                <a:spcPts val="0"/>
              </a:spcBef>
              <a:buSzPct val="100000"/>
              <a:buFontTx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Желание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постоянно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учиться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развиваться</a:t>
            </a:r>
            <a:endParaRPr lang="en-US" sz="175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980728"/>
            <a:ext cx="3792421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922114"/>
          </a:xfrm>
        </p:spPr>
        <p:txBody>
          <a:bodyPr>
            <a:normAutofit fontScale="90000"/>
          </a:bodyPr>
          <a:lstStyle/>
          <a:p>
            <a:pPr lvl="0">
              <a:lnSpc>
                <a:spcPts val="4800"/>
              </a:lnSpc>
              <a:spcBef>
                <a:spcPts val="0"/>
              </a:spcBef>
            </a:pPr>
            <a:r>
              <a:rPr lang="ru-RU" sz="38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385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en-US" sz="385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Где</a:t>
            </a:r>
            <a:r>
              <a:rPr lang="en-US" sz="385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85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готовят</a:t>
            </a:r>
            <a:r>
              <a:rPr lang="en-US" sz="38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85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специалистов</a:t>
            </a:r>
            <a:r>
              <a:rPr lang="en-US" sz="385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в </a:t>
            </a:r>
            <a:r>
              <a:rPr lang="en-US" sz="385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России</a:t>
            </a:r>
            <a:r>
              <a:rPr lang="ru-RU" sz="385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?</a:t>
            </a:r>
            <a:r>
              <a:rPr lang="en-US" sz="3850" dirty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/>
            </a:r>
            <a:br>
              <a:rPr lang="en-US" sz="3850" dirty="0">
                <a:solidFill>
                  <a:schemeClr val="tx2">
                    <a:lumMod val="60000"/>
                    <a:lumOff val="40000"/>
                  </a:schemeClr>
                </a:solidFill>
                <a:ea typeface="+mn-ea"/>
                <a:cs typeface="+mn-cs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4929411"/>
          </a:xfrm>
        </p:spPr>
        <p:txBody>
          <a:bodyPr/>
          <a:lstStyle/>
          <a:p>
            <a:pPr lvl="0">
              <a:lnSpc>
                <a:spcPts val="23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МГТУ </a:t>
            </a: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им</a:t>
            </a: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. Н.Э. </a:t>
            </a:r>
            <a:r>
              <a:rPr lang="en-US" sz="1900" b="1" dirty="0" err="1" smtClean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Баумана</a:t>
            </a:r>
            <a:endParaRPr lang="ru-RU" sz="1900" b="1" dirty="0" smtClean="0">
              <a:solidFill>
                <a:schemeClr val="accent1">
                  <a:lumMod val="75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>
              <a:lnSpc>
                <a:spcPts val="2300"/>
              </a:lnSpc>
              <a:spcBef>
                <a:spcPts val="0"/>
              </a:spcBef>
              <a:buNone/>
            </a:pPr>
            <a:r>
              <a:rPr lang="en-US" sz="18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Ведущий</a:t>
            </a:r>
            <a:r>
              <a:rPr lang="en-US" sz="18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технический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университет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с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сильной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программой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ракетно-космической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техники</a:t>
            </a:r>
            <a:endParaRPr lang="ru-RU" sz="1800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lvl="0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РКК «</a:t>
            </a: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Энергия</a:t>
            </a:r>
            <a:r>
              <a:rPr lang="en-US" sz="1900" b="1" dirty="0" smtClean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»</a:t>
            </a:r>
            <a:endParaRPr lang="ru-RU" sz="1900" b="1" dirty="0" smtClean="0">
              <a:solidFill>
                <a:schemeClr val="accent1">
                  <a:lumMod val="75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marL="0" lvl="0" indent="0">
              <a:lnSpc>
                <a:spcPts val="2300"/>
              </a:lnSpc>
              <a:spcBef>
                <a:spcPts val="0"/>
              </a:spcBef>
              <a:buNone/>
            </a:pP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Ведущее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предприятие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созданию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космической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техники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сотрудничает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с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вузами</a:t>
            </a:r>
            <a:endParaRPr lang="en-US" sz="1800" dirty="0">
              <a:solidFill>
                <a:prstClr val="black"/>
              </a:solidFill>
            </a:endParaRPr>
          </a:p>
          <a:p>
            <a:pPr lvl="0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Самарский</a:t>
            </a: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университет</a:t>
            </a:r>
            <a:endParaRPr lang="en-US" sz="1900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0" indent="0">
              <a:lnSpc>
                <a:spcPts val="2300"/>
              </a:lnSpc>
              <a:spcBef>
                <a:spcPts val="0"/>
              </a:spcBef>
              <a:buNone/>
            </a:pP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Сильная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школа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аэрокосмического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образования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Урале</a:t>
            </a:r>
            <a:endParaRPr lang="en-US" sz="1800" dirty="0">
              <a:solidFill>
                <a:prstClr val="black"/>
              </a:solidFill>
            </a:endParaRPr>
          </a:p>
          <a:p>
            <a:pPr lvl="0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МАИ (</a:t>
            </a: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Московский</a:t>
            </a: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авиационный</a:t>
            </a: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институт</a:t>
            </a: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)</a:t>
            </a:r>
            <a:endParaRPr lang="en-US" sz="1900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0" indent="0">
              <a:lnSpc>
                <a:spcPts val="2300"/>
              </a:lnSpc>
              <a:spcBef>
                <a:spcPts val="0"/>
              </a:spcBef>
              <a:buNone/>
            </a:pP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Специализация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авиационно-космической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технике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системах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управления</a:t>
            </a:r>
            <a:endParaRPr lang="en-US" sz="1800" dirty="0">
              <a:solidFill>
                <a:prstClr val="black"/>
              </a:solidFill>
            </a:endParaRPr>
          </a:p>
          <a:p>
            <a:pPr lvl="0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900" b="1" dirty="0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ИМБП РАН</a:t>
            </a:r>
            <a:endParaRPr lang="en-US" sz="1900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0" indent="0">
              <a:lnSpc>
                <a:spcPts val="2300"/>
              </a:lnSpc>
              <a:spcBef>
                <a:spcPts val="0"/>
              </a:spcBef>
              <a:buNone/>
            </a:pP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Институт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медико-биологических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проблем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готовит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космических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врачей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биологов</a:t>
            </a:r>
            <a:endParaRPr lang="en-US" sz="1800" dirty="0">
              <a:solidFill>
                <a:prstClr val="black"/>
              </a:solidFill>
            </a:endParaRPr>
          </a:p>
          <a:p>
            <a:pPr lvl="0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en-US" sz="1900" b="1" dirty="0" err="1">
                <a:solidFill>
                  <a:schemeClr val="accent1">
                    <a:lumMod val="75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СПбГУАП</a:t>
            </a:r>
            <a:endParaRPr lang="en-US" sz="1900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0" indent="0">
              <a:lnSpc>
                <a:spcPts val="2300"/>
              </a:lnSpc>
              <a:spcBef>
                <a:spcPts val="0"/>
              </a:spcBef>
              <a:buNone/>
            </a:pP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Санкт-Петербургский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государственный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университет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аэрокосмического</a:t>
            </a:r>
            <a:r>
              <a:rPr lang="en-US" sz="18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8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приборостроения</a:t>
            </a:r>
            <a:endParaRPr lang="en-US" sz="1800" dirty="0">
              <a:solidFill>
                <a:prstClr val="black"/>
              </a:solidFill>
            </a:endParaRPr>
          </a:p>
          <a:p>
            <a:pPr marL="0" lvl="0" indent="0">
              <a:lnSpc>
                <a:spcPts val="2400"/>
              </a:lnSpc>
              <a:spcBef>
                <a:spcPts val="0"/>
              </a:spcBef>
              <a:buNone/>
            </a:pPr>
            <a:endParaRPr lang="en-US" sz="1900" dirty="0">
              <a:solidFill>
                <a:prstClr val="black"/>
              </a:solidFill>
            </a:endParaRPr>
          </a:p>
          <a:p>
            <a:pPr marL="0" lvl="0" indent="0">
              <a:lnSpc>
                <a:spcPts val="2300"/>
              </a:lnSpc>
              <a:spcBef>
                <a:spcPts val="0"/>
              </a:spcBef>
              <a:buNone/>
            </a:pPr>
            <a:endParaRPr lang="en-US" sz="1500" dirty="0">
              <a:solidFill>
                <a:prstClr val="black"/>
              </a:solidFill>
            </a:endParaRPr>
          </a:p>
          <a:p>
            <a:pPr lvl="0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Ø"/>
            </a:pPr>
            <a:endParaRPr lang="en-US" sz="1900" dirty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12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8784976" cy="720079"/>
          </a:xfrm>
        </p:spPr>
        <p:txBody>
          <a:bodyPr>
            <a:normAutofit fontScale="90000"/>
          </a:bodyPr>
          <a:lstStyle/>
          <a:p>
            <a:pPr lvl="0">
              <a:lnSpc>
                <a:spcPts val="3900"/>
              </a:lnSpc>
              <a:spcBef>
                <a:spcPts val="0"/>
              </a:spcBef>
            </a:pPr>
            <a:r>
              <a:rPr lang="ru-RU" sz="310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3100" b="1" dirty="0" smtClean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en-US" sz="27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Викторина</a:t>
            </a:r>
            <a:r>
              <a:rPr lang="en-US" sz="27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7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«</a:t>
            </a:r>
            <a:r>
              <a:rPr lang="en-US" sz="27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Космические</a:t>
            </a:r>
            <a:r>
              <a:rPr lang="en-US" sz="27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7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профессии</a:t>
            </a:r>
            <a:r>
              <a:rPr lang="en-US" sz="27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— </a:t>
            </a:r>
            <a:r>
              <a:rPr lang="en-US" sz="27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угадай-ка</a:t>
            </a:r>
            <a:r>
              <a:rPr lang="en-US" sz="27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!»</a:t>
            </a:r>
            <a:r>
              <a:rPr lang="en-US" sz="3100" dirty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en-US" sz="3100" dirty="0">
                <a:solidFill>
                  <a:srgbClr val="0070C0"/>
                </a:solidFill>
                <a:ea typeface="+mn-ea"/>
                <a:cs typeface="+mn-cs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1340768"/>
            <a:ext cx="4824536" cy="5112568"/>
          </a:xfrm>
        </p:spPr>
        <p:txBody>
          <a:bodyPr>
            <a:normAutofit lnSpcReduction="10000"/>
          </a:bodyPr>
          <a:lstStyle/>
          <a:p>
            <a:pPr lvl="0" algn="l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Кто рассчитывает, когда и куда полетит ракета? </a:t>
            </a:r>
            <a:endParaRPr lang="ru-RU" sz="1800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lvl="0" algn="l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</a:rPr>
              <a:t>В каком институте изучают, как невесомость влияет на организм человека</a:t>
            </a:r>
            <a:r>
              <a:rPr lang="ru-RU" sz="1800" dirty="0" smtClean="0">
                <a:solidFill>
                  <a:srgbClr val="002060"/>
                </a:solidFill>
                <a:latin typeface="Times New Roman"/>
                <a:ea typeface="Calibri"/>
              </a:rPr>
              <a:t>?</a:t>
            </a:r>
          </a:p>
          <a:p>
            <a:pPr lvl="0" algn="l">
              <a:lnSpc>
                <a:spcPct val="115000"/>
              </a:lnSpc>
              <a:spcAft>
                <a:spcPts val="1000"/>
              </a:spcAft>
            </a:pPr>
            <a:r>
              <a:rPr lang="ru-RU" sz="1800" dirty="0" smtClean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</a:rPr>
              <a:t>Кто проверяет скафандр и ракету в условиях, похожих на космос, до полёта? </a:t>
            </a:r>
            <a:endParaRPr lang="ru-RU" sz="1800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Без кого невозможна еда, воздух и вода для космонавтов на долгие месяцы? </a:t>
            </a:r>
            <a:endParaRPr lang="ru-RU" sz="1800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</a:rPr>
              <a:t>Кто создаёт материалы, которые выдерживают огромные перепады температур и радиацию</a:t>
            </a:r>
            <a:r>
              <a:rPr lang="ru-RU" sz="1800" dirty="0" smtClean="0">
                <a:solidFill>
                  <a:srgbClr val="002060"/>
                </a:solidFill>
                <a:latin typeface="Times New Roman"/>
                <a:ea typeface="Calibri"/>
              </a:rPr>
              <a:t>?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 smtClean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Главный «мозг» полёта, который находится на Земле?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</a:rPr>
              <a:t>Какой вуз чаще всего называют «кузницей» кадров для космоса? </a:t>
            </a:r>
            <a:endParaRPr lang="ru-RU" sz="18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 algn="l">
              <a:lnSpc>
                <a:spcPct val="115000"/>
              </a:lnSpc>
              <a:spcAft>
                <a:spcPts val="1000"/>
              </a:spcAft>
            </a:pPr>
            <a:endParaRPr lang="ru-RU" sz="1800" dirty="0" smtClean="0">
              <a:solidFill>
                <a:schemeClr val="accent1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0" algn="l">
              <a:lnSpc>
                <a:spcPct val="115000"/>
              </a:lnSpc>
              <a:spcAft>
                <a:spcPts val="1000"/>
              </a:spcAft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 algn="l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600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340768"/>
            <a:ext cx="3726415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7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63272" cy="792088"/>
          </a:xfrm>
        </p:spPr>
        <p:txBody>
          <a:bodyPr>
            <a:normAutofit fontScale="90000"/>
          </a:bodyPr>
          <a:lstStyle/>
          <a:p>
            <a:pPr lvl="0">
              <a:lnSpc>
                <a:spcPts val="555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</a:br>
            <a:r>
              <a:rPr lang="en-US" sz="3600" b="1" dirty="0" err="1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Рефлексия</a:t>
            </a:r>
            <a:r>
              <a:rPr lang="en-US" sz="3600" b="1" dirty="0" smtClean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6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 </a:t>
            </a:r>
            <a:r>
              <a:rPr lang="en-US" sz="36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подведение</a:t>
            </a:r>
            <a:r>
              <a:rPr lang="en-US" sz="3600" b="1" dirty="0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итогов</a:t>
            </a:r>
            <a:r>
              <a:rPr lang="en-US" sz="4450" dirty="0">
                <a:solidFill>
                  <a:srgbClr val="0070C0"/>
                </a:solidFill>
                <a:ea typeface="+mn-ea"/>
                <a:cs typeface="+mn-cs"/>
              </a:rPr>
              <a:t/>
            </a:r>
            <a:br>
              <a:rPr lang="en-US" sz="4450" dirty="0">
                <a:solidFill>
                  <a:srgbClr val="0070C0"/>
                </a:solidFill>
                <a:ea typeface="+mn-ea"/>
                <a:cs typeface="+mn-cs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Image 0" descr="preencode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2492896"/>
            <a:ext cx="1872208" cy="2808312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323528" y="980728"/>
            <a:ext cx="8568952" cy="1224136"/>
          </a:xfrm>
          <a:prstGeom prst="wedgeRoundRectCallou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ts val="2750"/>
              </a:lnSpc>
            </a:pPr>
            <a:endParaRPr lang="ru-RU" sz="2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750"/>
              </a:lnSpc>
            </a:pPr>
            <a:r>
              <a:rPr lang="en-US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Какая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профессия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вас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удивила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больше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всего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?</a:t>
            </a:r>
            <a:endParaRPr lang="ru-RU" sz="2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850"/>
              </a:lnSpc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Возможно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вы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знали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о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существовании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таких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специальностей</a:t>
            </a:r>
            <a:endParaRPr lang="en-US" sz="1750" dirty="0">
              <a:solidFill>
                <a:prstClr val="black"/>
              </a:solidFill>
            </a:endParaRPr>
          </a:p>
          <a:p>
            <a:pPr lvl="0" algn="ctr">
              <a:lnSpc>
                <a:spcPts val="2750"/>
              </a:lnSpc>
            </a:pPr>
            <a:endParaRPr lang="en-US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2699792" y="2708920"/>
            <a:ext cx="6048672" cy="1728192"/>
          </a:xfrm>
          <a:prstGeom prst="wedgeRoundRectCallou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ts val="2750"/>
              </a:lnSpc>
            </a:pPr>
            <a:endParaRPr lang="ru-RU" sz="2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750"/>
              </a:lnSpc>
            </a:pPr>
            <a:r>
              <a:rPr lang="en-US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Хотели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бы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вы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попробовать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себя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в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этой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сфере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?</a:t>
            </a:r>
            <a:endParaRPr lang="ru-RU" sz="2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850"/>
              </a:lnSpc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Может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быть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одна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из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этих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профессий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станет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вашим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призванием</a:t>
            </a:r>
            <a:endParaRPr lang="en-US" sz="1750" dirty="0">
              <a:solidFill>
                <a:prstClr val="black"/>
              </a:solidFill>
            </a:endParaRPr>
          </a:p>
          <a:p>
            <a:pPr lvl="0" algn="ctr">
              <a:lnSpc>
                <a:spcPts val="2750"/>
              </a:lnSpc>
            </a:pPr>
            <a:endParaRPr lang="en-US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95536" y="5517232"/>
            <a:ext cx="8496944" cy="1008112"/>
          </a:xfrm>
          <a:prstGeom prst="wedgeRoundRectCallou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ts val="2750"/>
              </a:lnSpc>
            </a:pPr>
            <a:endParaRPr lang="ru-RU" sz="2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750"/>
              </a:lnSpc>
            </a:pPr>
            <a:r>
              <a:rPr lang="en-US" sz="2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Что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нового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вы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узнали</a:t>
            </a:r>
            <a:r>
              <a:rPr lang="en-US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сегодня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?</a:t>
            </a:r>
            <a:endParaRPr lang="ru-RU" sz="2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Inter Bold" pitchFamily="34" charset="0"/>
              <a:ea typeface="Inter Bold" pitchFamily="34" charset="-122"/>
              <a:cs typeface="Inter Bold" pitchFamily="34" charset="-120"/>
            </a:endParaRPr>
          </a:p>
          <a:p>
            <a:pPr lvl="0" algn="ctr">
              <a:lnSpc>
                <a:spcPts val="2850"/>
              </a:lnSpc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Поделитесь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своими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открытиями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с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классом</a:t>
            </a:r>
            <a:endParaRPr lang="en-US" sz="1750" dirty="0">
              <a:solidFill>
                <a:prstClr val="black"/>
              </a:solidFill>
            </a:endParaRPr>
          </a:p>
          <a:p>
            <a:pPr lvl="0" algn="ctr">
              <a:lnSpc>
                <a:spcPts val="2750"/>
              </a:lnSpc>
            </a:pPr>
            <a:endParaRPr lang="en-US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20072" y="58052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8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437</Words>
  <Application>Microsoft Office PowerPoint</Application>
  <PresentationFormat>Экран 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 Космос — это не только полёты </vt:lpstr>
      <vt:lpstr>Цели:</vt:lpstr>
      <vt:lpstr> Галерея редких «высоких» профессий </vt:lpstr>
      <vt:lpstr> Профессии, без которых невозможен космос </vt:lpstr>
      <vt:lpstr> Что нужно для этих профессий? </vt:lpstr>
      <vt:lpstr> Где готовят специалистов в России? </vt:lpstr>
      <vt:lpstr> Викторина «Космические профессии — угадай-ка!» </vt:lpstr>
      <vt:lpstr> Рефлексия и подведение итогов </vt:lpstr>
      <vt:lpstr>  Космос — это профессии будущего  Сегодня мы познакомились со многими уникальными профессиями, которые делают возможными космические полёты. Каждая из них требует глубоких знаний, но открывает путь к увлекательной карьере.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Москвитино</dc:creator>
  <cp:lastModifiedBy>Москвитино</cp:lastModifiedBy>
  <cp:revision>17</cp:revision>
  <dcterms:created xsi:type="dcterms:W3CDTF">2026-04-11T08:56:22Z</dcterms:created>
  <dcterms:modified xsi:type="dcterms:W3CDTF">2026-04-11T11:36:38Z</dcterms:modified>
</cp:coreProperties>
</file>