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81" r:id="rId2"/>
    <p:sldId id="316" r:id="rId3"/>
    <p:sldId id="268" r:id="rId4"/>
    <p:sldId id="325" r:id="rId5"/>
    <p:sldId id="324" r:id="rId6"/>
    <p:sldId id="320" r:id="rId7"/>
    <p:sldId id="321" r:id="rId8"/>
    <p:sldId id="322" r:id="rId9"/>
    <p:sldId id="326" r:id="rId10"/>
    <p:sldId id="307" r:id="rId11"/>
    <p:sldId id="32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720847"/>
    <a:srgbClr val="FAC6D6"/>
    <a:srgbClr val="735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E89FC-BB1C-43D7-ACD5-B70583243AD8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5AD0E7-A1D1-4B26-B34B-B6213571F1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013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22D2C-9A9C-4A81-BBD1-D55FCDFCA12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106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87B678-0811-479C-8912-E7C477012EF6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9694AC-495F-41CA-BA1F-CC518227D1A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20" y="571480"/>
            <a:ext cx="8072494" cy="1928826"/>
          </a:xfrm>
        </p:spPr>
        <p:txBody>
          <a:bodyPr/>
          <a:lstStyle/>
          <a:p>
            <a:pPr>
              <a:defRPr/>
            </a:pPr>
            <a:r>
              <a:rPr lang="ru-RU" sz="3600" dirty="0"/>
              <a:t>«Кто счастлив сам, другим зла не желает». 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572000" y="2928934"/>
            <a:ext cx="4114800" cy="3319466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428596" y="3071810"/>
            <a:ext cx="4500594" cy="17859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Лев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Николаевич</a:t>
            </a:r>
          </a:p>
          <a:p>
            <a:pPr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Толстой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12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2214554"/>
            <a:ext cx="2772261" cy="4357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214546" y="4857760"/>
            <a:ext cx="2500298" cy="1553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298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Рефлексия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ручное управление 3"/>
          <p:cNvSpPr/>
          <p:nvPr/>
        </p:nvSpPr>
        <p:spPr>
          <a:xfrm>
            <a:off x="857224" y="2071678"/>
            <a:ext cx="1857388" cy="612648"/>
          </a:xfrm>
          <a:prstGeom prst="flowChartManualOperation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                                            </a:t>
            </a:r>
            <a:endParaRPr lang="ru-RU" dirty="0"/>
          </a:p>
        </p:txBody>
      </p:sp>
      <p:sp>
        <p:nvSpPr>
          <p:cNvPr id="6" name="Блок-схема: ручное управление 5"/>
          <p:cNvSpPr/>
          <p:nvPr/>
        </p:nvSpPr>
        <p:spPr>
          <a:xfrm>
            <a:off x="714348" y="5929330"/>
            <a:ext cx="1857388" cy="612648"/>
          </a:xfrm>
          <a:prstGeom prst="flowChartManualOperation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учное управление 6"/>
          <p:cNvSpPr/>
          <p:nvPr/>
        </p:nvSpPr>
        <p:spPr>
          <a:xfrm>
            <a:off x="785786" y="4000504"/>
            <a:ext cx="1857388" cy="612648"/>
          </a:xfrm>
          <a:prstGeom prst="flowChartManualOperation">
            <a:avLst/>
          </a:prstGeom>
          <a:solidFill>
            <a:schemeClr val="bg1"/>
          </a:solidFill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071538" y="4786322"/>
            <a:ext cx="1071570" cy="1128714"/>
          </a:xfrm>
          <a:prstGeom prst="triangle">
            <a:avLst>
              <a:gd name="adj" fmla="val 992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214414" y="928670"/>
            <a:ext cx="1071570" cy="1128714"/>
          </a:xfrm>
          <a:prstGeom prst="triangle">
            <a:avLst>
              <a:gd name="adj" fmla="val 99259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214414" y="2786058"/>
            <a:ext cx="1071570" cy="1128714"/>
          </a:xfrm>
          <a:prstGeom prst="triangle">
            <a:avLst>
              <a:gd name="adj" fmla="val 9925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928926" y="1714488"/>
            <a:ext cx="45005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Было интересно, много узнали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28926" y="3714752"/>
            <a:ext cx="5289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Мне было трудно, хотя интересно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5643578"/>
            <a:ext cx="46434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Мне было неинтересно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0395130"/>
              </p:ext>
            </p:extLst>
          </p:nvPr>
        </p:nvGraphicFramePr>
        <p:xfrm>
          <a:off x="457200" y="908720"/>
          <a:ext cx="8229600" cy="53803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358285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1) Пересказать текст, отразив лишь основные события, развитие сюжетной линии.</a:t>
                      </a:r>
                    </a:p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2) Пересказать текст. Во время пересказа постараться голосом, интонацией показать свое отношение к героям (кому ты сочувствуешь, за кого переживаешь; когда радуешься или когда огорчаешься).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3) Придумать и нарисовать иллюстрацию к определённому эпизоду.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522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74562"/>
              </p:ext>
            </p:extLst>
          </p:nvPr>
        </p:nvGraphicFramePr>
        <p:xfrm>
          <a:off x="457200" y="1196752"/>
          <a:ext cx="8229600" cy="30182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3018219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ru-RU" sz="4800" dirty="0" smtClean="0">
                          <a:effectLst/>
                        </a:rPr>
                        <a:t>верное </a:t>
                      </a:r>
                      <a:r>
                        <a:rPr lang="ru-RU" sz="4800" dirty="0">
                          <a:effectLst/>
                        </a:rPr>
                        <a:t>- знак +, </a:t>
                      </a:r>
                      <a:endParaRPr lang="ru-RU" sz="4800" dirty="0" smtClean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ru-RU" sz="4800" dirty="0" smtClean="0">
                          <a:effectLst/>
                        </a:rPr>
                        <a:t>неверное </a:t>
                      </a:r>
                      <a:r>
                        <a:rPr lang="ru-RU" sz="4800" dirty="0">
                          <a:effectLst/>
                        </a:rPr>
                        <a:t>– знак  -,  </a:t>
                      </a:r>
                      <a:endParaRPr lang="ru-RU" sz="4800" dirty="0" smtClean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</a:pPr>
                      <a:r>
                        <a:rPr lang="ru-RU" sz="4800" dirty="0" smtClean="0">
                          <a:effectLst/>
                        </a:rPr>
                        <a:t>если </a:t>
                      </a:r>
                      <a:r>
                        <a:rPr lang="ru-RU" sz="4800" dirty="0">
                          <a:effectLst/>
                        </a:rPr>
                        <a:t>сомневаетесь – знак? </a:t>
                      </a:r>
                      <a:endParaRPr lang="ru-RU" sz="4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8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0" descr="i?id=87237547&amp;tov=2"/>
          <p:cNvSpPr>
            <a:spLocks noChangeAspect="1" noChangeArrowheads="1"/>
          </p:cNvSpPr>
          <p:nvPr/>
        </p:nvSpPr>
        <p:spPr bwMode="auto">
          <a:xfrm>
            <a:off x="4081463" y="2928938"/>
            <a:ext cx="9810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2291" name="Picture 17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83713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500" y="1000108"/>
            <a:ext cx="8115300" cy="142876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  <a:defRPr/>
            </a:pPr>
            <a:r>
              <a:rPr lang="ru-RU" sz="4800" b="1" dirty="0" smtClean="0">
                <a:solidFill>
                  <a:srgbClr val="FFFF00"/>
                </a:solidFill>
              </a:rPr>
              <a:t>                  </a:t>
            </a:r>
          </a:p>
          <a:p>
            <a:pPr>
              <a:buFontTx/>
              <a:buNone/>
              <a:defRPr/>
            </a:pPr>
            <a:r>
              <a:rPr lang="ru-RU" sz="4800" b="1" dirty="0" smtClean="0">
                <a:solidFill>
                  <a:srgbClr val="FFFF00"/>
                </a:solidFill>
              </a:rPr>
              <a:t>              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340768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Цель урока: </a:t>
            </a:r>
            <a:r>
              <a:rPr lang="ru-RU" sz="3600" dirty="0" smtClean="0"/>
              <a:t>познакомимся с </a:t>
            </a:r>
            <a:r>
              <a:rPr lang="ru-RU" sz="3600" dirty="0"/>
              <a:t>содержанием рассказа, будем обсуждать </a:t>
            </a:r>
            <a:r>
              <a:rPr lang="ru-RU" sz="3600" dirty="0" smtClean="0"/>
              <a:t>прочитанное</a:t>
            </a:r>
            <a:r>
              <a:rPr lang="ru-RU" sz="3600" dirty="0"/>
              <a:t>, говорить о содержании произведения, о его героях, их </a:t>
            </a:r>
            <a:r>
              <a:rPr lang="ru-RU" sz="3600" dirty="0" smtClean="0"/>
              <a:t>поступках.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573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B0F0"/>
                </a:solidFill>
              </a:rPr>
              <a:t>Море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B0F0"/>
                </a:solidFill>
              </a:rPr>
              <a:t>у берегов Африки</a:t>
            </a:r>
          </a:p>
          <a:p>
            <a:pPr>
              <a:buNone/>
            </a:pPr>
            <a:endParaRPr lang="ru-RU" sz="3600" b="1" dirty="0" smtClean="0">
              <a:solidFill>
                <a:srgbClr val="FFC00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C000"/>
                </a:solidFill>
              </a:rPr>
              <a:t>Пустыня Сахара</a:t>
            </a:r>
          </a:p>
          <a:p>
            <a:pPr>
              <a:buNone/>
            </a:pPr>
            <a:endParaRPr lang="ru-RU" sz="3600" b="1" dirty="0">
              <a:solidFill>
                <a:srgbClr val="00B0F0"/>
              </a:solidFill>
            </a:endParaRPr>
          </a:p>
        </p:txBody>
      </p:sp>
      <p:pic>
        <p:nvPicPr>
          <p:cNvPr id="4" name="Picture 5" descr="афр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7" y="1500174"/>
            <a:ext cx="3647179" cy="492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 rot="19373113">
            <a:off x="4330560" y="4087730"/>
            <a:ext cx="2169169" cy="2384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19" y="4581128"/>
            <a:ext cx="422680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662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Артиллерист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-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военнослужащий,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который хорошо владеет 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стрельбой из пушки и миномёта.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Палуба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горизонтальное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перекрытие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корпусе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судна.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49080"/>
            <a:ext cx="3273425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268760"/>
            <a:ext cx="1931987" cy="257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09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пустыня в Африке.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Парус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надуваемое ветром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полотнище из плотной ткани.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84784"/>
            <a:ext cx="2998787" cy="224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933056"/>
            <a:ext cx="2520280" cy="186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068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Хобот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itchFamily="18" charset="0"/>
              </a:rPr>
              <a:t> - упирающаяся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землю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задняя часть пушки.</a:t>
            </a:r>
          </a:p>
          <a:p>
            <a:pPr marL="0" indent="0"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Фитиль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шнур для поджигания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пороха.</a:t>
            </a:r>
          </a:p>
          <a:p>
            <a:pPr marL="0" indent="0">
              <a:buNone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Ропот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недовольство, выражаемое негромкой речью.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3889375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870447"/>
            <a:ext cx="3803650" cy="156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83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340768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Цель урока: </a:t>
            </a:r>
            <a:r>
              <a:rPr lang="ru-RU" sz="3600" dirty="0" smtClean="0"/>
              <a:t>познакомимся с </a:t>
            </a:r>
            <a:r>
              <a:rPr lang="ru-RU" sz="3600" dirty="0"/>
              <a:t>содержанием рассказа, будем обсуждать </a:t>
            </a:r>
            <a:r>
              <a:rPr lang="ru-RU" sz="3600" dirty="0" smtClean="0"/>
              <a:t>прочитанное</a:t>
            </a:r>
            <a:r>
              <a:rPr lang="ru-RU" sz="3600" dirty="0"/>
              <a:t>, говорить о содержании произведения, о его героях, их </a:t>
            </a:r>
            <a:r>
              <a:rPr lang="ru-RU" sz="3600" dirty="0" smtClean="0"/>
              <a:t>поступках.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5387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494</TotalTime>
  <Words>201</Words>
  <Application>Microsoft Office PowerPoint</Application>
  <PresentationFormat>Экран (4:3)</PresentationFormat>
  <Paragraphs>49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Constantia</vt:lpstr>
      <vt:lpstr>Symbol</vt:lpstr>
      <vt:lpstr>Times New Roman</vt:lpstr>
      <vt:lpstr>Wingdings 2</vt:lpstr>
      <vt:lpstr>Поток</vt:lpstr>
      <vt:lpstr>«Кто счастлив сам, другим зла не желает». 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Словарная работа</vt:lpstr>
      <vt:lpstr>Словарная работа</vt:lpstr>
      <vt:lpstr>Презентация PowerPoint</vt:lpstr>
      <vt:lpstr>Презентация PowerPoint</vt:lpstr>
      <vt:lpstr>                   Рефлексия</vt:lpstr>
      <vt:lpstr>Презентация PowerPoint</vt:lpstr>
    </vt:vector>
  </TitlesOfParts>
  <Company>MultiDVD Team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Акула</dc:title>
  <dc:creator>ASU</dc:creator>
  <cp:lastModifiedBy>СВЕТЛАНА</cp:lastModifiedBy>
  <cp:revision>77</cp:revision>
  <dcterms:created xsi:type="dcterms:W3CDTF">2017-11-15T16:28:00Z</dcterms:created>
  <dcterms:modified xsi:type="dcterms:W3CDTF">2021-11-14T14:45:17Z</dcterms:modified>
</cp:coreProperties>
</file>