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  <p:sldId id="267" r:id="rId7"/>
    <p:sldId id="268" r:id="rId8"/>
    <p:sldId id="269" r:id="rId9"/>
    <p:sldId id="271" r:id="rId10"/>
    <p:sldId id="270" r:id="rId11"/>
    <p:sldId id="266" r:id="rId12"/>
    <p:sldId id="265" r:id="rId13"/>
    <p:sldId id="272" r:id="rId14"/>
    <p:sldId id="273" r:id="rId15"/>
    <p:sldId id="274" r:id="rId16"/>
    <p:sldId id="263" r:id="rId17"/>
    <p:sldId id="275" r:id="rId18"/>
    <p:sldId id="264" r:id="rId19"/>
    <p:sldId id="262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FF"/>
    <a:srgbClr val="FFCCFF"/>
    <a:srgbClr val="EFF9FF"/>
    <a:srgbClr val="FFFFCC"/>
    <a:srgbClr val="FFE1C9"/>
    <a:srgbClr val="FFD5B3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2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82;&#1088;&#1072;&#1089;&#1085;&#1072;&#1103;%20&#1082;&#1085;&#1080;&#1075;&#1072;%20&#1074;&#1086;&#1083;&#1086;&#1075;&#1086;&#1076;&#1089;&#1082;&#1086;&#1081;%20&#1086;&#1073;&#1083;&#1072;&#1089;&#1090;&#1080;\&#1074;&#1080;&#1082;&#1090;&#1086;&#1088;&#1080;&#1085;&#1072;%20-&#1079;&#1072;&#1085;&#1103;&#1090;&#1080;&#1077;\&#1084;&#1091;&#1079;&#1099;&#1082;&#1072;%20&#1080;%20&#1079;&#1074;&#1091;&#1082;&#1080;%20&#1087;&#1088;&#1080;&#1088;&#1086;&#1076;&#1099;%20(mp3ostrov.com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H:\&#1082;&#1088;&#1072;&#1089;&#1085;&#1072;&#1103;%20&#1082;&#1085;&#1080;&#1075;&#1072;%20&#1074;&#1086;&#1083;&#1086;&#1075;&#1086;&#1076;&#1089;&#1082;&#1086;&#1081;%20&#1086;&#1073;&#1083;&#1072;&#1089;&#1090;&#1080;\&#1074;&#1080;&#1082;&#1090;&#1086;&#1088;&#1080;&#1085;&#1072;%20-&#1079;&#1072;&#1085;&#1103;&#1090;&#1080;&#1077;\&#1091;%20&#1086;&#1083;&#1077;&#1085;&#1103;%20&#1076;&#1086;&#1084;%20&#1073;&#1086;&#1083;&#1100;&#1096;&#1086;&#1081;_(iPlayer.fm).mp3" TargetMode="External"/><Relationship Id="rId6" Type="http://schemas.openxmlformats.org/officeDocument/2006/relationships/image" Target="../media/image32.png"/><Relationship Id="rId5" Type="http://schemas.openxmlformats.org/officeDocument/2006/relationships/image" Target="../media/image31.gif"/><Relationship Id="rId4" Type="http://schemas.openxmlformats.org/officeDocument/2006/relationships/image" Target="../media/image30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0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704856" cy="5909310"/>
          </a:xfrm>
          <a:prstGeom prst="rect">
            <a:avLst/>
          </a:prstGeom>
          <a:solidFill>
            <a:schemeClr val="bg1">
              <a:alpha val="66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образовательное учреждение</a:t>
            </a:r>
          </a:p>
          <a:p>
            <a:pPr algn="ctr"/>
            <a:r>
              <a:rPr lang="ru-RU" dirty="0"/>
              <a:t>«Детский сад № 49 «Гусельки»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 smtClean="0"/>
              <a:t>Приложение к ООД </a:t>
            </a:r>
            <a:r>
              <a:rPr lang="ru-RU" dirty="0"/>
              <a:t>в старшей </a:t>
            </a:r>
            <a:r>
              <a:rPr lang="ru-RU" dirty="0" smtClean="0"/>
              <a:t>группе (5-6 </a:t>
            </a:r>
            <a:r>
              <a:rPr lang="ru-RU" dirty="0"/>
              <a:t>лет)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lvl="6" algn="just"/>
            <a:r>
              <a:rPr lang="ru-RU" dirty="0" smtClean="0"/>
              <a:t>Авторы </a:t>
            </a:r>
            <a:r>
              <a:rPr lang="ru-RU" dirty="0"/>
              <a:t>методической разработки:</a:t>
            </a:r>
          </a:p>
          <a:p>
            <a:pPr lvl="6" algn="just"/>
            <a:r>
              <a:rPr lang="ru-RU" dirty="0"/>
              <a:t>Гребнева Екатерина Германовна, воспитатель,</a:t>
            </a:r>
          </a:p>
          <a:p>
            <a:pPr lvl="6" algn="just"/>
            <a:r>
              <a:rPr lang="ru-RU" dirty="0"/>
              <a:t>Савина Татьяна Николаевна, воспитатель.  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dirty="0"/>
              <a:t>г. Вологда</a:t>
            </a:r>
          </a:p>
          <a:p>
            <a:pPr algn="ctr"/>
            <a:r>
              <a:rPr lang="ru-RU" dirty="0"/>
              <a:t>2024 год.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871700" y="2176703"/>
            <a:ext cx="5472608" cy="1800200"/>
          </a:xfrm>
        </p:spPr>
        <p:txBody>
          <a:bodyPr>
            <a:noAutofit/>
          </a:bodyPr>
          <a:lstStyle/>
          <a:p>
            <a:r>
              <a:rPr lang="ru-RU" sz="60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Мы – друзья природы!</a:t>
            </a:r>
            <a:endParaRPr lang="ru-RU" sz="6000" b="1" spc="200" dirty="0">
              <a:ln w="29210">
                <a:solidFill>
                  <a:schemeClr val="accent3">
                    <a:tint val="10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</a:endParaRPr>
          </a:p>
        </p:txBody>
      </p:sp>
      <p:pic>
        <p:nvPicPr>
          <p:cNvPr id="5" name="музыка и звуки природы (mp3ostrov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84368" y="5949280"/>
            <a:ext cx="576064" cy="5760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2023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91276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  «Четвертый - лишний»</a:t>
            </a:r>
            <a:endParaRPr lang="ru-RU" dirty="0"/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293096"/>
            <a:ext cx="2016224" cy="2016224"/>
          </a:xfrm>
          <a:prstGeom prst="rect">
            <a:avLst/>
          </a:prstGeom>
          <a:noFill/>
        </p:spPr>
      </p:pic>
      <p:pic>
        <p:nvPicPr>
          <p:cNvPr id="9" name="Picture 3" descr="H:\красная книга вологодской области\викторина -занятие\к викторине\christian-wedding-card-designs-christian-desktop-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12776"/>
            <a:ext cx="5927304" cy="4968552"/>
          </a:xfrm>
          <a:prstGeom prst="rect">
            <a:avLst/>
          </a:prstGeom>
          <a:noFill/>
        </p:spPr>
      </p:pic>
      <p:pic>
        <p:nvPicPr>
          <p:cNvPr id="14" name="Picture 2" descr="H:\красная книга вологодской области\викторина -занятие\к викторине\955784.jpg"/>
          <p:cNvPicPr>
            <a:picLocks noChangeAspect="1" noChangeArrowheads="1"/>
          </p:cNvPicPr>
          <p:nvPr/>
        </p:nvPicPr>
        <p:blipFill>
          <a:blip r:embed="rId4" cstate="print"/>
          <a:srcRect l="74860" t="2277" r="1111" b="66708"/>
          <a:stretch>
            <a:fillRect/>
          </a:stretch>
        </p:blipFill>
        <p:spPr bwMode="auto">
          <a:xfrm>
            <a:off x="5796136" y="4149079"/>
            <a:ext cx="2448272" cy="2060537"/>
          </a:xfrm>
          <a:prstGeom prst="rect">
            <a:avLst/>
          </a:prstGeom>
          <a:noFill/>
        </p:spPr>
      </p:pic>
      <p:pic>
        <p:nvPicPr>
          <p:cNvPr id="15" name="Picture 2" descr="H:\красная книга вологодской области\викторина -занятие\к викторине\955784.jpg"/>
          <p:cNvPicPr>
            <a:picLocks noChangeAspect="1" noChangeArrowheads="1"/>
          </p:cNvPicPr>
          <p:nvPr/>
        </p:nvPicPr>
        <p:blipFill>
          <a:blip r:embed="rId4" cstate="print"/>
          <a:srcRect l="49907" t="2277" r="26064" b="66708"/>
          <a:stretch>
            <a:fillRect/>
          </a:stretch>
        </p:blipFill>
        <p:spPr bwMode="auto">
          <a:xfrm>
            <a:off x="2915816" y="4077072"/>
            <a:ext cx="2376264" cy="2127006"/>
          </a:xfrm>
          <a:prstGeom prst="rect">
            <a:avLst/>
          </a:prstGeom>
          <a:noFill/>
        </p:spPr>
      </p:pic>
      <p:pic>
        <p:nvPicPr>
          <p:cNvPr id="16" name="Picture 2" descr="H:\красная книга вологодской области\викторина -занятие\к викторине\955784.jpg"/>
          <p:cNvPicPr>
            <a:picLocks noChangeAspect="1" noChangeArrowheads="1"/>
          </p:cNvPicPr>
          <p:nvPr/>
        </p:nvPicPr>
        <p:blipFill>
          <a:blip r:embed="rId4" cstate="print"/>
          <a:srcRect l="25877" t="34584" r="51018" b="34401"/>
          <a:stretch>
            <a:fillRect/>
          </a:stretch>
        </p:blipFill>
        <p:spPr bwMode="auto">
          <a:xfrm>
            <a:off x="5796136" y="1628800"/>
            <a:ext cx="2448272" cy="2281213"/>
          </a:xfrm>
          <a:prstGeom prst="rect">
            <a:avLst/>
          </a:prstGeom>
          <a:noFill/>
        </p:spPr>
      </p:pic>
      <p:pic>
        <p:nvPicPr>
          <p:cNvPr id="17" name="Picture 2" descr="H:\красная книга вологодской области\викторина -занятие\к викторине\955784.jpg"/>
          <p:cNvPicPr>
            <a:picLocks noChangeAspect="1" noChangeArrowheads="1"/>
          </p:cNvPicPr>
          <p:nvPr/>
        </p:nvPicPr>
        <p:blipFill>
          <a:blip r:embed="rId4" cstate="print"/>
          <a:srcRect l="25877" t="2277" r="51018" b="68000"/>
          <a:stretch>
            <a:fillRect/>
          </a:stretch>
        </p:blipFill>
        <p:spPr bwMode="auto">
          <a:xfrm>
            <a:off x="2915816" y="1628800"/>
            <a:ext cx="2448272" cy="22524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274638"/>
            <a:ext cx="6491064" cy="1143000"/>
          </a:xfrm>
        </p:spPr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Музыкальная пауза!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99592" y="3501008"/>
            <a:ext cx="2232248" cy="2232248"/>
          </a:xfrm>
          <a:prstGeom prst="rect">
            <a:avLst/>
          </a:prstGeom>
          <a:noFill/>
        </p:spPr>
      </p:pic>
      <p:pic>
        <p:nvPicPr>
          <p:cNvPr id="5122" name="Picture 2" descr="H:\красная книга вологодской области\викторина -занятие\к викторине\20004404.gif"/>
          <p:cNvPicPr>
            <a:picLocks noChangeAspect="1" noChangeArrowheads="1" noCrop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1700808"/>
            <a:ext cx="2381250" cy="1428750"/>
          </a:xfrm>
          <a:prstGeom prst="rect">
            <a:avLst/>
          </a:prstGeom>
          <a:noFill/>
        </p:spPr>
      </p:pic>
      <p:pic>
        <p:nvPicPr>
          <p:cNvPr id="5123" name="Picture 3" descr="H:\красная книга вологодской области\викторина -занятие\к викторине\0_9454c_a935810e_S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5157192"/>
            <a:ext cx="3546632" cy="1205855"/>
          </a:xfrm>
          <a:prstGeom prst="rect">
            <a:avLst/>
          </a:prstGeom>
          <a:noFill/>
        </p:spPr>
      </p:pic>
      <p:pic>
        <p:nvPicPr>
          <p:cNvPr id="9" name="у оленя дом большой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028384" y="5085184"/>
            <a:ext cx="720080" cy="720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06613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5.  «Исправь ошибку».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149080"/>
            <a:ext cx="2232248" cy="2232248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835696" y="1412776"/>
            <a:ext cx="6768752" cy="2448272"/>
          </a:xfrm>
          <a:prstGeom prst="roundRect">
            <a:avLst/>
          </a:prstGeom>
          <a:gradFill>
            <a:gsLst>
              <a:gs pos="0">
                <a:srgbClr val="FFE1C9"/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051720" y="1418293"/>
            <a:ext cx="626469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Ребята вырыли под кустом яму и сложили в нее весь мусор, который остался от отдыха. А Вадим ходил по поляне с пустой жестяной банкой в поисках чего-либо подходящего, чтобы завернуть банку и положить в рюкзак.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      - Чего ты носишься с этой банкой, - услышал он – брось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i="1" dirty="0" smtClean="0">
                <a:latin typeface="+mj-lt"/>
                <a:ea typeface="Calibri" pitchFamily="34" charset="0"/>
                <a:cs typeface="Times New Roman" pitchFamily="18" charset="0"/>
              </a:rPr>
              <a:t>       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ее в воду и дело с концом…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848" y="4437112"/>
            <a:ext cx="5112568" cy="12241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347864" y="4725144"/>
            <a:ext cx="48600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- Что ребята сделали неправильно? Как бы вы поступили на их месте?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145" grpId="0"/>
      <p:bldP spid="6145" grpId="1"/>
      <p:bldP spid="6" grpId="0" animBg="1"/>
      <p:bldP spid="6" grpId="1" animBg="1"/>
      <p:bldP spid="6146" grpId="0"/>
      <p:bldP spid="614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106613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5.  «Исправь ошибку».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149080"/>
            <a:ext cx="2232248" cy="2232248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1835696" y="1412776"/>
            <a:ext cx="6768752" cy="2448272"/>
          </a:xfrm>
          <a:prstGeom prst="roundRect">
            <a:avLst/>
          </a:prstGeom>
          <a:gradFill>
            <a:gsLst>
              <a:gs pos="0">
                <a:srgbClr val="FFE1C9"/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051720" y="1695292"/>
            <a:ext cx="626469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/>
              <a:t>2.   </a:t>
            </a:r>
            <a:r>
              <a:rPr lang="ru-RU" i="1" dirty="0" smtClean="0"/>
              <a:t>Вася увидел в лесу гнездо, расположенное невысоко от земли. Ему стало интересно узнать, что в нем находится. Он осторожно заглянул в гнездо. Там были беспомощные птенцы. Очень уж Вася  захотелось взять их домой, но он этого не сделал.</a:t>
            </a:r>
            <a:r>
              <a:rPr lang="ru-RU" dirty="0" smtClean="0"/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203848" y="4437112"/>
            <a:ext cx="5112568" cy="12241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347864" y="4725144"/>
            <a:ext cx="48600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dirty="0" smtClean="0"/>
              <a:t>- Что, по-вашему, </a:t>
            </a:r>
            <a:r>
              <a:rPr lang="ru-RU" dirty="0" err="1" smtClean="0"/>
              <a:t>Васяя</a:t>
            </a:r>
            <a:r>
              <a:rPr lang="ru-RU" dirty="0" smtClean="0"/>
              <a:t> сделал неправильно, и когда поступил верно?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145" grpId="0"/>
      <p:bldP spid="6145" grpId="1"/>
      <p:bldP spid="6" grpId="0" animBg="1"/>
      <p:bldP spid="6" grpId="1" animBg="1"/>
      <p:bldP spid="6146" grpId="0"/>
      <p:bldP spid="614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850106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5.  «Исправь ошибку».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149080"/>
            <a:ext cx="2232248" cy="2232248"/>
          </a:xfrm>
          <a:prstGeom prst="rect">
            <a:avLst/>
          </a:prstGeom>
          <a:noFill/>
        </p:spPr>
      </p:pic>
      <p:pic>
        <p:nvPicPr>
          <p:cNvPr id="28674" name="Picture 2" descr="H:\красная книга вологодской области\викторина -занятие\к викторине\img31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 l="2186" t="4372" r="2725" b="2360"/>
          <a:stretch>
            <a:fillRect/>
          </a:stretch>
        </p:blipFill>
        <p:spPr bwMode="auto">
          <a:xfrm>
            <a:off x="2771800" y="1268760"/>
            <a:ext cx="5760640" cy="4142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699792" y="5661248"/>
            <a:ext cx="5832648" cy="79208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843808" y="5661248"/>
            <a:ext cx="57606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Что произошло? Как бы вы поступили на их месте? </a:t>
            </a:r>
          </a:p>
          <a:p>
            <a:r>
              <a:rPr lang="ru-RU" dirty="0" smtClean="0"/>
              <a:t>Как можно исправить ситуацию?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274638"/>
            <a:ext cx="6563072" cy="922114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5.  «Исправь ошибку».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1520" y="4221088"/>
            <a:ext cx="2232248" cy="2232248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2699792" y="5589240"/>
            <a:ext cx="5904656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843808" y="5661248"/>
            <a:ext cx="57606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FontTx/>
              <a:buChar char="-"/>
            </a:pPr>
            <a:r>
              <a:rPr lang="ru-RU" dirty="0" smtClean="0"/>
              <a:t>Что произошло? Как бы вы поступили на их месте? </a:t>
            </a:r>
          </a:p>
          <a:p>
            <a:r>
              <a:rPr lang="ru-RU" dirty="0" smtClean="0"/>
              <a:t>Как можно исправить ситуацию?</a:t>
            </a:r>
          </a:p>
        </p:txBody>
      </p:sp>
      <p:pic>
        <p:nvPicPr>
          <p:cNvPr id="29701" name="Picture 5" descr="H:\красная книга вологодской области\викторина -занятие\к викторине\img9.jpg"/>
          <p:cNvPicPr>
            <a:picLocks noChangeAspect="1" noChangeArrowheads="1"/>
          </p:cNvPicPr>
          <p:nvPr/>
        </p:nvPicPr>
        <p:blipFill>
          <a:blip r:embed="rId3" cstate="print"/>
          <a:srcRect l="5113" t="17450" r="2751"/>
          <a:stretch>
            <a:fillRect/>
          </a:stretch>
        </p:blipFill>
        <p:spPr bwMode="auto">
          <a:xfrm>
            <a:off x="2699792" y="1412776"/>
            <a:ext cx="5786673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3">
                <a:lumMod val="20000"/>
                <a:lumOff val="8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149080"/>
            <a:ext cx="2232248" cy="2232248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55776" y="274638"/>
            <a:ext cx="5904656" cy="994122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5.  «Исправь ошибку».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699792" y="1556792"/>
            <a:ext cx="5112568" cy="2736304"/>
          </a:xfrm>
          <a:prstGeom prst="wedgeRoundRectCallout">
            <a:avLst>
              <a:gd name="adj1" fmla="val -44339"/>
              <a:gd name="adj2" fmla="val 64964"/>
              <a:gd name="adj3" fmla="val 16667"/>
            </a:avLst>
          </a:prstGeom>
          <a:solidFill>
            <a:srgbClr val="FFFFCC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131840" y="2135470"/>
            <a:ext cx="453650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Докажите, что вы настоящие друзья природы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(продолжи предложение)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лесу нельзя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/>
              <a:ea typeface="Calibri" pitchFamily="34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  <a:r>
              <a:rPr lang="ru-RU" sz="2000" dirty="0" smtClean="0"/>
              <a:t> В лесу можно…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19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1475656" y="1556792"/>
            <a:ext cx="6696744" cy="3456384"/>
          </a:xfrm>
          <a:prstGeom prst="flowChartAlternateProcess">
            <a:avLst/>
          </a:prstGeom>
          <a:gradFill>
            <a:gsLst>
              <a:gs pos="12000">
                <a:srgbClr val="EFF9FF"/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</a:t>
            </a:r>
          </a:p>
          <a:p>
            <a:pPr lvl="1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название какого растения связано со звоном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из цветков какого дерева получается лучший мед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люди его зовут серым разбойником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разноцветные грибы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эту птицу называют лесным доктором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1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 считает годы нашей жизни</a:t>
            </a:r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08712" cy="994122"/>
          </a:xfrm>
        </p:spPr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 .  «Конкурс капитанов»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15808" y="4725144"/>
            <a:ext cx="1728192" cy="1728192"/>
          </a:xfrm>
          <a:prstGeom prst="rect">
            <a:avLst/>
          </a:prstGeom>
          <a:noFill/>
        </p:spPr>
      </p:pic>
      <p:pic>
        <p:nvPicPr>
          <p:cNvPr id="7169" name="Picture 1" descr="H:\красная книга вологодской области\викторина -занятие\к викторине\img2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4800" t="22700" r="33463" b="9051"/>
          <a:stretch>
            <a:fillRect/>
          </a:stretch>
        </p:blipFill>
        <p:spPr bwMode="auto">
          <a:xfrm flipH="1">
            <a:off x="3995936" y="1772816"/>
            <a:ext cx="1704974" cy="20910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23 0.13958 C 0.03003 0.12986 -0.00156 0.1206 -0.01233 0.1206 C -0.08212 0.1206 -0.15382 0.27268 -0.15382 0.42523 C -0.15382 0.34815 -0.18976 0.27268 -0.22361 0.27268 C -0.25972 0.27268 -0.2934 0.34954 -0.2934 0.42523 C -0.2934 0.38727 -0.31146 0.34815 -0.32934 0.34815 C -0.34722 0.34815 -0.36528 0.38611 -0.36528 0.42523 C -0.36528 0.40556 -0.37413 0.38727 -0.38299 0.38727 C -0.39202 0.38727 -0.40104 0.40648 -0.40104 0.42523 C -0.40104 0.41528 -0.40573 0.40556 -0.4099 0.40556 C -0.4125 0.40556 -0.41875 0.41528 -0.41875 0.42523 C -0.41875 0.41991 -0.42136 0.41528 -0.42379 0.41528 C -0.42379 0.41412 -0.42847 0.41991 -0.42847 0.42523 C -0.42847 0.42245 -0.42847 0.41991 -0.43056 0.41991 C -0.43056 0.4213 -0.43299 0.42245 -0.43299 0.42523 C -0.43299 0.42361 -0.43299 0.42245 -0.43299 0.4213 C -0.43524 0.4213 -0.43524 0.42245 -0.43524 0.42384 C -0.43768 0.42384 -0.43768 0.42245 -0.43768 0.4213 C -0.43976 0.4213 -0.43976 0.42245 -0.43976 0.42384 " pathEditMode="relative" rAng="0" ptsTypes="fffffffffffffffffff">
                                      <p:cBhvr>
                                        <p:cTn id="6" dur="2000" fill="hold"/>
                                        <p:tgtEl>
                                          <p:spTgt spid="7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1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альтернативный процесс 6"/>
          <p:cNvSpPr/>
          <p:nvPr/>
        </p:nvSpPr>
        <p:spPr>
          <a:xfrm>
            <a:off x="1403648" y="1556792"/>
            <a:ext cx="6912768" cy="3600400"/>
          </a:xfrm>
          <a:prstGeom prst="flowChartAlternateProcess">
            <a:avLst/>
          </a:prstGeom>
          <a:solidFill>
            <a:srgbClr val="FFEF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какая ягода бывает черной, красной и белой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назови дерево </a:t>
            </a:r>
            <a:r>
              <a:rPr lang="ru-RU" sz="20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символ нашей Родины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название какого растения говорит о том, где оно растет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кто собирает грибы спиной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у кого каждый день растут зубы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какое животное наших лесов называют большой кошкой</a:t>
            </a:r>
            <a:endParaRPr lang="ru-RU" sz="20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274638"/>
            <a:ext cx="6408712" cy="994122"/>
          </a:xfrm>
        </p:spPr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6 .  «Конкурс капитанов»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4941168"/>
            <a:ext cx="1728192" cy="1728192"/>
          </a:xfrm>
          <a:prstGeom prst="rect">
            <a:avLst/>
          </a:prstGeom>
          <a:noFill/>
        </p:spPr>
      </p:pic>
      <p:pic>
        <p:nvPicPr>
          <p:cNvPr id="7169" name="Picture 1" descr="H:\красная книга вологодской области\викторина -занятие\к викторине\img2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4800" t="22700" r="33463" b="9051"/>
          <a:stretch>
            <a:fillRect/>
          </a:stretch>
        </p:blipFill>
        <p:spPr bwMode="auto">
          <a:xfrm flipH="1">
            <a:off x="0" y="4694986"/>
            <a:ext cx="1763688" cy="21630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52928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7.  Игра </a:t>
            </a:r>
            <a:b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«С какого дерева плоды и семена»</a:t>
            </a:r>
            <a:r>
              <a:rPr lang="ru-RU" sz="4000" b="1" i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endParaRPr lang="ru-RU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077072"/>
            <a:ext cx="2232248" cy="2232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404664"/>
            <a:ext cx="4320480" cy="1008112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1.   Приветствие!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028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149080"/>
            <a:ext cx="2232248" cy="2232248"/>
          </a:xfrm>
          <a:prstGeom prst="rect">
            <a:avLst/>
          </a:prstGeom>
          <a:noFill/>
        </p:spPr>
      </p:pic>
      <p:pic>
        <p:nvPicPr>
          <p:cNvPr id="1030" name="Picture 6" descr="H:\красная книга вологодской области\викторина -занятие\к викторине\an55_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965535">
            <a:off x="7208396" y="627512"/>
            <a:ext cx="1914525" cy="128587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1536159"/>
            <a:ext cx="3310476" cy="322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124" y="1627265"/>
            <a:ext cx="3476845" cy="3447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332656"/>
            <a:ext cx="6213376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2.    «Почтовый ящик»</a:t>
            </a:r>
            <a:endParaRPr lang="ru-RU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149080"/>
            <a:ext cx="2232248" cy="2232248"/>
          </a:xfrm>
          <a:prstGeom prst="rect">
            <a:avLst/>
          </a:prstGeom>
          <a:noFill/>
        </p:spPr>
      </p:pic>
      <p:pic>
        <p:nvPicPr>
          <p:cNvPr id="2051" name="Picture 3" descr="H:\красная книга вологодской области\викторина -занятие\к викторине\yaschik-pochtovyy-domik-s-petelkoy-poroshkovoe-pokrytie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760" r="19761"/>
          <a:stretch>
            <a:fillRect/>
          </a:stretch>
        </p:blipFill>
        <p:spPr bwMode="auto">
          <a:xfrm>
            <a:off x="5868144" y="3645024"/>
            <a:ext cx="2304256" cy="2857500"/>
          </a:xfrm>
          <a:prstGeom prst="rect">
            <a:avLst/>
          </a:prstGeom>
          <a:noFill/>
        </p:spPr>
      </p:pic>
      <p:pic>
        <p:nvPicPr>
          <p:cNvPr id="2050" name="Picture 2" descr="H:\красная книга вологодской области\викторина -занятие\к викторине\0_daf84_d363f256_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66466" flipH="1">
            <a:off x="4318153" y="3885389"/>
            <a:ext cx="1361678" cy="1479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332656"/>
            <a:ext cx="6789440" cy="1143000"/>
          </a:xfrm>
        </p:spPr>
        <p:txBody>
          <a:bodyPr/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3.    «Домашнее задание»</a:t>
            </a:r>
            <a:endParaRPr lang="ru-RU" dirty="0"/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4149080"/>
            <a:ext cx="2232248" cy="2232248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888" y="2492896"/>
            <a:ext cx="461371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:\красная книга вологодской области\викторина -занятие\к викторине\pticia-823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692696"/>
            <a:ext cx="1219200" cy="1209675"/>
          </a:xfrm>
          <a:prstGeom prst="rect">
            <a:avLst/>
          </a:prstGeom>
          <a:noFill/>
        </p:spPr>
      </p:pic>
      <p:pic>
        <p:nvPicPr>
          <p:cNvPr id="3078" name="Picture 6" descr="http://animashca.my1.ru/_ph/5/2/107541002.gif"/>
          <p:cNvPicPr>
            <a:picLocks noChangeAspect="1" noChangeArrowheads="1" noCrop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75952">
            <a:off x="7788211" y="6099337"/>
            <a:ext cx="666750" cy="6191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91276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  «Четвертый - лишний»</a:t>
            </a:r>
            <a:endParaRPr lang="ru-RU" dirty="0"/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293096"/>
            <a:ext cx="2016224" cy="2016224"/>
          </a:xfrm>
          <a:prstGeom prst="rect">
            <a:avLst/>
          </a:prstGeom>
          <a:noFill/>
        </p:spPr>
      </p:pic>
      <p:pic>
        <p:nvPicPr>
          <p:cNvPr id="4099" name="Picture 3" descr="H:\красная книга вологодской области\викторина -занятие\к викторине\Flower-Background_ek27m7zoifnobnrha1zofws89s8fwpsv_360.jpg"/>
          <p:cNvPicPr>
            <a:picLocks noChangeAspect="1" noChangeArrowheads="1"/>
          </p:cNvPicPr>
          <p:nvPr/>
        </p:nvPicPr>
        <p:blipFill>
          <a:blip r:embed="rId3" cstate="print"/>
          <a:srcRect b="3077"/>
          <a:stretch>
            <a:fillRect/>
          </a:stretch>
        </p:blipFill>
        <p:spPr bwMode="auto">
          <a:xfrm flipH="1">
            <a:off x="2411760" y="1700808"/>
            <a:ext cx="6017811" cy="4536504"/>
          </a:xfrm>
          <a:prstGeom prst="rect">
            <a:avLst/>
          </a:prstGeom>
          <a:noFill/>
        </p:spPr>
      </p:pic>
      <p:pic>
        <p:nvPicPr>
          <p:cNvPr id="4102" name="Picture 6" descr="H:\красная книга вологодской области\викторина -занятие\к викторине\original.jpg"/>
          <p:cNvPicPr>
            <a:picLocks noChangeAspect="1" noChangeArrowheads="1"/>
          </p:cNvPicPr>
          <p:nvPr/>
        </p:nvPicPr>
        <p:blipFill>
          <a:blip r:embed="rId4" cstate="print"/>
          <a:srcRect l="5590"/>
          <a:stretch>
            <a:fillRect/>
          </a:stretch>
        </p:blipFill>
        <p:spPr bwMode="auto">
          <a:xfrm>
            <a:off x="2699792" y="1988840"/>
            <a:ext cx="2551021" cy="1872208"/>
          </a:xfrm>
          <a:prstGeom prst="rect">
            <a:avLst/>
          </a:prstGeom>
          <a:noFill/>
        </p:spPr>
      </p:pic>
      <p:pic>
        <p:nvPicPr>
          <p:cNvPr id="11" name="Рисунок 10" descr="http://ped-kopilka.ru/upload/blogs2/2016/6/3499_ee13935256b15759d5f51706aa0264ed.png.jpg"/>
          <p:cNvPicPr/>
          <p:nvPr/>
        </p:nvPicPr>
        <p:blipFill>
          <a:blip r:embed="rId5" cstate="print"/>
          <a:srcRect l="9105" t="57569" r="50479"/>
          <a:stretch>
            <a:fillRect/>
          </a:stretch>
        </p:blipFill>
        <p:spPr bwMode="auto">
          <a:xfrm>
            <a:off x="2699792" y="4149080"/>
            <a:ext cx="2520280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://ped-kopilka.ru/upload/blogs2/2016/6/3499_ee13935256b15759d5f51706aa0264ed.png.jpg"/>
          <p:cNvPicPr/>
          <p:nvPr/>
        </p:nvPicPr>
        <p:blipFill>
          <a:blip r:embed="rId5" cstate="print"/>
          <a:srcRect l="3514" t="2345" r="56230" b="50533"/>
          <a:stretch>
            <a:fillRect/>
          </a:stretch>
        </p:blipFill>
        <p:spPr bwMode="auto">
          <a:xfrm>
            <a:off x="5580112" y="1988840"/>
            <a:ext cx="2544316" cy="1872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H:\красная книга вологодской области\викторина -занятие\к викторине\cveti-2.jpg"/>
          <p:cNvPicPr>
            <a:picLocks noChangeAspect="1" noChangeArrowheads="1"/>
          </p:cNvPicPr>
          <p:nvPr/>
        </p:nvPicPr>
        <p:blipFill>
          <a:blip r:embed="rId6" cstate="print"/>
          <a:srcRect l="25922" t="64266" r="27691" b="5303"/>
          <a:stretch>
            <a:fillRect/>
          </a:stretch>
        </p:blipFill>
        <p:spPr bwMode="auto">
          <a:xfrm>
            <a:off x="5580112" y="4149080"/>
            <a:ext cx="2520280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 descr="H:\красная книга вологодской области\викторина -занятие\к викторине\Flower-Background_ek27m7zoifnobnrha1zofws89s8fwpsv_360.jpg"/>
          <p:cNvPicPr>
            <a:picLocks noChangeAspect="1" noChangeArrowheads="1"/>
          </p:cNvPicPr>
          <p:nvPr/>
        </p:nvPicPr>
        <p:blipFill>
          <a:blip r:embed="rId2" cstate="print"/>
          <a:srcRect b="3077"/>
          <a:stretch>
            <a:fillRect/>
          </a:stretch>
        </p:blipFill>
        <p:spPr bwMode="auto">
          <a:xfrm flipH="1">
            <a:off x="2771797" y="1412776"/>
            <a:ext cx="5657771" cy="49685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912768" cy="108012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  «Четвертый - лишний»</a:t>
            </a:r>
            <a:endParaRPr lang="ru-RU" dirty="0"/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293096"/>
            <a:ext cx="2016224" cy="2016224"/>
          </a:xfrm>
          <a:prstGeom prst="rect">
            <a:avLst/>
          </a:prstGeom>
          <a:noFill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4" cstate="print"/>
          <a:srcRect r="4801"/>
          <a:stretch>
            <a:fillRect/>
          </a:stretch>
        </p:blipFill>
        <p:spPr bwMode="auto">
          <a:xfrm>
            <a:off x="3059832" y="1628800"/>
            <a:ext cx="2448272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5" cstate="print"/>
          <a:srcRect r="6955"/>
          <a:stretch>
            <a:fillRect/>
          </a:stretch>
        </p:blipFill>
        <p:spPr bwMode="auto">
          <a:xfrm>
            <a:off x="5868144" y="1628800"/>
            <a:ext cx="2304256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68144" y="4149080"/>
            <a:ext cx="230425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7" cstate="print"/>
          <a:srcRect l="5556"/>
          <a:stretch>
            <a:fillRect/>
          </a:stretch>
        </p:blipFill>
        <p:spPr bwMode="auto">
          <a:xfrm>
            <a:off x="3059832" y="4149080"/>
            <a:ext cx="2448272" cy="2099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91276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  «Четвертый - лишний»</a:t>
            </a:r>
            <a:endParaRPr lang="ru-RU" dirty="0"/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293096"/>
            <a:ext cx="2016224" cy="2016224"/>
          </a:xfrm>
          <a:prstGeom prst="rect">
            <a:avLst/>
          </a:prstGeom>
          <a:noFill/>
        </p:spPr>
      </p:pic>
      <p:pic>
        <p:nvPicPr>
          <p:cNvPr id="26625" name="Picture 1" descr="H:\красная книга вологодской области\викторина -занятие\к викторине\60.jpg"/>
          <p:cNvPicPr>
            <a:picLocks noChangeAspect="1" noChangeArrowheads="1"/>
          </p:cNvPicPr>
          <p:nvPr/>
        </p:nvPicPr>
        <p:blipFill>
          <a:blip r:embed="rId3" cstate="print"/>
          <a:srcRect l="1184"/>
          <a:stretch>
            <a:fillRect/>
          </a:stretch>
        </p:blipFill>
        <p:spPr bwMode="auto">
          <a:xfrm>
            <a:off x="2627784" y="1700808"/>
            <a:ext cx="6009184" cy="4560894"/>
          </a:xfrm>
          <a:prstGeom prst="rect">
            <a:avLst/>
          </a:prstGeom>
          <a:noFill/>
        </p:spPr>
      </p:pic>
      <p:pic>
        <p:nvPicPr>
          <p:cNvPr id="9" name="Рисунок 8" descr="http://ped-kopilka.ru/upload/blogs2/2016/6/3499_c29ea729470e038665797be049cb39ab.png.jpg"/>
          <p:cNvPicPr/>
          <p:nvPr/>
        </p:nvPicPr>
        <p:blipFill>
          <a:blip r:embed="rId4" cstate="print"/>
          <a:srcRect l="2411" t="53769" r="56594" b="2616"/>
          <a:stretch>
            <a:fillRect/>
          </a:stretch>
        </p:blipFill>
        <p:spPr bwMode="auto">
          <a:xfrm>
            <a:off x="2915816" y="1916832"/>
            <a:ext cx="244827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ped-kopilka.ru/upload/blogs2/2016/6/3499_c29ea729470e038665797be049cb39ab.png.jpg"/>
          <p:cNvPicPr/>
          <p:nvPr/>
        </p:nvPicPr>
        <p:blipFill>
          <a:blip r:embed="rId4" cstate="print"/>
          <a:srcRect l="2411" t="4846" r="57800" b="49924"/>
          <a:stretch>
            <a:fillRect/>
          </a:stretch>
        </p:blipFill>
        <p:spPr bwMode="auto">
          <a:xfrm>
            <a:off x="6012160" y="1916832"/>
            <a:ext cx="2376264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ped-kopilka.ru/upload/blogs2/2016/6/3499_c29ea729470e038665797be049cb39ab.png.jpg"/>
          <p:cNvPicPr/>
          <p:nvPr/>
        </p:nvPicPr>
        <p:blipFill>
          <a:blip r:embed="rId4" cstate="print"/>
          <a:srcRect l="51846" t="6923" r="7159" b="51077"/>
          <a:stretch>
            <a:fillRect/>
          </a:stretch>
        </p:blipFill>
        <p:spPr bwMode="auto">
          <a:xfrm>
            <a:off x="6012160" y="4221088"/>
            <a:ext cx="23762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http://ped-kopilka.ru/upload/blogs2/2016/6/3499_c29ea729470e038665797be049cb39ab.png.jpg"/>
          <p:cNvPicPr/>
          <p:nvPr/>
        </p:nvPicPr>
        <p:blipFill>
          <a:blip r:embed="rId4" cstate="print"/>
          <a:srcRect l="51846" t="53769" r="7159" b="2616"/>
          <a:stretch>
            <a:fillRect/>
          </a:stretch>
        </p:blipFill>
        <p:spPr bwMode="auto">
          <a:xfrm>
            <a:off x="2915816" y="4221088"/>
            <a:ext cx="2448272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91276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  «Четвертый - лишний»</a:t>
            </a:r>
            <a:endParaRPr lang="ru-RU" dirty="0"/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293096"/>
            <a:ext cx="2016224" cy="2016224"/>
          </a:xfrm>
          <a:prstGeom prst="rect">
            <a:avLst/>
          </a:prstGeom>
          <a:noFill/>
        </p:spPr>
      </p:pic>
      <p:pic>
        <p:nvPicPr>
          <p:cNvPr id="25601" name="Picture 1" descr="H:\красная книга вологодской области\викторина -занятие\к викторине\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556792"/>
            <a:ext cx="5904656" cy="4752528"/>
          </a:xfrm>
          <a:prstGeom prst="rect">
            <a:avLst/>
          </a:prstGeom>
          <a:noFill/>
        </p:spPr>
      </p:pic>
      <p:pic>
        <p:nvPicPr>
          <p:cNvPr id="10" name="Рисунок 9" descr="http://ped-kopilka.ru/upload/blogs2/2016/6/3499_058bf75491e0ec8d204dbe7fc5a33f20.png.jpg"/>
          <p:cNvPicPr/>
          <p:nvPr/>
        </p:nvPicPr>
        <p:blipFill>
          <a:blip r:embed="rId4" cstate="print"/>
          <a:srcRect l="957" t="52553" r="53270"/>
          <a:stretch>
            <a:fillRect/>
          </a:stretch>
        </p:blipFill>
        <p:spPr bwMode="auto">
          <a:xfrm>
            <a:off x="5652120" y="1772816"/>
            <a:ext cx="2661667" cy="2088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ped-kopilka.ru/upload/blogs2/2016/6/3499_058bf75491e0ec8d204dbe7fc5a33f20.png.jpg"/>
          <p:cNvPicPr/>
          <p:nvPr/>
        </p:nvPicPr>
        <p:blipFill>
          <a:blip r:embed="rId4" cstate="print"/>
          <a:srcRect l="52951" t="2766" r="7496" b="52128"/>
          <a:stretch>
            <a:fillRect/>
          </a:stretch>
        </p:blipFill>
        <p:spPr bwMode="auto">
          <a:xfrm>
            <a:off x="2915816" y="1772816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ped-kopilka.ru/upload/blogs2/2016/6/3499_058bf75491e0ec8d204dbe7fc5a33f20.png.jpg"/>
          <p:cNvPicPr/>
          <p:nvPr/>
        </p:nvPicPr>
        <p:blipFill>
          <a:blip r:embed="rId4" cstate="print"/>
          <a:srcRect l="3190" t="2766" r="53270" b="50213"/>
          <a:stretch>
            <a:fillRect/>
          </a:stretch>
        </p:blipFill>
        <p:spPr bwMode="auto">
          <a:xfrm>
            <a:off x="2915817" y="4077072"/>
            <a:ext cx="252028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ped-kopilka.ru/upload/blogs2/2016/6/3499_058bf75491e0ec8d204dbe7fc5a33f20.png.jpg"/>
          <p:cNvPicPr/>
          <p:nvPr/>
        </p:nvPicPr>
        <p:blipFill>
          <a:blip r:embed="rId4" cstate="print"/>
          <a:srcRect l="52313" t="52128" r="7496"/>
          <a:stretch>
            <a:fillRect/>
          </a:stretch>
        </p:blipFill>
        <p:spPr bwMode="auto">
          <a:xfrm>
            <a:off x="5724128" y="4077072"/>
            <a:ext cx="2544316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H:\красная книга вологодской области\викторина -занятие\к викторине\christian-wedding-card-designs-christian-desktop-backgroun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12776"/>
            <a:ext cx="5927304" cy="496855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912768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4.   «Четвертый - лишний»</a:t>
            </a:r>
            <a:endParaRPr lang="ru-RU" dirty="0"/>
          </a:p>
        </p:txBody>
      </p:sp>
      <p:pic>
        <p:nvPicPr>
          <p:cNvPr id="3" name="Picture 4" descr="H:\красная книга вологодской области\викторина -занятие\к викторине\7997b19918dc0edd15d87362474b723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23528" y="4293096"/>
            <a:ext cx="2016224" cy="2016224"/>
          </a:xfrm>
          <a:prstGeom prst="rect">
            <a:avLst/>
          </a:prstGeom>
          <a:noFill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772816"/>
            <a:ext cx="2016224" cy="2192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772816"/>
            <a:ext cx="1944216" cy="220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221088"/>
            <a:ext cx="2016224" cy="2049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1" name="Picture 9" descr="H:\красная книга вологодской области\викторина -занятие\к викторине\hello_html_m4aba87c8.jpg"/>
          <p:cNvPicPr>
            <a:picLocks noChangeAspect="1" noChangeArrowheads="1"/>
          </p:cNvPicPr>
          <p:nvPr/>
        </p:nvPicPr>
        <p:blipFill>
          <a:blip r:embed="rId7" cstate="print"/>
          <a:srcRect l="50000" t="80450" r="26086"/>
          <a:stretch>
            <a:fillRect/>
          </a:stretch>
        </p:blipFill>
        <p:spPr bwMode="auto">
          <a:xfrm>
            <a:off x="6156176" y="4149080"/>
            <a:ext cx="1944216" cy="209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</TotalTime>
  <Words>435</Words>
  <Application>Microsoft Office PowerPoint</Application>
  <PresentationFormat>Экран (4:3)</PresentationFormat>
  <Paragraphs>70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Мы – друзья природы!</vt:lpstr>
      <vt:lpstr>1.   Приветствие!</vt:lpstr>
      <vt:lpstr>2.    «Почтовый ящик»</vt:lpstr>
      <vt:lpstr>3.    «Домашнее задание»</vt:lpstr>
      <vt:lpstr>4.   «Четвертый - лишний»</vt:lpstr>
      <vt:lpstr>4.   «Четвертый - лишний»</vt:lpstr>
      <vt:lpstr>4.   «Четвертый - лишний»</vt:lpstr>
      <vt:lpstr>4.   «Четвертый - лишний»</vt:lpstr>
      <vt:lpstr>4.   «Четвертый - лишний»</vt:lpstr>
      <vt:lpstr>4.   «Четвертый - лишний»</vt:lpstr>
      <vt:lpstr>Музыкальная пауза!</vt:lpstr>
      <vt:lpstr>5.  «Исправь ошибку».</vt:lpstr>
      <vt:lpstr>5.  «Исправь ошибку».</vt:lpstr>
      <vt:lpstr>5.  «Исправь ошибку».</vt:lpstr>
      <vt:lpstr>5.  «Исправь ошибку».</vt:lpstr>
      <vt:lpstr>5.  «Исправь ошибку».</vt:lpstr>
      <vt:lpstr>6 .  «Конкурс капитанов»</vt:lpstr>
      <vt:lpstr>6 .  «Конкурс капитанов»</vt:lpstr>
      <vt:lpstr>7.  Игра  «С какого дерева плоды и семена»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– друзья природы!</dc:title>
  <dc:creator>Sasha</dc:creator>
  <cp:lastModifiedBy>Полина</cp:lastModifiedBy>
  <cp:revision>10</cp:revision>
  <dcterms:created xsi:type="dcterms:W3CDTF">2017-02-05T12:36:55Z</dcterms:created>
  <dcterms:modified xsi:type="dcterms:W3CDTF">2024-08-23T11:38:20Z</dcterms:modified>
</cp:coreProperties>
</file>