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4"/>
  </p:sldMasterIdLst>
  <p:notesMasterIdLst>
    <p:notesMasterId r:id="rId51"/>
  </p:notesMasterIdLst>
  <p:handoutMasterIdLst>
    <p:handoutMasterId r:id="rId52"/>
  </p:handoutMasterIdLst>
  <p:sldIdLst>
    <p:sldId id="604" r:id="rId5"/>
    <p:sldId id="767" r:id="rId6"/>
    <p:sldId id="768" r:id="rId7"/>
    <p:sldId id="769" r:id="rId8"/>
    <p:sldId id="824" r:id="rId9"/>
    <p:sldId id="825" r:id="rId10"/>
    <p:sldId id="773" r:id="rId11"/>
    <p:sldId id="774" r:id="rId12"/>
    <p:sldId id="775" r:id="rId13"/>
    <p:sldId id="776" r:id="rId14"/>
    <p:sldId id="777" r:id="rId15"/>
    <p:sldId id="778" r:id="rId16"/>
    <p:sldId id="779" r:id="rId17"/>
    <p:sldId id="780" r:id="rId18"/>
    <p:sldId id="781" r:id="rId19"/>
    <p:sldId id="782" r:id="rId20"/>
    <p:sldId id="783" r:id="rId21"/>
    <p:sldId id="772" r:id="rId22"/>
    <p:sldId id="785" r:id="rId23"/>
    <p:sldId id="786" r:id="rId24"/>
    <p:sldId id="829" r:id="rId25"/>
    <p:sldId id="828" r:id="rId26"/>
    <p:sldId id="787" r:id="rId27"/>
    <p:sldId id="788" r:id="rId28"/>
    <p:sldId id="794" r:id="rId29"/>
    <p:sldId id="805" r:id="rId30"/>
    <p:sldId id="823" r:id="rId31"/>
    <p:sldId id="813" r:id="rId32"/>
    <p:sldId id="792" r:id="rId33"/>
    <p:sldId id="826" r:id="rId34"/>
    <p:sldId id="827" r:id="rId35"/>
    <p:sldId id="798" r:id="rId36"/>
    <p:sldId id="800" r:id="rId37"/>
    <p:sldId id="821" r:id="rId38"/>
    <p:sldId id="822" r:id="rId39"/>
    <p:sldId id="818" r:id="rId40"/>
    <p:sldId id="830" r:id="rId41"/>
    <p:sldId id="831" r:id="rId42"/>
    <p:sldId id="806" r:id="rId43"/>
    <p:sldId id="802" r:id="rId44"/>
    <p:sldId id="803" r:id="rId45"/>
    <p:sldId id="796" r:id="rId46"/>
    <p:sldId id="804" r:id="rId47"/>
    <p:sldId id="810" r:id="rId48"/>
    <p:sldId id="807" r:id="rId49"/>
    <p:sldId id="820" r:id="rId50"/>
  </p:sldIdLst>
  <p:sldSz cx="9144000" cy="5143500" type="screen16x9"/>
  <p:notesSz cx="9944100" cy="6805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rgbClr val="FF0000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4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8F8F8"/>
    <a:srgbClr val="FFFFFF"/>
    <a:srgbClr val="376092"/>
    <a:srgbClr val="00CCFF"/>
    <a:srgbClr val="00A8A3"/>
    <a:srgbClr val="00AEEB"/>
    <a:srgbClr val="00AEEA"/>
    <a:srgbClr val="FC611C"/>
    <a:srgbClr val="E46C0A"/>
    <a:srgbClr val="E99A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-594" y="-96"/>
      </p:cViewPr>
      <p:guideLst>
        <p:guide orient="horz" pos="164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9375" cy="340281"/>
          </a:xfrm>
          <a:prstGeom prst="rect">
            <a:avLst/>
          </a:prstGeom>
        </p:spPr>
        <p:txBody>
          <a:bodyPr vert="horz" lIns="91127" tIns="45565" rIns="91127" bIns="4556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3139" y="1"/>
            <a:ext cx="4309374" cy="340281"/>
          </a:xfrm>
          <a:prstGeom prst="rect">
            <a:avLst/>
          </a:prstGeom>
        </p:spPr>
        <p:txBody>
          <a:bodyPr vert="horz" lIns="91127" tIns="45565" rIns="91127" bIns="4556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8AE029-F010-47F7-9DC1-E76188C4493E}" type="datetimeFigureOut">
              <a:rPr lang="ru-RU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63757"/>
            <a:ext cx="4309375" cy="340281"/>
          </a:xfrm>
          <a:prstGeom prst="rect">
            <a:avLst/>
          </a:prstGeom>
        </p:spPr>
        <p:txBody>
          <a:bodyPr vert="horz" lIns="91127" tIns="45565" rIns="91127" bIns="4556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3139" y="6463757"/>
            <a:ext cx="4309374" cy="340281"/>
          </a:xfrm>
          <a:prstGeom prst="rect">
            <a:avLst/>
          </a:prstGeom>
        </p:spPr>
        <p:txBody>
          <a:bodyPr vert="horz" lIns="91127" tIns="45565" rIns="91127" bIns="4556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9FFB5F-C8A9-4B74-893F-FD3837F1F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7157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9375" cy="34028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27" tIns="45565" rIns="91127" bIns="4556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3139" y="1"/>
            <a:ext cx="4309374" cy="34028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27" tIns="45565" rIns="91127" bIns="4556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B97DBF17-2317-4324-A986-363D727113C5}" type="datetimeFigureOut">
              <a:rPr lang="ru-RU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1095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03513" y="509588"/>
            <a:ext cx="4537075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5204" y="3232666"/>
            <a:ext cx="7955280" cy="306252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27" tIns="45565" rIns="91127" bIns="455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63757"/>
            <a:ext cx="4309375" cy="34028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27" tIns="45565" rIns="91127" bIns="4556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3139" y="6463757"/>
            <a:ext cx="4309374" cy="34028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27" tIns="45565" rIns="91127" bIns="4556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A0EA824A-ECAA-4660-A371-1DD77E95C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8593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D4B4D-AEEA-4696-BF59-3AAA42E31135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20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84411-1D85-4485-897E-7B343FC6154E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090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DCA5F-9723-4C4C-A5ED-813874655D7D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66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ACE83-C84E-49AC-BEC8-8383FC9F1B8F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787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63758-F77E-4ECF-B377-C22CEFB5CD59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70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FDB90-FC13-438E-9DF0-5F9B71B5AF8A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230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18E6D-D501-49E1-BFFC-6E301CD311A8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8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34A30-D9F4-48AD-8A9F-AAA0D648A876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561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40C21-D0B3-4244-A4C9-AB4763D604B2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444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77A3-177E-44CD-A374-D3C50F2F57F1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57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99CDF-C808-4A19-8759-E0EB1BD6FBD1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225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F572A0-ABB9-41DD-9DE7-462D9C413A51}" type="datetime1">
              <a:rPr lang="ru-RU" smtClean="0"/>
              <a:pPr>
                <a:defRPr/>
              </a:pPr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  <p:sldLayoutId id="2147484113" r:id="rId2"/>
    <p:sldLayoutId id="2147484114" r:id="rId3"/>
    <p:sldLayoutId id="2147484115" r:id="rId4"/>
    <p:sldLayoutId id="2147484116" r:id="rId5"/>
    <p:sldLayoutId id="2147484117" r:id="rId6"/>
    <p:sldLayoutId id="2147484118" r:id="rId7"/>
    <p:sldLayoutId id="2147484119" r:id="rId8"/>
    <p:sldLayoutId id="2147484120" r:id="rId9"/>
    <p:sldLayoutId id="2147484121" r:id="rId10"/>
    <p:sldLayoutId id="214748412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2662" y="2699658"/>
            <a:ext cx="6968128" cy="2315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4087" y="3408777"/>
            <a:ext cx="6694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Arial" charset="0"/>
              </a:rPr>
              <a:t>Шарафутдинова Светлана </a:t>
            </a:r>
            <a:r>
              <a:rPr lang="ru-RU" sz="2400" b="1" dirty="0" err="1">
                <a:solidFill>
                  <a:schemeClr val="tx2"/>
                </a:solidFill>
                <a:latin typeface="Arial" charset="0"/>
              </a:rPr>
              <a:t>Владмировна</a:t>
            </a:r>
            <a:endParaRPr lang="ru-RU" sz="24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827506" y="4038948"/>
            <a:ext cx="590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tx2"/>
                </a:solidFill>
                <a:latin typeface="Arial" charset="0"/>
              </a:rPr>
              <a:t>СТАРШИЙ ВОСПИТАТЕЛЬ МБДОУ ДЕТСКИЙ САД № 289</a:t>
            </a:r>
          </a:p>
          <a:p>
            <a:pPr algn="just"/>
            <a:r>
              <a:rPr lang="ru-RU" sz="1600" b="1" dirty="0">
                <a:solidFill>
                  <a:schemeClr val="tx2"/>
                </a:solidFill>
                <a:latin typeface="Arial" charset="0"/>
              </a:rPr>
              <a:t>ГОРОДСКОГО ОКРУГА ГОРОД УФА РЕСПУБЛИКИ БАШКОРТОСТАН</a:t>
            </a:r>
          </a:p>
        </p:txBody>
      </p:sp>
      <p:sp>
        <p:nvSpPr>
          <p:cNvPr id="2" name="AutoShape 2" descr="https://af12.mail.ru/cgi-bin/readmsg?id=15741619971046612915;0;1;1&amp;mode=attachment&amp;email=dou-guo@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79898" y="1194236"/>
            <a:ext cx="838428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 w="12700">
                  <a:solidFill>
                    <a:srgbClr val="F8F8F8">
                      <a:alpha val="58000"/>
                    </a:srgbClr>
                  </a:solidFill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Музейная педагогика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 w="12700">
                  <a:solidFill>
                    <a:srgbClr val="F8F8F8">
                      <a:alpha val="58000"/>
                    </a:srgbClr>
                  </a:solidFill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образовательном пространстве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 w="12700">
                  <a:solidFill>
                    <a:srgbClr val="F8F8F8">
                      <a:alpha val="58000"/>
                    </a:srgbClr>
                  </a:solidFill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детского сада  </a:t>
            </a:r>
            <a:endParaRPr kumimoji="0" lang="ru-RU" sz="2800" b="0" i="0" u="none" strike="noStrike" cap="none" normalizeH="0" baseline="0" dirty="0">
              <a:ln w="12700">
                <a:solidFill>
                  <a:srgbClr val="F8F8F8">
                    <a:alpha val="58000"/>
                  </a:srgbClr>
                </a:solidFill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13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41DD20D-B075-EE01-B673-5BAA6BED1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9D9BB952-870B-AA04-41C6-AC4EFD8F0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3626553-1E70-4B9B-100C-13C728288D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84270D97-6B34-A5BF-6325-6871AE67DE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C6803905-B972-907C-AF83-B58247FC2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04047D-40F7-FAD1-05BB-4B587166DD5E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«Башкирская юрта»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5B23CD9-9B3C-A1FB-CD21-D5AC7AB076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E644445-EA28-1FC4-C8F9-4F4F9280FE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" r="3"/>
          <a:stretch/>
        </p:blipFill>
        <p:spPr>
          <a:xfrm>
            <a:off x="4722425" y="1325866"/>
            <a:ext cx="3923237" cy="29539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466AE1B-0B1E-0D48-FEBC-480D561964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" b="12"/>
          <a:stretch/>
        </p:blipFill>
        <p:spPr>
          <a:xfrm>
            <a:off x="518357" y="703638"/>
            <a:ext cx="4082064" cy="30735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23233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DF2E24B-D5E3-B6F7-9246-8DC810366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6605520E-A86E-DCB5-228F-70E4B3886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1FDD7455-4D9D-C942-364B-39CA070DE5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3DA4F853-E189-51ED-24A9-9B2AE629CD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C4066F6C-8F0D-7A28-1290-D79DEEF30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E753D8D-06BA-99EA-7C74-35C7E7EBFB34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«Башкирская юрта»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CFCAAA1-C310-E67C-EF69-1304186A97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E55FFDD-D2DF-FDBE-E2B8-274116CD5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" r="3"/>
          <a:stretch/>
        </p:blipFill>
        <p:spPr>
          <a:xfrm rot="5400000">
            <a:off x="4657848" y="868336"/>
            <a:ext cx="4062092" cy="37326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1194F41-7C49-D023-CF0B-5200DC1859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" b="12"/>
          <a:stretch/>
        </p:blipFill>
        <p:spPr>
          <a:xfrm rot="5400000">
            <a:off x="504790" y="717205"/>
            <a:ext cx="3930355" cy="39032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894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BF80E6E-4DF7-3CBB-2865-3BA718F21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CA839A98-1781-E9D5-5861-69786A944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345F91EB-6697-E687-9289-83ADB0489A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708FDECB-DA51-8C71-20D3-D73C2A5E99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2F9C5DEA-808C-29DC-0C56-C368F075D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4C7F5A7-ABFC-2563-DAB3-B8AA9420206B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«Уфа – любимый город»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E03E8E5-6843-3762-CB92-5898432E4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1970AE-4E96-11A3-32C9-A22D9926DA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91" r="9191"/>
          <a:stretch/>
        </p:blipFill>
        <p:spPr>
          <a:xfrm>
            <a:off x="4651491" y="1212574"/>
            <a:ext cx="4062092" cy="3732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4F1681B-3A05-8FE9-DB92-1B94BD4308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39" r="12239"/>
          <a:stretch/>
        </p:blipFill>
        <p:spPr>
          <a:xfrm>
            <a:off x="601588" y="620139"/>
            <a:ext cx="3930355" cy="3903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7641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F0D03B-E5D6-328A-8EBC-1ECB63958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06EBE1CC-22DE-E03E-84E4-514C9B2C2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05DA0D0-FD9C-DDDA-C2B5-239B39EAD9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04E6155D-D4D4-B2C4-C166-8E273E80C3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4385F7B9-FCB3-E31B-AC17-76584398D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7F7F75C-ACD8-208A-8648-ABA229451C99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«Уфа – любимый город»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5AE782F-F0AF-090A-E4AA-6C95FEE4AF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A87E56-29ED-7BB8-C936-92B0690164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91" r="9191"/>
          <a:stretch/>
        </p:blipFill>
        <p:spPr>
          <a:xfrm>
            <a:off x="4643564" y="1229751"/>
            <a:ext cx="4002098" cy="3677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7142D4B-7E31-6889-D76B-8E96E858BA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39" r="12239"/>
          <a:stretch/>
        </p:blipFill>
        <p:spPr>
          <a:xfrm>
            <a:off x="601588" y="703638"/>
            <a:ext cx="3930355" cy="3903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7088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732E925-1655-9291-239F-D2C91695C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E4CC083B-5FED-51AF-414D-0259E8F42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18938C14-05C2-8E26-1297-85D87185C4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783BDA2-F58B-AF0C-2FB2-15BCF62F40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CD1E33B4-2D9F-7B33-38C5-042768DE9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C1149AC-4021-819D-16C0-EC73D01AC6AD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«Чудо - дерево»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852E28-9EEA-C5BA-5255-811FE0705D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A9C4D9A-442E-B189-753A-0232F98270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09" r="9009"/>
          <a:stretch/>
        </p:blipFill>
        <p:spPr>
          <a:xfrm>
            <a:off x="4462726" y="1071565"/>
            <a:ext cx="4208523" cy="386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5C30364-B272-4195-AE49-15720782DA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3" r="12113"/>
          <a:stretch/>
        </p:blipFill>
        <p:spPr>
          <a:xfrm>
            <a:off x="420750" y="709360"/>
            <a:ext cx="4041976" cy="401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110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C63E5F2-C0AC-6163-7774-CC15FEBCB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0766FACB-61A7-5684-F498-5BA716C1F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061CDBD-1A0D-6AB8-CCF7-C5D4CA0CBC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D851DBE5-95E3-919D-04B1-121E610D7F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05F5E1A9-5B79-35B5-DEC3-52367DE39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DD23188-0E23-2E19-8274-9AD028167E4C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«Чудо - дерево»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9BC8890-7A3C-B73C-540E-B1C8CD398A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EAAEC3F-2347-BF33-2D0B-941055D36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42" r="9042"/>
          <a:stretch/>
        </p:blipFill>
        <p:spPr>
          <a:xfrm>
            <a:off x="4462726" y="1071565"/>
            <a:ext cx="4208523" cy="386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0CDE882-6029-34A6-DD82-1025BDC267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3" r="12113"/>
          <a:stretch/>
        </p:blipFill>
        <p:spPr>
          <a:xfrm>
            <a:off x="420750" y="709360"/>
            <a:ext cx="4041976" cy="401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363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65E425D-A908-AAC0-6748-4093A89E5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54A20232-D466-8472-D758-96FEF455F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B1010460-8A42-F214-F6CE-A77343254E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C411ABF2-AAC8-4607-8640-FFC120118F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0E152763-8B29-D7DF-D896-2F5ACBE11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1BB8C46-5364-83F8-7558-BE56E0055063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«Чудо - дерево»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B7253D8-71C1-D0BC-1D4A-AE553D9ACE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B7E104A-48FA-EADE-8040-3448030959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42" r="9042"/>
          <a:stretch/>
        </p:blipFill>
        <p:spPr>
          <a:xfrm>
            <a:off x="4462726" y="1071565"/>
            <a:ext cx="4208523" cy="386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004471D-DE39-922A-7CE8-0008269FB9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3" r="12113"/>
          <a:stretch/>
        </p:blipFill>
        <p:spPr>
          <a:xfrm>
            <a:off x="420750" y="709360"/>
            <a:ext cx="4041976" cy="401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217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0C4E32-E50B-0B11-4D1B-DA634BE2D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8C47E624-431A-8C54-706C-F46F262FA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BB052008-C527-F3A9-2BC3-FEA33ADA5B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4D296D4-C958-81D7-C6FB-58E7D6C4182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A0A3B49B-1B2B-C52B-B419-8F03A6DB4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99E9D2-60D2-12A5-CE93-9DE0A494738E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«Чудо - дерево»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E83D542-BFCB-3072-9402-2BB16D4293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DDBF2A8-8F35-817F-BFBF-4A19E60DF1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42" r="9042"/>
          <a:stretch/>
        </p:blipFill>
        <p:spPr>
          <a:xfrm>
            <a:off x="4462726" y="1071565"/>
            <a:ext cx="4208523" cy="386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039993E-6C5F-B669-5B57-7C8FDEF6CD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13" r="12113"/>
          <a:stretch/>
        </p:blipFill>
        <p:spPr>
          <a:xfrm>
            <a:off x="420750" y="709360"/>
            <a:ext cx="4041976" cy="401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697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823A608-3B37-1EFA-3C0E-B8BFD40ED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71CA4C51-644E-8B8B-A798-A909376AB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E737C1BE-EB76-F3E1-A54B-E0A409EEEF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5717DD77-B0CA-259F-DB0C-B298A540B9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F99D1500-50DE-430C-879A-B433E2241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3DFD26B-AD79-F328-D311-F5E03F9795B2}"/>
              </a:ext>
            </a:extLst>
          </p:cNvPr>
          <p:cNvSpPr txBox="1"/>
          <p:nvPr/>
        </p:nvSpPr>
        <p:spPr>
          <a:xfrm>
            <a:off x="707119" y="404861"/>
            <a:ext cx="7500710" cy="3956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настоящее время в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дошкольной музейной педагогике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можно выделить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крупных направления</a:t>
            </a: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и использование мини-музеев в дошкольном учреждении.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сотрудничество детского сада с музеями (краеведческими, художественными и т.п.)</a:t>
            </a:r>
            <a:endParaRPr lang="ru-RU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F99E324-34DD-1A2A-E00C-DA6202028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685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0F4F61A-571E-E1A3-21EF-0654091D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D5BBE38F-6586-A3D7-3A41-B97DFC67F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62B782BF-5362-B023-AE36-9EEE2FC75B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66538CE0-7DED-10A4-8D89-2C2CA3135D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56B2E7C5-6229-3174-FF14-4E037CAA0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F021B1C-C9D4-AE41-D193-E6CDF52B3C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7073" y="3549210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14BAA37-DD95-43F3-6B3C-221DED5C93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43" r="19643"/>
          <a:stretch/>
        </p:blipFill>
        <p:spPr>
          <a:xfrm>
            <a:off x="3738947" y="219127"/>
            <a:ext cx="2167348" cy="2677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14414D1-6FF2-05B2-11AF-84D98D89EC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07" y="708627"/>
            <a:ext cx="3105019" cy="3782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FB5A632-9970-7E87-8826-EA81727A69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522" y="1301027"/>
            <a:ext cx="2466037" cy="184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45BBA27-4557-B5DC-21F2-45744E483D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662" b="2433"/>
          <a:stretch/>
        </p:blipFill>
        <p:spPr>
          <a:xfrm>
            <a:off x="3641318" y="3074845"/>
            <a:ext cx="3105019" cy="184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1537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5E314A9-C329-AC64-19BA-CE91D65BD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3990055F-BF5D-D412-CCE6-6A8B12FBD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1701A863-65E3-2B16-5CF9-D2B5D94820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C97D0B70-32FA-8777-73B4-65BAAB58CB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B588B8A2-7B8B-8593-08C8-0CD4B4887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27A84C5C-C06F-A056-DAD3-ECC2DE749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899" y="-334673"/>
            <a:ext cx="822141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 Федеральной Образовательной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Программы дошкольного образования</a:t>
            </a:r>
            <a:r>
              <a:rPr lang="ru-RU" sz="26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азностороннее развитие ребёнка в период дошкольного детства с учётом возрастных и индивидуальных особенностей на основе духовно-нравственных ценностей российского народа, исторических и национально-культурных традиций.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D650836-D72D-900B-CAE0-13BFF0D224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8359" y="4056756"/>
            <a:ext cx="2862480" cy="951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841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DF8851-2487-71F4-BCD6-D528D3702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A1019497-85B7-3641-0CE4-A708E40CF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26DB5DF-C896-8700-7D9A-C6B13F6732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DCA29498-9566-1A20-E7B9-F637997481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FE85731E-A02C-D2F4-A81B-FF412ED5D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E5BF2C6-DCC4-8FCF-885B-C5B800A0B2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7073" y="3549210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A68AAAC-5F70-8E89-048B-4C491CD57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50646" y="741352"/>
            <a:ext cx="2885334" cy="4197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F0F3F0F-9A9B-DF6B-5E1E-8EC9A8E66D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753826" y="791742"/>
            <a:ext cx="2092380" cy="3719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A36A6E4-C007-75B0-FA1D-4A26868646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20574" y="531010"/>
            <a:ext cx="5133252" cy="230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7514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E872A46-4D9F-48E9-B89D-BD2073666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3" name="Picture 3" descr="C:\Users\User\Desktop\фото музей\принципдеятельности и интерактивности\сканар 027.jpg">
            <a:extLst>
              <a:ext uri="{FF2B5EF4-FFF2-40B4-BE49-F238E27FC236}">
                <a16:creationId xmlns:a16="http://schemas.microsoft.com/office/drawing/2014/main" xmlns="" id="{DD04A6B0-29FD-482B-BEE3-B3730A2A5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131" y="405261"/>
            <a:ext cx="3969286" cy="2975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User\Desktop\фото музей 2\для семинара КПК 2 098.jpg">
            <a:extLst>
              <a:ext uri="{FF2B5EF4-FFF2-40B4-BE49-F238E27FC236}">
                <a16:creationId xmlns:a16="http://schemas.microsoft.com/office/drawing/2014/main" xmlns="" id="{DDE1AE2C-C664-4084-A801-D54E35A92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967"/>
          <a:stretch>
            <a:fillRect/>
          </a:stretch>
        </p:blipFill>
        <p:spPr bwMode="auto">
          <a:xfrm>
            <a:off x="4621417" y="1837176"/>
            <a:ext cx="3870452" cy="2930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443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DD56F70-5D6C-42B6-8C4D-18C286E48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C6CDA98-CB8C-40DC-8F92-AF773ED4D1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367" y="425819"/>
            <a:ext cx="3218896" cy="42918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2C984A8-3144-4E04-A33A-C67CAE5C15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6" r="10500"/>
          <a:stretch/>
        </p:blipFill>
        <p:spPr>
          <a:xfrm>
            <a:off x="4323907" y="1190329"/>
            <a:ext cx="4068726" cy="3527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0132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1C9A044-6B4B-751E-1030-7F49ADA92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E132831A-6C9A-8CE0-DC56-516A80C34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F40B8BA0-FBDE-C963-EBA0-59DEFDC251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37E25CEA-8A73-2ACB-D2D1-8B199ABD92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E9ED4D89-1445-AE4B-0056-B344F068D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D69DB1B0-9F97-1518-DE28-1A5FDBC8E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861" y="236588"/>
            <a:ext cx="7105381" cy="125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музейной педагогики: создание условий для позитивной социализации дошкольников на основе формирования базовых ценностей воспитания российского общества через реализацию музейной педагогики.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7417458-F375-CF31-6D4B-40316BE6486F}"/>
              </a:ext>
            </a:extLst>
          </p:cNvPr>
          <p:cNvSpPr txBox="1"/>
          <p:nvPr/>
        </p:nvSpPr>
        <p:spPr>
          <a:xfrm>
            <a:off x="498338" y="1104692"/>
            <a:ext cx="8087723" cy="3834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	Создавать благоприятные условия для: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	формирования ценностного отношения у дошкольников к окружающему миру, другим людям, себе;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	овладения первичными представлениями о базовых ценностях, а также выработанных обществом нормах и правилах поведения;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	приобретения первичного опыта деятельности и поведения в соответствии с базовыми национальными ценностями, нормами и правилами, принятыми в обществе.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	Развивать у дошкольников способность к эстетическому созерцанию и сопереживанию, расширяя их кругозор и открывая возможности для самостоятельной проектно-исследовательской деятельности.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3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	Способствовать реализации ОП ДО МБДОУ Детский сад № 289, основываясь на взаимодействии с разными субъектами образовательных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276050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50F3D29-5200-B9BF-B2E3-D26F36E6E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4ADF5123-8019-E5FD-00C9-A9E6A72E4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7FAE7538-6F2B-BD10-21C3-D84A02E4BB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3892242-E5E6-CF80-B08A-7C3AF55DAC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8430168B-1FC7-8840-CEA8-6E2C03F16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2F4D0D-9404-68FA-19B9-3561358BDC85}"/>
              </a:ext>
            </a:extLst>
          </p:cNvPr>
          <p:cNvSpPr txBox="1"/>
          <p:nvPr/>
        </p:nvSpPr>
        <p:spPr>
          <a:xfrm>
            <a:off x="968644" y="142683"/>
            <a:ext cx="6620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адачи музейной педагогики в соответствии с возрастными особенностями воспитанников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xmlns="" id="{1F10AEF1-7EE3-2413-6188-92ED5F2E6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5275494"/>
              </p:ext>
            </p:extLst>
          </p:nvPr>
        </p:nvGraphicFramePr>
        <p:xfrm>
          <a:off x="674177" y="1050378"/>
          <a:ext cx="7663912" cy="3779302"/>
        </p:xfrm>
        <a:graphic>
          <a:graphicData uri="http://schemas.openxmlformats.org/drawingml/2006/table">
            <a:tbl>
              <a:tblPr firstRow="1" firstCol="1" bandRow="1"/>
              <a:tblGrid>
                <a:gridCol w="1994123">
                  <a:extLst>
                    <a:ext uri="{9D8B030D-6E8A-4147-A177-3AD203B41FA5}">
                      <a16:colId xmlns:a16="http://schemas.microsoft.com/office/drawing/2014/main" xmlns="" val="3696582778"/>
                    </a:ext>
                  </a:extLst>
                </a:gridCol>
                <a:gridCol w="5669789">
                  <a:extLst>
                    <a:ext uri="{9D8B030D-6E8A-4147-A177-3AD203B41FA5}">
                      <a16:colId xmlns:a16="http://schemas.microsoft.com/office/drawing/2014/main" xmlns="" val="545607373"/>
                    </a:ext>
                  </a:extLst>
                </a:gridCol>
              </a:tblGrid>
              <a:tr h="179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Возрастная категория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образовательной деятельности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2757599"/>
                  </a:ext>
                </a:extLst>
              </a:tr>
              <a:tr h="2237014">
                <a:tc>
                  <a:txBody>
                    <a:bodyPr/>
                    <a:lstStyle/>
                    <a:p>
                      <a:pPr marL="90170" marR="4826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Младший и средний дошкольный возраст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представление о предметах музейных коллекций как о хранителях памяти прошлого, природного наследия.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Познакомить детей со старинными бытовыми предметами, промыслами русского и башкирского народов в соответствии с возрастными особенностями.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Обогащать впечатления детей, вызвать яркий эмоциональный отклик при посещении мини – музея.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Воспитывать свободную и творческую личность, осознающую свои корни, национальные истоки.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Привлечь родителей к активному взаимодействию по приобщению детей к созданию мини- музея, расширить представления родителей об истории и традициях.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29662147"/>
                  </a:ext>
                </a:extLst>
              </a:tr>
              <a:tr h="1329783">
                <a:tc>
                  <a:txBody>
                    <a:bodyPr/>
                    <a:lstStyle/>
                    <a:p>
                      <a:pPr marL="90170" marR="5207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Старший дошкольный возраст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системы ценностей ребенка, приобщение к историческому,</a:t>
                      </a:r>
                      <a:b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культурному, природному наследию.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Развивать познавательные, творческие, эмоциональные и речевые процессы.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детско-взрослой личностно-ориентированной совместной деятельности на материале музейной практики.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Воспитывать у дошкольников основы музейной культуры.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"/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Воспитывать толерантность, гражданственность и патриотизм.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8914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52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7BC250D5-3041-49A8-916F-FDA8AD21E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5DA0207-27E7-4680-8589-9004EF49F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2405" y="247183"/>
            <a:ext cx="2540453" cy="45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904D6BF-AF6F-4328-887F-4FDB7DA9C6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0975" y="1244464"/>
            <a:ext cx="4719236" cy="2654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5252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D6D977D-79F1-499D-A1EF-2CB2BC081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7B918C2-148E-42E4-8141-6B8458758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284" y="276889"/>
            <a:ext cx="4041812" cy="3031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4F56D7A-8D18-42AC-AC40-6519A30D38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93" b="-677"/>
          <a:stretch/>
        </p:blipFill>
        <p:spPr>
          <a:xfrm>
            <a:off x="4423144" y="1835250"/>
            <a:ext cx="4180366" cy="3031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196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EDD540D-E680-429F-9ACE-0285A988D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3B27BB1-EA25-4F28-8E80-AEF1BFE780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44"/>
          <a:stretch/>
        </p:blipFill>
        <p:spPr>
          <a:xfrm>
            <a:off x="4281377" y="1906771"/>
            <a:ext cx="4340605" cy="2813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003B4C-8872-4652-86E1-285E88313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686" y="289735"/>
            <a:ext cx="4638950" cy="2609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6171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79744DB-C413-4928-9FBF-F31EDEFE3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9C5C831-764D-4F69-8886-CDEE31C113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430" y="370992"/>
            <a:ext cx="3975744" cy="2981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C:\Users\User\Desktop\минеева\Давайте познакомимся\Давайте познакомимся\Обработано\виртуальная экскурсия\Добро пожаловать\4музеи\горн\8.jpg">
            <a:extLst>
              <a:ext uri="{FF2B5EF4-FFF2-40B4-BE49-F238E27FC236}">
                <a16:creationId xmlns:a16="http://schemas.microsoft.com/office/drawing/2014/main" xmlns="" id="{5C8644DB-3C93-4064-A211-3FF12F685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00"/>
          <a:stretch/>
        </p:blipFill>
        <p:spPr bwMode="auto">
          <a:xfrm>
            <a:off x="4865147" y="1395413"/>
            <a:ext cx="3643423" cy="3371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557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A516FAA-B0F7-4C20-9654-B671D5940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4A805A2-5F04-45A3-8CD6-0E415C1996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777" y="250309"/>
            <a:ext cx="3795717" cy="28467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78E0131-A62D-465D-B6A8-2F4D5768A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330" y="1669119"/>
            <a:ext cx="4029740" cy="3023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44410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84E55B9-E5B3-EFC1-4385-49EEC62E4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08F2B584-8A23-C3E9-8B0D-1811B0FDB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A2A773FC-9E0A-45D9-43E4-4803941E4A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C7556BA4-520C-88A3-8406-A5E57FD2C6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B8ECB969-A32C-D856-BCCB-BC979C648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FBF0CCBF-6E1B-4F9C-8AA0-0F5FBE512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898" y="-658007"/>
            <a:ext cx="8098045" cy="500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Общая цель воспитания в ДОО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чностное развитие каждого ребёнка с учётом его индивидуальности и создание условий для позитивной социализации детей на основе  традиционных ценностей российского общества, что предполагает:</a:t>
            </a:r>
            <a:endParaRPr lang="ru-RU" sz="1700" b="1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первоначальных представлений о традиционных ценностях российского народа, социально приемлемых нормах и правилах поведения;</a:t>
            </a:r>
            <a:endParaRPr lang="ru-RU" sz="1700" b="1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ценностного отношения к окружающему миру (природному и социокультурному), другим людям, самому себе;</a:t>
            </a:r>
            <a:endParaRPr lang="ru-RU" sz="1700" b="1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7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становление первичного опыта деятельности и поведения в соответствии с традиционными ценностями, принятыми в обществе нормами и правилами.</a:t>
            </a:r>
            <a:endParaRPr lang="ru-RU" sz="1700" b="1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4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1748D3D-9A76-4C2B-98B0-D39DCBF18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15CFFCA3-907D-1B78-E28B-ED597CBBC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BAB8793B-F1A3-A55E-4192-971485E269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84EFA72-A55C-0B3D-D9E4-ADE73ACD9B2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6100DCE5-F7AE-4C46-EBC5-3EB1ECF58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25271E8-0C97-6FD5-6AD3-7B983AA52ED8}"/>
              </a:ext>
            </a:extLst>
          </p:cNvPr>
          <p:cNvSpPr txBox="1"/>
          <p:nvPr/>
        </p:nvSpPr>
        <p:spPr>
          <a:xfrm>
            <a:off x="528138" y="777696"/>
            <a:ext cx="8087723" cy="4092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Наглядности.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подборе коллекции учитывается прежде всего образовательная функция. Коллекция музея содержит большой наглядный и практический материал.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b="1" dirty="0" err="1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Природосообразности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мини-музей  учитывает психофизиологические особенности детей разного возраста и предусматривает условия для раскрытия творческого потенциала каждого ребенка;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Интеграции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 мини-музей  учитывает содержание образовательной программы ДОУ и помогает в реализации ее общих задач и задач отдельных образовательных областей, в частности.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-Научности 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представленные экспонаты  достоверно отражают тематику мини-музея, объясняет различные процессы и явления в рамках выбранной темы научным и в то же время доступным для ребенка языком.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-Интерактивности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позволяющий детям на основе чувственных восприятий обогащать личный опыт.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-Мобильности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Композиции музея составлены таким образом, чтобы при необходимости они могли использоваться мобильно (например, выносится в отдельные группы в «музейном сундучке»)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-Доступности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Все экспонаты  доступны для посетителей.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-Гуманизма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экспонаты  формируют у дошкольников  бережное отношение к природе вещей.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-Регионального компонента</a:t>
            </a:r>
            <a:r>
              <a:rPr lang="ru-RU" sz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- мини-музеи  предусматривают организацию работы с детьми по ознакомлению с культурным наследием нашей республики, а также культурой других народов, что способствует развитию толерантности и формированию чувства патриотизма.</a:t>
            </a:r>
            <a:endParaRPr lang="ru-RU" sz="1200" dirty="0">
              <a:solidFill>
                <a:schemeClr val="tx2">
                  <a:lumMod val="7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1A21F99-3965-0F16-7673-7281E7BAC356}"/>
              </a:ext>
            </a:extLst>
          </p:cNvPr>
          <p:cNvSpPr txBox="1"/>
          <p:nvPr/>
        </p:nvSpPr>
        <p:spPr>
          <a:xfrm>
            <a:off x="1986656" y="355838"/>
            <a:ext cx="5009567" cy="352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принципы организации мини-музеев </a:t>
            </a:r>
          </a:p>
        </p:txBody>
      </p:sp>
    </p:spTree>
    <p:extLst>
      <p:ext uri="{BB962C8B-B14F-4D97-AF65-F5344CB8AC3E}">
        <p14:creationId xmlns:p14="http://schemas.microsoft.com/office/powerpoint/2010/main" xmlns="" val="219667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458F78C-40F0-DD31-57AB-54BC18256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57D82F12-8EBA-3CE3-CBDF-31C83B6FB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139F69F-0D69-2287-0C79-8AD37284E00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806B272A-96A5-4745-F1C2-27A178FD04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C1FB9C8A-785A-9681-4D78-A52C82286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018AF0D7-E241-15E1-E415-36166EDF2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75" y="223106"/>
            <a:ext cx="7105381" cy="38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 работы с детьми в условиях мини- музея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88A568B-173D-9666-BA35-F74A997A4735}"/>
              </a:ext>
            </a:extLst>
          </p:cNvPr>
          <p:cNvSpPr txBox="1"/>
          <p:nvPr/>
        </p:nvSpPr>
        <p:spPr>
          <a:xfrm>
            <a:off x="557939" y="398879"/>
            <a:ext cx="8087723" cy="4345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>
              <a:effectLst/>
            </a:endParaRPr>
          </a:p>
          <a:p>
            <a:pPr marL="628650" marR="3175" lvl="1" indent="-1714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обзорные и тематические экскурсии.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3175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познавательных бесед и мероприятий. 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3175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выставок.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Самостоятельное рассматривание экспонатов.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Мастер-классы и творческие мастерские.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 по пополнению музея экспонатами.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Творческие игры, образовательные путешествия, квесты.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Проектная  деятельность, экспериментирование.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Музицирование, прослушивание аудио - материалов, просмотр мини-презентаций.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праздников, развлечений.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  <a:tabLst>
                <a:tab pos="914400" algn="l"/>
              </a:tabLst>
            </a:pPr>
            <a: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деятельность.</a:t>
            </a:r>
            <a:endParaRPr lang="ru-RU" sz="11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52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2EC0251-4B15-4F65-B9CE-CE382577E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1976A39-A99C-4563-BBF1-352918C866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516" b="18400"/>
          <a:stretch/>
        </p:blipFill>
        <p:spPr bwMode="auto">
          <a:xfrm>
            <a:off x="481160" y="356559"/>
            <a:ext cx="4011821" cy="26914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24C4304-BA65-40D2-9123-ACDE835B40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3678" b="19619"/>
          <a:stretch/>
        </p:blipFill>
        <p:spPr>
          <a:xfrm>
            <a:off x="4274289" y="2154865"/>
            <a:ext cx="4295553" cy="2544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122824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A29B290-5142-4BE8-A951-C7C628E31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DA79F3B-4B90-41E9-863D-AB0395DE54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60" r="10937"/>
          <a:stretch/>
        </p:blipFill>
        <p:spPr>
          <a:xfrm>
            <a:off x="545804" y="361507"/>
            <a:ext cx="4658938" cy="3359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25200A0-AB17-48AC-9BFD-A7C11FA9CE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02" r="26124" b="5737"/>
          <a:stretch/>
        </p:blipFill>
        <p:spPr>
          <a:xfrm>
            <a:off x="5429693" y="1492501"/>
            <a:ext cx="3097618" cy="3274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8451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7542727-4978-4B28-9872-A8CEC2392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25CBFA8-683A-4B07-9E99-2FEA29AE92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78" r="24515"/>
          <a:stretch/>
        </p:blipFill>
        <p:spPr>
          <a:xfrm>
            <a:off x="1134140" y="345173"/>
            <a:ext cx="2573079" cy="44531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1AE6285-41C6-4F30-B3FD-CD5F712362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18759"/>
          <a:stretch/>
        </p:blipFill>
        <p:spPr>
          <a:xfrm>
            <a:off x="4926418" y="341865"/>
            <a:ext cx="2693582" cy="44253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71760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065A9DA2-C6F3-458F-93F5-8EF1CE0E2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60A5CE-C878-4EC4-B4E4-B5067E9BE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59" t="9251"/>
          <a:stretch/>
        </p:blipFill>
        <p:spPr>
          <a:xfrm>
            <a:off x="559980" y="347328"/>
            <a:ext cx="3910805" cy="2544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053334F-C6D5-4EEF-832C-BCEA7DCE5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70" r="17067"/>
          <a:stretch/>
        </p:blipFill>
        <p:spPr>
          <a:xfrm>
            <a:off x="4568481" y="2160732"/>
            <a:ext cx="3910805" cy="2496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7914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4" name="Рисунок 3" descr="C:\Users\1\Desktop\фото на выступление 2\ПОСЛЕДНИЕ ФОТО\28-02-2024_23-15-43\170915131823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563" y="369968"/>
            <a:ext cx="3880820" cy="3135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фото на выступление 2\ПОСЛЕДНИЕ ФОТО\28-02-2024_23-15-43\170915131825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7409" y="1643270"/>
            <a:ext cx="3597965" cy="3167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4" name="Рисунок 3" descr="C:\Users\1\Desktop\фото на выступление 2\ПОСЛЕДНИЕ ФОТО\28-02-2024_23-15-43\1709151318321.jpg"/>
          <p:cNvPicPr/>
          <p:nvPr/>
        </p:nvPicPr>
        <p:blipFill>
          <a:blip r:embed="rId2"/>
          <a:srcRect l="10816"/>
          <a:stretch>
            <a:fillRect/>
          </a:stretch>
        </p:blipFill>
        <p:spPr bwMode="auto">
          <a:xfrm>
            <a:off x="881974" y="1009626"/>
            <a:ext cx="3651115" cy="3037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1\Desktop\фото на выступление 2\ПОСЛЕДНИЕ ФОТО\28-02-2024_23-17-59\170915146739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1404" y="1050587"/>
            <a:ext cx="3417651" cy="3060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3" name="Рисунок 2" descr="C:\Users\1\Desktop\фото на выступление 2\ПОСЛЕДНИЕ ФОТО\28-02-2024_23-17-59\170915146737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8057" y="497748"/>
            <a:ext cx="3552607" cy="3665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1\Desktop\фото на выступление 2\ПОСЛЕДНИЕ ФОТО\28-02-2024_23-17-59\170915146735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344" y="614938"/>
            <a:ext cx="3300919" cy="3574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EDD540D-E680-429F-9ACE-0285A988D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3B27BB1-EA25-4F28-8E80-AEF1BFE780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44"/>
          <a:stretch/>
        </p:blipFill>
        <p:spPr>
          <a:xfrm>
            <a:off x="4281377" y="1906771"/>
            <a:ext cx="4340605" cy="2813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003B4C-8872-4652-86E1-285E88313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686" y="289735"/>
            <a:ext cx="4638950" cy="2609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6171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6EB575-79A7-335B-20D9-E46D1414E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E0756C21-45E5-02CA-0DB8-9CCABE2E2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D3ED5239-8E77-C5D6-3F12-49D4197DD6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5472F542-5066-E324-0503-DD335DA115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B7AC8F49-5DC7-881C-7589-381C535EA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2BE3AD2-4476-1814-A997-75CC02F156CE}"/>
              </a:ext>
            </a:extLst>
          </p:cNvPr>
          <p:cNvSpPr txBox="1"/>
          <p:nvPr/>
        </p:nvSpPr>
        <p:spPr>
          <a:xfrm>
            <a:off x="707118" y="404861"/>
            <a:ext cx="7832447" cy="3719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Современный национальный воспитательный идеал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страны, укорененный в духовных и культурных традициях многонационального народа Российской Федерации. </a:t>
            </a:r>
            <a:endParaRPr lang="ru-RU" sz="24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DB31E03-6B05-5EFF-BF5E-3D2E91F2B7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4140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9B687DC-757C-4FBA-9A71-7C2AC90D3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6AC07CF-B90B-42C3-A11A-4471D206AA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600"/>
          <a:stretch/>
        </p:blipFill>
        <p:spPr>
          <a:xfrm>
            <a:off x="910857" y="219739"/>
            <a:ext cx="7146742" cy="4547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4733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D637F3-AF6F-4159-94BA-BBC1A511C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D517B53-3903-404C-BB7A-3B079ED478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84" t="30456" r="2476" b="7315"/>
          <a:stretch/>
        </p:blipFill>
        <p:spPr>
          <a:xfrm>
            <a:off x="857692" y="404037"/>
            <a:ext cx="7396683" cy="427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13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C9EEDF5D-DEEC-4696-8E15-FA3207CDA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EC3981D-8DE4-4F3E-AEAC-DD9CF48B3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7070" y="1730368"/>
            <a:ext cx="4231757" cy="3173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D8FC546-6610-41DF-B66C-8E07ECBBA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894" y="239315"/>
            <a:ext cx="4428460" cy="2944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7561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F3EF8F2-AF0F-4C25-83A0-0FBEB7699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304C68B-550F-49B0-ABA5-B8AC1EFF72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73" b="14473"/>
          <a:stretch/>
        </p:blipFill>
        <p:spPr>
          <a:xfrm>
            <a:off x="686075" y="512577"/>
            <a:ext cx="7771850" cy="4118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1436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35977D3-0F13-444F-8113-9D638B3BC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61DA4F0-5767-442C-9951-5798D594C5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574" b="3347"/>
          <a:stretch/>
        </p:blipFill>
        <p:spPr>
          <a:xfrm>
            <a:off x="736681" y="476867"/>
            <a:ext cx="3559138" cy="3705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2697B0E-3F4E-4F2D-993F-4484F50BB4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791"/>
          <a:stretch/>
        </p:blipFill>
        <p:spPr>
          <a:xfrm>
            <a:off x="4848182" y="476868"/>
            <a:ext cx="3467495" cy="3705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341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31A630D-1BF0-46DF-A169-66F1FEB9A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7D99CAA-50B5-4F35-8B6C-96BF44745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551" y="308787"/>
            <a:ext cx="5944634" cy="44584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2224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F3DF5B-A485-4547-AB29-B1748C0B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A2E9A29-FC0F-4A39-BAEB-72E6C81E2DB1}"/>
              </a:ext>
            </a:extLst>
          </p:cNvPr>
          <p:cNvSpPr/>
          <p:nvPr/>
        </p:nvSpPr>
        <p:spPr>
          <a:xfrm>
            <a:off x="928577" y="1726652"/>
            <a:ext cx="6911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latin typeface="Arial"/>
                <a:cs typeface="Arial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3389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1DC83A1-F42B-59C7-4A47-297508D37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619896AE-F7A8-1CC3-4E02-0E160C228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175EE32E-1F16-E29A-7978-5AB81178E3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82DC98FC-F5C0-D561-2605-405786493F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554312B2-1130-7EC8-C1DF-52C43C836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CB40A403-97F9-75E6-208A-2A2EAE78C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118" y="372003"/>
            <a:ext cx="81657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354013" algn="just">
              <a:defRPr/>
            </a:pPr>
            <a: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Музей – это смесь искусства и  </a:t>
            </a:r>
            <a:b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</a:br>
            <a: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истории,  филологии  и   басни, документа  и  романа,  которая посылает   нам   через   многие     годы   луч   света    и     доносит уникальные по ценности опыт</a:t>
            </a:r>
            <a:b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</a:br>
            <a: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и знания.</a:t>
            </a:r>
            <a:endParaRPr lang="ru-RU" altLang="ru-RU" sz="2400" b="1" spc="50" dirty="0">
              <a:ln w="11430">
                <a:solidFill>
                  <a:srgbClr val="FFFFFF"/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  <a:p>
            <a:pPr indent="354013" algn="just">
              <a:defRPr/>
            </a:pPr>
            <a:r>
              <a:rPr lang="ru-RU" altLang="ru-RU" sz="2400" b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                                                  </a:t>
            </a:r>
            <a:r>
              <a:rPr lang="ru-RU" altLang="ru-RU" sz="2400" b="1" i="1" spc="50" dirty="0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Ф. </a:t>
            </a:r>
            <a:r>
              <a:rPr lang="ru-RU" altLang="ru-RU" sz="2400" b="1" i="1" spc="50" dirty="0" err="1">
                <a:ln w="11430">
                  <a:solidFill>
                    <a:srgbClr val="FFFFFF"/>
                  </a:solidFill>
                </a:ln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n-cs"/>
              </a:rPr>
              <a:t>Дзери</a:t>
            </a:r>
            <a:endParaRPr lang="ru-RU" sz="2400" b="1" spc="50" dirty="0">
              <a:ln w="11430">
                <a:solidFill>
                  <a:srgbClr val="FFFFFF"/>
                </a:solidFill>
              </a:ln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A6B414-7841-20C2-02D1-267F6FED7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5009" y="3846286"/>
            <a:ext cx="3495830" cy="1161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645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0C706A-6373-01FD-5B30-D71E24EE9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AB7E20CB-639D-C58E-F5C2-332E6160E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7523DF0E-FC4C-B298-C35C-AB4E4E844A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B927DE92-47E4-A9E1-E16C-6A8E921F99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F910EF8A-E1F6-F4B2-F5A2-6EB4384ED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D45CE7F9-276E-BCE5-2897-54CB60034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38" y="1336"/>
            <a:ext cx="8156543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solidFill>
                <a:srgbClr val="37609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sz="1400" b="1" spc="150" dirty="0">
                <a:ln w="11430"/>
                <a:solidFill>
                  <a:srgbClr val="376092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1400" b="1" spc="150" dirty="0" err="1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Музе́й</a:t>
            </a: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(от греч. </a:t>
            </a:r>
            <a:r>
              <a:rPr lang="ru-RU" sz="1400" b="1" spc="150" dirty="0" err="1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μουσεῖον</a:t>
            </a: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— Дом Муз) —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учреждение, занимающееся собиранием, изучением,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хранением и экспонированием предметов —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памятников естественной истории, материальной и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духовной культуры, а также просветительской и популяризаторской деятельностью.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Сначала это понятие обозначало коллекцию предметов (экспонатов) по искусству и науке, затем, с XVIII века, оно включает в себя также здание, где располагаются экспонаты.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ru-RU" sz="1400" b="1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Музейная педагогика – это научная дисциплина на стыке музееведения, педагогики и психологии, рассматривающая музей как образовательную систему.</a:t>
            </a: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ru-RU" sz="1400" b="1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just"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Понятие «Музейная педагогика» появилось в России в начале 70-х гг. </a:t>
            </a:r>
            <a:r>
              <a:rPr lang="en-US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XX</a:t>
            </a: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века и было заимствовано из немецкой терминологии, где активно использовалось уже с начала </a:t>
            </a:r>
            <a:r>
              <a:rPr lang="en-US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XX</a:t>
            </a:r>
            <a:r>
              <a:rPr lang="ru-RU" sz="1400" b="1" spc="150" dirty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века.  </a:t>
            </a:r>
          </a:p>
        </p:txBody>
      </p:sp>
    </p:spTree>
    <p:extLst>
      <p:ext uri="{BB962C8B-B14F-4D97-AF65-F5344CB8AC3E}">
        <p14:creationId xmlns:p14="http://schemas.microsoft.com/office/powerpoint/2010/main" xmlns="" val="323987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E3DA80-05C3-2BF6-1827-264406B71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2EA3D711-8A54-4774-B762-34C4A247A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67323830-AD5A-0AB2-7BFD-F48D74C98B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DC171FA-A732-0FEE-DC7B-A5CF61DF8A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A8FCDF5F-C2A8-5E42-2238-E6B6C4F22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846DE50-EE1A-1CD5-D037-550EEF721117}"/>
              </a:ext>
            </a:extLst>
          </p:cNvPr>
          <p:cNvSpPr txBox="1"/>
          <p:nvPr/>
        </p:nvSpPr>
        <p:spPr>
          <a:xfrm>
            <a:off x="655776" y="546440"/>
            <a:ext cx="7832447" cy="3675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Музейный комплекс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«Учим играя, воспитываем любя!»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«Русская горница»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«Башкирская юрта»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«Уфа – любимый город» </a:t>
            </a: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«Чудо-дерево»</a:t>
            </a:r>
            <a:endParaRPr lang="ru-RU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9AEE65C-882A-7A9F-1B12-99A5321AB0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7061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35543BD-3791-99EE-21A3-7D5E8906F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28F82445-6842-31B8-24D2-69756680B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91CF9E9C-ABBD-633F-4EEE-ECF7A0CA43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070441A-E5C1-05AD-515E-5C82DCC3D4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E5285CD6-BA3F-F51D-2BD6-5FA764E9A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7E30329-103E-AACD-6436-284888A7409B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«Русская горница»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4767A8F-7956-5D0E-DDA3-ACBEF61016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1A8FF02-9D7D-8629-4839-DABD1D3F5C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0430" y="1906099"/>
            <a:ext cx="3923237" cy="2953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879E7D6-7C99-BC1F-1B39-1DDB37E1FB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57" y="703638"/>
            <a:ext cx="4082064" cy="3073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3561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13DB589-7214-5052-3A4E-05AFDE6E3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28AE2EF5-6465-C118-A0C1-67A51ECE4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-200055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>
              <a:solidFill>
                <a:schemeClr val="tx2"/>
              </a:solidFill>
            </a:endParaRPr>
          </a:p>
        </p:txBody>
      </p:sp>
      <p:sp>
        <p:nvSpPr>
          <p:cNvPr id="2" name="AutoShape 2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2BDDA9CD-3C73-0F83-C402-9D040FD16F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f12.mail.ru/cgi-bin/readmsg?id=15741619971046612915;0;1;1&amp;mode=attachment&amp;email=dou-guo@mail.ru">
            <a:extLst>
              <a:ext uri="{FF2B5EF4-FFF2-40B4-BE49-F238E27FC236}">
                <a16:creationId xmlns:a16="http://schemas.microsoft.com/office/drawing/2014/main" xmlns="" id="{FE108ED3-F501-3364-2241-6D2D27D696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pandia.ru/text/81/240/images/img1_78.jpg">
            <a:extLst>
              <a:ext uri="{FF2B5EF4-FFF2-40B4-BE49-F238E27FC236}">
                <a16:creationId xmlns:a16="http://schemas.microsoft.com/office/drawing/2014/main" xmlns="" id="{6FBA1DA0-6388-1E24-C294-123B6EF5D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242" y="204681"/>
            <a:ext cx="1056420" cy="1007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307F3C4-3733-34C6-070C-60EA52073D24}"/>
              </a:ext>
            </a:extLst>
          </p:cNvPr>
          <p:cNvSpPr txBox="1"/>
          <p:nvPr/>
        </p:nvSpPr>
        <p:spPr>
          <a:xfrm>
            <a:off x="736018" y="155539"/>
            <a:ext cx="772880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«Русская горница»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DAEE8CB-A8CC-3672-FF61-B14B2F521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943" y="3585029"/>
            <a:ext cx="4181640" cy="13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B00319D-16E5-ACDE-56F0-4FE479D077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" r="3"/>
          <a:stretch/>
        </p:blipFill>
        <p:spPr>
          <a:xfrm>
            <a:off x="4722425" y="1261716"/>
            <a:ext cx="3923237" cy="2953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0001AAB-51C9-F978-F8E7-7979737AE0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" b="12"/>
          <a:stretch/>
        </p:blipFill>
        <p:spPr>
          <a:xfrm>
            <a:off x="498338" y="1750342"/>
            <a:ext cx="4082064" cy="3073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4727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1CC30A5895D31A43944F9FDBE11F8CF1" ma:contentTypeVersion="0" ma:contentTypeDescription="Создание документа." ma:contentTypeScope="" ma:versionID="17629e9aeb634061d620b05ede7a87e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2f955febea7e716b4e91cddba17110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954D56F-9235-488B-A6EA-0F346F969A4E}">
  <ds:schemaRefs>
    <ds:schemaRef ds:uri="http://purl.org/dc/elements/1.1/"/>
    <ds:schemaRef ds:uri="http://purl.org/dc/terms/"/>
    <ds:schemaRef ds:uri="http://schemas.microsoft.com/internal/obd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C4F29D8-DF1C-4165-97F4-B126EC24C1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6E3516-0C5C-4828-B44E-2D1F324CEE30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Zased_W_</Template>
  <TotalTime>4489</TotalTime>
  <Words>541</Words>
  <Application>Microsoft Office PowerPoint</Application>
  <PresentationFormat>Экран (16:9)</PresentationFormat>
  <Paragraphs>130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Zased_W_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1</cp:lastModifiedBy>
  <cp:revision>420</cp:revision>
  <cp:lastPrinted>2019-09-05T06:43:08Z</cp:lastPrinted>
  <dcterms:created xsi:type="dcterms:W3CDTF">2014-06-03T04:33:56Z</dcterms:created>
  <dcterms:modified xsi:type="dcterms:W3CDTF">2024-11-20T10:09:51Z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0x0101001CC30A5895D31A43944F9FDBE11F8CF1</vt:lpwstr>
  </property>
</Properties>
</file>