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8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3750" autoAdjust="0"/>
    <p:restoredTop sz="94660"/>
  </p:normalViewPr>
  <p:slideViewPr>
    <p:cSldViewPr snapToGrid="0">
      <p:cViewPr>
        <p:scale>
          <a:sx n="69" d="100"/>
          <a:sy n="69" d="100"/>
        </p:scale>
        <p:origin x="-787" y="-4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989612D-F211-40DF-AD15-4E52497F84BA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0FB2356-45F8-4CBB-BBF8-E3F4E0C0F34E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868277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E88E00D-6AD2-4F58-A327-EC8E6949A088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900A82-9926-4DBA-8BA5-A22EEB8ACF8E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842341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C900A82-9926-4DBA-8BA5-A22EEB8ACF8E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56157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Равнобедренный треугольник 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Прямоугольник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Равнобедренный треугольник 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Равнобедренный треугольник 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rtlCol="0"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rtlCol="0"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57694A-CB6A-4BB7-9EA2-41A56E0588EE}" type="datetime1">
              <a:rPr lang="ru-RU" noProof="1" dirty="0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rtlCol="0" anchor="ctr">
            <a:normAutofit/>
          </a:bodyPr>
          <a:lstStyle>
            <a:lvl1pPr algn="l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470400"/>
            <a:ext cx="8596668" cy="1570962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D71785-A444-48DB-A483-06A8C3F38B6E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rtlCol="0" anchor="ctr">
            <a:normAutofit/>
          </a:bodyPr>
          <a:lstStyle>
            <a:lvl1pPr algn="l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1366139" y="3632200"/>
            <a:ext cx="7224524" cy="381000"/>
          </a:xfrm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470400"/>
            <a:ext cx="8596668" cy="1570962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070CB8-C3E2-491E-B331-188F8986691E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20" name="Надпись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"</a:t>
            </a:r>
          </a:p>
        </p:txBody>
      </p:sp>
      <p:sp>
        <p:nvSpPr>
          <p:cNvPr id="22" name="Надпись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"</a:t>
            </a:r>
            <a:endParaRPr lang="ru-RU" noProof="1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rtlCol="0" anchor="b">
            <a:normAutofit/>
          </a:bodyPr>
          <a:lstStyle>
            <a:lvl1pPr algn="l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9605D2-5C38-49CC-A76A-25AA3ED827E7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 с цит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rtlCol="0" anchor="ctr">
            <a:normAutofit/>
          </a:bodyPr>
          <a:lstStyle>
            <a:lvl1pPr algn="l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677332" y="4013200"/>
            <a:ext cx="8596669" cy="514248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D578EA-8A2A-49F5-BF01-EC0F118D4D8D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24" name="Надпись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"</a:t>
            </a:r>
          </a:p>
        </p:txBody>
      </p:sp>
      <p:sp>
        <p:nvSpPr>
          <p:cNvPr id="25" name="Надпись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ru-RU" sz="8000" noProof="1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"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rtlCol="0" anchor="ctr">
            <a:normAutofit/>
          </a:bodyPr>
          <a:lstStyle>
            <a:lvl1pPr algn="l">
              <a:defRPr sz="44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23" name="Текст 9"/>
          <p:cNvSpPr>
            <a:spLocks noGrp="1"/>
          </p:cNvSpPr>
          <p:nvPr>
            <p:ph type="body" sz="quarter" idx="13" hasCustomPrompt="1"/>
          </p:nvPr>
        </p:nvSpPr>
        <p:spPr>
          <a:xfrm>
            <a:off x="677332" y="4013200"/>
            <a:ext cx="8596669" cy="514248"/>
          </a:xfrm>
        </p:spPr>
        <p:txBody>
          <a:bodyPr rtlCol="0"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5BD6715-A26C-41FE-9C03-788EDB50B17F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6EEF9A-77A3-427A-AE0A-6A8B93DF7E2C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9333C77-0158-454C-844F-B7AB9BD7DAD4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rtlCol="0" anchor="ctr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677335" y="609600"/>
            <a:ext cx="7060150" cy="5251450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3623CE-5BC3-4536-B7A8-7F5D7A252FC4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35C719-ECC3-424F-93DD-DDA1B28857E9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rtlCol="0" anchor="b"/>
          <a:lstStyle>
            <a:lvl1pPr algn="l">
              <a:defRPr sz="4000" b="0" cap="none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860400"/>
          </a:xfrm>
        </p:spPr>
        <p:txBody>
          <a:bodyPr rtlCol="0"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636FE2-25FC-40F3-9395-0611F2D7A48E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677334" y="2160589"/>
            <a:ext cx="4184035" cy="3880772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089970" y="2160589"/>
            <a:ext cx="4184034" cy="3880773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218EDC-688C-42D9-AB7B-2F32892A89B4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FF9F0C5-380F-41C2-899A-BAC0F0927E16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75745" y="2160983"/>
            <a:ext cx="4185623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75745" y="2737245"/>
            <a:ext cx="4185623" cy="3304117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5088383" y="2160983"/>
            <a:ext cx="4185618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5088384" y="2737245"/>
            <a:ext cx="4185617" cy="3304117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6811AE-207E-427D-AFED-BE53335BDA74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498085-E371-4135-BE98-F22DB5FD60D7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E1EFAB7-A3B4-4FBF-95FE-E28AFF665048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rtlCol="0" anchor="b">
            <a:normAutofit/>
          </a:bodyPr>
          <a:lstStyle>
            <a:lvl1pPr>
              <a:defRPr sz="20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760461" y="514924"/>
            <a:ext cx="4513541" cy="5526437"/>
          </a:xfrm>
        </p:spPr>
        <p:txBody>
          <a:bodyPr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77334" y="2777069"/>
            <a:ext cx="3854528" cy="2584449"/>
          </a:xfrm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0D087F-21B8-4581-B6D8-201303165DD0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19954A3-9DFD-4C44-94BA-B95130A3BA1C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77334" y="609600"/>
            <a:ext cx="8596668" cy="384571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77334" y="5367338"/>
            <a:ext cx="8596667" cy="6740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B76EF7-608B-4858-9A4C-7FDB1D86CCD4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Прямоугольник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Равнобедренный треугольник 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Прямоугольник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Прямоугольник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Прямоугольник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Равнобедренный треугольник 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Равнобедренный треугольник 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BBC65CD-3FD7-42AC-92F3-C1DEED1CDD22}" type="datetime1">
              <a:rPr lang="ru-RU" noProof="1" smtClean="0"/>
              <a:t>18.10.2022</a:t>
            </a:fld>
            <a:endParaRPr lang="ru-RU" noProof="1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rtl="0"/>
            <a:fld id="{D57F1E4F-1CFF-5643-939E-217C01CDF565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po-istorii-na-temu-voronezhskiy-kray-i-otechestvennaya-voyna-g-703200.html" TargetMode="External"/><Relationship Id="rId2" Type="http://schemas.openxmlformats.org/officeDocument/2006/relationships/hyperlink" Target="https://proza.ru/2015/03/13/1972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9179DE42-5613-4B35-A1E6-6CCBAA13C7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EB898B32-3891-4C3A-8F58-C5969D2E903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448300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4AE4806D-B8F9-4679-A68A-9BD21C01A30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67175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23">
            <a:extLst>
              <a:ext uri="{FF2B5EF4-FFF2-40B4-BE49-F238E27FC236}">
                <a16:creationId xmlns="" xmlns:a16="http://schemas.microsoft.com/office/drawing/2014/main" id="{52FB45E9-914E-4471-AC87-E475CD5176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58764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9" name="Прямоугольник 25">
            <a:extLst>
              <a:ext uri="{FF2B5EF4-FFF2-40B4-BE49-F238E27FC236}">
                <a16:creationId xmlns="" xmlns:a16="http://schemas.microsoft.com/office/drawing/2014/main" id="{C310626D-5743-49D4-8F7D-88C4F8F057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680730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5" name="Равнобедренный треугольник 44">
            <a:extLst>
              <a:ext uri="{FF2B5EF4-FFF2-40B4-BE49-F238E27FC236}">
                <a16:creationId xmlns="" xmlns:a16="http://schemas.microsoft.com/office/drawing/2014/main" id="{4BE96B01-3929-432D-B8C2-ADBCB74C2E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448954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7" name="Полилиния: фигура 46">
            <a:extLst>
              <a:ext uri="{FF2B5EF4-FFF2-40B4-BE49-F238E27FC236}">
                <a16:creationId xmlns="" xmlns:a16="http://schemas.microsoft.com/office/drawing/2014/main" id="{2A6FCDE6-CDE2-4C51-B18E-A95CFB6797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16287" y="-8467"/>
            <a:ext cx="9175713" cy="6866467"/>
          </a:xfrm>
          <a:custGeom>
            <a:avLst/>
            <a:gdLst>
              <a:gd name="connsiteX0" fmla="*/ 0 w 9175713"/>
              <a:gd name="connsiteY0" fmla="*/ 0 h 6866467"/>
              <a:gd name="connsiteX1" fmla="*/ 1249825 w 9175713"/>
              <a:gd name="connsiteY1" fmla="*/ 0 h 6866467"/>
              <a:gd name="connsiteX2" fmla="*/ 1249825 w 9175713"/>
              <a:gd name="connsiteY2" fmla="*/ 8467 h 6866467"/>
              <a:gd name="connsiteX3" fmla="*/ 9175713 w 9175713"/>
              <a:gd name="connsiteY3" fmla="*/ 8467 h 6866467"/>
              <a:gd name="connsiteX4" fmla="*/ 9175713 w 9175713"/>
              <a:gd name="connsiteY4" fmla="*/ 6866467 h 6866467"/>
              <a:gd name="connsiteX5" fmla="*/ 1249825 w 9175713"/>
              <a:gd name="connsiteY5" fmla="*/ 6866467 h 6866467"/>
              <a:gd name="connsiteX6" fmla="*/ 1109382 w 9175713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5713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9175713" y="8467"/>
                </a:lnTo>
                <a:lnTo>
                  <a:pt x="9175713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12" name="Заголовок 1"/>
          <p:cNvSpPr>
            <a:spLocks noGrp="1"/>
          </p:cNvSpPr>
          <p:nvPr>
            <p:ph type="subTitle" idx="1"/>
          </p:nvPr>
        </p:nvSpPr>
        <p:spPr>
          <a:xfrm>
            <a:off x="-176961" y="605057"/>
            <a:ext cx="11400168" cy="1096899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Borsok" panose="02000503000000020002" pitchFamily="2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Borsok" panose="02000503000000020002" pitchFamily="2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Borsok" panose="02000503000000020002" pitchFamily="2" charset="0"/>
                <a:cs typeface="Times New Roman" pitchFamily="18" charset="0"/>
              </a:rPr>
              <a:t>«Воронежцы </a:t>
            </a:r>
            <a:endParaRPr lang="ru-RU" sz="7200" dirty="0" smtClean="0">
              <a:solidFill>
                <a:schemeClr val="tx1"/>
              </a:solidFill>
              <a:latin typeface="Borsok" panose="02000503000000020002" pitchFamily="2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tx1"/>
                </a:solidFill>
                <a:latin typeface="Borsok" panose="02000503000000020002" pitchFamily="2" charset="0"/>
                <a:cs typeface="Times New Roman" pitchFamily="18" charset="0"/>
              </a:rPr>
              <a:t>в </a:t>
            </a:r>
            <a:r>
              <a:rPr lang="ru-RU" sz="7200" dirty="0">
                <a:solidFill>
                  <a:schemeClr val="tx1"/>
                </a:solidFill>
                <a:latin typeface="Borsok" panose="02000503000000020002" pitchFamily="2" charset="0"/>
                <a:cs typeface="Times New Roman" pitchFamily="18" charset="0"/>
              </a:rPr>
              <a:t>Отечественную войну </a:t>
            </a:r>
            <a:endParaRPr lang="ru-RU" sz="7200" dirty="0" smtClean="0">
              <a:solidFill>
                <a:schemeClr val="tx1"/>
              </a:solidFill>
              <a:latin typeface="Borsok" panose="02000503000000020002" pitchFamily="2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tx1"/>
                </a:solidFill>
                <a:latin typeface="Borsok" panose="02000503000000020002" pitchFamily="2" charset="0"/>
                <a:cs typeface="Times New Roman" pitchFamily="18" charset="0"/>
              </a:rPr>
              <a:t>1812 </a:t>
            </a:r>
            <a:r>
              <a:rPr lang="ru-RU" sz="7200" dirty="0">
                <a:solidFill>
                  <a:schemeClr val="tx1"/>
                </a:solidFill>
                <a:latin typeface="Borsok" panose="02000503000000020002" pitchFamily="2" charset="0"/>
                <a:cs typeface="Times New Roman" pitchFamily="18" charset="0"/>
              </a:rPr>
              <a:t>года»</a:t>
            </a:r>
            <a:r>
              <a:rPr lang="ru-RU" sz="7200" dirty="0" smtClean="0">
                <a:solidFill>
                  <a:schemeClr val="tx1"/>
                </a:solidFill>
                <a:latin typeface="Borsok" panose="02000503000000020002" pitchFamily="2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Borsok" panose="02000503000000020002" pitchFamily="2" charset="0"/>
              </a:rPr>
            </a:br>
            <a:endParaRPr lang="ru-RU" sz="5400" b="1" dirty="0">
              <a:solidFill>
                <a:schemeClr val="tx1"/>
              </a:solidFill>
              <a:latin typeface="Borsok" panose="02000503000000020002" pitchFamily="2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568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836" y="609600"/>
            <a:ext cx="8401166" cy="1320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3-ий егерский полк принимал участие в сражениях: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- под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белорусским городом Чашники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</a:p>
          <a:p>
            <a:pPr algn="just">
              <a:buNone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- при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Ляхове, Язвине, </a:t>
            </a:r>
          </a:p>
          <a:p>
            <a:pPr algn="just"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- в  1813 году принимал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участие в блокаде крепостей в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Пруссии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,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None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3200" b="1" dirty="0" smtClean="0">
                <a:solidFill>
                  <a:schemeClr val="tx1"/>
                </a:solidFill>
              </a:rPr>
              <a:t>За </a:t>
            </a:r>
            <a:r>
              <a:rPr lang="ru-RU" sz="3200" b="1" dirty="0">
                <a:solidFill>
                  <a:schemeClr val="tx1"/>
                </a:solidFill>
              </a:rPr>
              <a:t>боевые отличия 3-й егерский был переименован в гренадерский </a:t>
            </a:r>
            <a:r>
              <a:rPr lang="ru-RU" sz="3200" b="1" dirty="0" smtClean="0">
                <a:solidFill>
                  <a:schemeClr val="tx1"/>
                </a:solidFill>
              </a:rPr>
              <a:t>егерский полк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53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378" y="221673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4-й егерский полк принимал участие в «Битве Народов под Лейпцигом» 16-19 октября 1813 г.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Documents and Settings\Admin\Мои документы\Загрузки\leipzig_map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177" y="1723854"/>
            <a:ext cx="3048021" cy="2226865"/>
          </a:xfrm>
          <a:prstGeom prst="rect">
            <a:avLst/>
          </a:prstGeom>
          <a:noFill/>
        </p:spPr>
      </p:pic>
      <p:pic>
        <p:nvPicPr>
          <p:cNvPr id="6149" name="Picture 5" descr="C:\Documents and Settings\Admin\Мои документы\Загрузки\BattlePeop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0646" y="3295842"/>
            <a:ext cx="4328583" cy="304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52007" y="1723854"/>
            <a:ext cx="66882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Одна из главных достопримечательностей Лейпцига и самый крупный памятник Европы. </a:t>
            </a:r>
            <a:br>
              <a:rPr lang="ru-RU" sz="1600" dirty="0" smtClean="0"/>
            </a:br>
            <a:r>
              <a:rPr lang="ru-RU" sz="1600" dirty="0" smtClean="0"/>
              <a:t>Объединённые силы России, Австрии, Пруссии и Швеции разбили армию Наполеона и положили начало освобождению Европы от французских завоевателей. До начала Первой Мировой войны эта битва считалась крупнейшей в истории</a:t>
            </a:r>
            <a:endParaRPr lang="ru-RU" sz="1600" dirty="0"/>
          </a:p>
        </p:txBody>
      </p:sp>
      <p:pic>
        <p:nvPicPr>
          <p:cNvPr id="6150" name="Picture 6" descr="C:\Documents and Settings\Admin\Мои документы\Загрузки\Bitva_pod_Leipccig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177" y="4129288"/>
            <a:ext cx="4990172" cy="2214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92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91250" y="1443036"/>
            <a:ext cx="50482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этом сражении получил сильную контузию Николай </a:t>
            </a:r>
            <a:r>
              <a:rPr lang="ru-RU" sz="2000" dirty="0" err="1" smtClean="0"/>
              <a:t>Бедряга</a:t>
            </a:r>
            <a:r>
              <a:rPr lang="ru-RU" sz="2000" dirty="0" smtClean="0"/>
              <a:t>, но не покинул поле боя. </a:t>
            </a:r>
            <a:br>
              <a:rPr lang="ru-RU" sz="2000" dirty="0" smtClean="0"/>
            </a:br>
            <a:r>
              <a:rPr lang="ru-RU" sz="2000" dirty="0" smtClean="0"/>
              <a:t>В «дневнике партизанских действий 1812 года» Денис Давыдов отметил: "Ахтырского гусарского полка штаб-ротмистр Николай </a:t>
            </a:r>
            <a:r>
              <a:rPr lang="ru-RU" sz="2000" dirty="0" err="1" smtClean="0"/>
              <a:t>Бедряга</a:t>
            </a:r>
            <a:r>
              <a:rPr lang="ru-RU" sz="2000" dirty="0" smtClean="0"/>
              <a:t> - малого росту, красивой наружности, блистательной храбрости: верный товарищ на биваках; в битвах - впереди всех, горит, как свечка"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11" y="142852"/>
            <a:ext cx="91901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Участник Бородинского сражения </a:t>
            </a:r>
          </a:p>
          <a:p>
            <a:pPr algn="ctr"/>
            <a:r>
              <a:rPr lang="ru-RU" sz="3600" dirty="0" smtClean="0"/>
              <a:t>(26 августа 1812г.) Н.Г. </a:t>
            </a:r>
            <a:r>
              <a:rPr lang="ru-RU" sz="3600" dirty="0" err="1" smtClean="0"/>
              <a:t>Бедряга</a:t>
            </a:r>
            <a:endParaRPr lang="ru-RU" sz="3600" dirty="0" smtClean="0"/>
          </a:p>
          <a:p>
            <a:pPr algn="ctr"/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95035" y="3464997"/>
            <a:ext cx="26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  <p:pic>
        <p:nvPicPr>
          <p:cNvPr id="9218" name="Picture 2" descr="C:\Documents and Settings\Admin\Мои документы\Загрузки\2-1283924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780" y="1443036"/>
            <a:ext cx="5489471" cy="2206627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Мои документы\Загрузки\35958_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780" y="3834329"/>
            <a:ext cx="5489471" cy="2783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02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63" y="322250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Уроженцы Воронежского края,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участники войны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Documents and Settings\Admin\Мои документы\Загрузки\А._Д._Черт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043" y="1504504"/>
            <a:ext cx="2766865" cy="3810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39996" y="5620648"/>
            <a:ext cx="3542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А.Д. Чертков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(19 июня 1789- 10 ноября 1858)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1" name="Picture 3" descr="C:\Documents and Settings\Admin\Мои документы\Загрузки\_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6882" y="1504504"/>
            <a:ext cx="3343374" cy="369500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862946" y="548214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Н.Д. Чертков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(1794-1852, участник заграничного похода русской армии)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1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093" y="360218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Уроженцы Воронежского края,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участники войны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13076" y="5680803"/>
            <a:ext cx="5384800" cy="900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А.Н. Марин (1789-1871)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0080" y="5439635"/>
            <a:ext cx="4184034" cy="38807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С.Н. Марин(1776-1813)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9698" name="Picture 2" descr="C:\Documents and Settings\Admin\Мои документы\Загрузки\541px-Marin_apollon_nikiforovit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093" y="1782035"/>
            <a:ext cx="3769762" cy="3657600"/>
          </a:xfrm>
          <a:prstGeom prst="rect">
            <a:avLst/>
          </a:prstGeom>
          <a:noFill/>
        </p:spPr>
      </p:pic>
      <p:pic>
        <p:nvPicPr>
          <p:cNvPr id="29699" name="Picture 3" descr="C:\Documents and Settings\Admin\Мои документы\Загрузки\220px-Marin_Kiprensk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5235" y="1782034"/>
            <a:ext cx="3093020" cy="35519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381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0945" y="0"/>
            <a:ext cx="109728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Уроженцы Воронежского края </a:t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>участники войны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814945"/>
            <a:ext cx="5384800" cy="4311219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5100" b="1" dirty="0">
                <a:solidFill>
                  <a:schemeClr val="tx1"/>
                </a:solidFill>
              </a:rPr>
              <a:t>Г</a:t>
            </a:r>
            <a:r>
              <a:rPr lang="ru-RU" sz="5100" b="1" dirty="0" smtClean="0">
                <a:solidFill>
                  <a:schemeClr val="tx1"/>
                </a:solidFill>
              </a:rPr>
              <a:t>енерал-майор Д.И. </a:t>
            </a:r>
            <a:r>
              <a:rPr lang="ru-RU" sz="5100" b="1" dirty="0" err="1" smtClean="0">
                <a:solidFill>
                  <a:schemeClr val="tx1"/>
                </a:solidFill>
              </a:rPr>
              <a:t>Халютин</a:t>
            </a:r>
            <a:r>
              <a:rPr lang="ru-RU" sz="5100" b="1" dirty="0" smtClean="0">
                <a:solidFill>
                  <a:schemeClr val="tx1"/>
                </a:solidFill>
              </a:rPr>
              <a:t> (1796-1862)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</a:t>
            </a:r>
            <a:r>
              <a:rPr lang="ru-RU" sz="3600" dirty="0" smtClean="0">
                <a:solidFill>
                  <a:schemeClr val="tx1"/>
                </a:solidFill>
              </a:rPr>
              <a:t>Начал службу в 1812 г. в артиллерийской бригаде, служил в </a:t>
            </a:r>
            <a:r>
              <a:rPr lang="ru-RU" sz="3600" dirty="0" err="1" smtClean="0">
                <a:solidFill>
                  <a:schemeClr val="tx1"/>
                </a:solidFill>
              </a:rPr>
              <a:t>Переяславском</a:t>
            </a:r>
            <a:r>
              <a:rPr lang="ru-RU" sz="3600" dirty="0" smtClean="0">
                <a:solidFill>
                  <a:schemeClr val="tx1"/>
                </a:solidFill>
              </a:rPr>
              <a:t> и </a:t>
            </a:r>
            <a:r>
              <a:rPr lang="ru-RU" sz="3600" dirty="0" err="1" smtClean="0">
                <a:solidFill>
                  <a:schemeClr val="tx1"/>
                </a:solidFill>
              </a:rPr>
              <a:t>Арзамасском</a:t>
            </a:r>
            <a:r>
              <a:rPr lang="ru-RU" sz="3600" dirty="0" smtClean="0">
                <a:solidFill>
                  <a:schemeClr val="tx1"/>
                </a:solidFill>
              </a:rPr>
              <a:t> конно-егерских полках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0723" name="Picture 3" descr="C:\Documents and Settings\Admin\Мои документы\Загрузки\news_34887_d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2435" y="1922307"/>
            <a:ext cx="4953035" cy="4070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86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592" y="158161"/>
            <a:ext cx="8596668" cy="13208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Уроженцы Воронежского края </a:t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>участники войны</a:t>
            </a: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err="1" smtClean="0">
                <a:solidFill>
                  <a:schemeClr val="tx1"/>
                </a:solidFill>
              </a:rPr>
              <a:t>Чекмарев</a:t>
            </a:r>
            <a:r>
              <a:rPr lang="ru-RU" sz="2800" dirty="0" smtClean="0">
                <a:solidFill>
                  <a:schemeClr val="tx1"/>
                </a:solidFill>
              </a:rPr>
              <a:t> Дмитрий Иванович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(1786-1869)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578054"/>
            <a:ext cx="5474084" cy="38807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      Генерал-лейтенант В 1812 году участвовал  в сражении под Смоленском, в сражении при Бородине он был контужен картечью в правую ногу и за отличие награжден орденом св. Владимира 4-й ст. с бантом; в 1813 году он находился при блокаде </a:t>
            </a:r>
            <a:r>
              <a:rPr lang="ru-RU" sz="1800" dirty="0" err="1" smtClean="0">
                <a:solidFill>
                  <a:schemeClr val="tx1"/>
                </a:solidFill>
              </a:rPr>
              <a:t>Модлина</a:t>
            </a:r>
            <a:r>
              <a:rPr lang="ru-RU" sz="1800" dirty="0" smtClean="0">
                <a:solidFill>
                  <a:schemeClr val="tx1"/>
                </a:solidFill>
              </a:rPr>
              <a:t>. В 1814 году </a:t>
            </a:r>
            <a:r>
              <a:rPr lang="ru-RU" sz="1800" dirty="0" err="1" smtClean="0">
                <a:solidFill>
                  <a:schemeClr val="tx1"/>
                </a:solidFill>
              </a:rPr>
              <a:t>Чекмарев</a:t>
            </a:r>
            <a:r>
              <a:rPr lang="ru-RU" sz="1800" dirty="0" smtClean="0">
                <a:solidFill>
                  <a:schemeClr val="tx1"/>
                </a:solidFill>
              </a:rPr>
              <a:t> был назначен старшим адъютантом 21-й пехотной дивизии и участвовал в походе во Францию, был в сражениях при </a:t>
            </a:r>
            <a:r>
              <a:rPr lang="ru-RU" sz="1800" dirty="0" err="1" smtClean="0">
                <a:solidFill>
                  <a:schemeClr val="tx1"/>
                </a:solidFill>
              </a:rPr>
              <a:t>Шато-Бриене</a:t>
            </a:r>
            <a:r>
              <a:rPr lang="ru-RU" sz="1800" dirty="0" smtClean="0">
                <a:solidFill>
                  <a:schemeClr val="tx1"/>
                </a:solidFill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</a:rPr>
              <a:t>Ларотьере</a:t>
            </a:r>
            <a:r>
              <a:rPr lang="ru-RU" sz="1800" dirty="0" smtClean="0">
                <a:solidFill>
                  <a:schemeClr val="tx1"/>
                </a:solidFill>
              </a:rPr>
              <a:t> (за отличие в котором получил золотую шпагу с надписью «за храбрость»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28674" name="Picture 2" descr="C:\Documents and Settings\Admin\Мои документы\Загрузки\Borodino18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8021" y="1506670"/>
            <a:ext cx="4381503" cy="2464595"/>
          </a:xfrm>
          <a:prstGeom prst="rect">
            <a:avLst/>
          </a:prstGeom>
          <a:noFill/>
        </p:spPr>
      </p:pic>
      <p:pic>
        <p:nvPicPr>
          <p:cNvPr id="28675" name="Picture 3" descr="C:\Documents and Settings\Admin\Мои документы\Загрузки\borodino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8021" y="4158538"/>
            <a:ext cx="4381503" cy="2300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980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5"/>
            <a:ext cx="53848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М.М. Петров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 (1780-1858)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</a:t>
            </a:r>
            <a:r>
              <a:rPr lang="ru-RU" sz="1600" dirty="0" smtClean="0">
                <a:solidFill>
                  <a:schemeClr val="tx1"/>
                </a:solidFill>
              </a:rPr>
              <a:t>Во время Отечественной войны 1812 г. Был в сражениях при Бородине, Тарутине, Малоярославце и многих других. </a:t>
            </a:r>
            <a:r>
              <a:rPr lang="ru-RU" sz="1600" b="1" dirty="0" smtClean="0">
                <a:solidFill>
                  <a:schemeClr val="tx1"/>
                </a:solidFill>
              </a:rPr>
              <a:t>В </a:t>
            </a:r>
            <a:r>
              <a:rPr lang="ru-RU" sz="1600" b="1" dirty="0">
                <a:solidFill>
                  <a:schemeClr val="tx1"/>
                </a:solidFill>
              </a:rPr>
              <a:t>1812 году по поручению командира полка и офицерского собрания вел ежедневные записи о боевом пути полка и подвигах </a:t>
            </a:r>
            <a:r>
              <a:rPr lang="ru-RU" sz="1600" b="1" dirty="0" smtClean="0">
                <a:solidFill>
                  <a:schemeClr val="tx1"/>
                </a:solidFill>
              </a:rPr>
              <a:t>однополчан. Им запечатлены самые </a:t>
            </a:r>
            <a:r>
              <a:rPr lang="ru-RU" sz="1600" b="1" dirty="0">
                <a:solidFill>
                  <a:schemeClr val="tx1"/>
                </a:solidFill>
              </a:rPr>
              <a:t>яркие страницы истории наполеоновских войн: описания походов в Силезии и к Висле, сражений при </a:t>
            </a:r>
            <a:r>
              <a:rPr lang="ru-RU" sz="1600" b="1" dirty="0" err="1">
                <a:solidFill>
                  <a:schemeClr val="tx1"/>
                </a:solidFill>
              </a:rPr>
              <a:t>Пултуске</a:t>
            </a:r>
            <a:r>
              <a:rPr lang="ru-RU" sz="1600" b="1" dirty="0">
                <a:solidFill>
                  <a:schemeClr val="tx1"/>
                </a:solidFill>
              </a:rPr>
              <a:t>, </a:t>
            </a:r>
            <a:r>
              <a:rPr lang="ru-RU" sz="1600" b="1" dirty="0" err="1">
                <a:solidFill>
                  <a:schemeClr val="tx1"/>
                </a:solidFill>
              </a:rPr>
              <a:t>Прейсиш-Эйлау</a:t>
            </a:r>
            <a:r>
              <a:rPr lang="ru-RU" sz="1600" b="1" dirty="0">
                <a:solidFill>
                  <a:schemeClr val="tx1"/>
                </a:solidFill>
              </a:rPr>
              <a:t>, </a:t>
            </a:r>
            <a:r>
              <a:rPr lang="ru-RU" sz="1600" b="1" dirty="0" err="1">
                <a:solidFill>
                  <a:schemeClr val="tx1"/>
                </a:solidFill>
              </a:rPr>
              <a:t>Фридланде</a:t>
            </a:r>
            <a:r>
              <a:rPr lang="ru-RU" sz="1600" b="1" dirty="0">
                <a:solidFill>
                  <a:schemeClr val="tx1"/>
                </a:solidFill>
              </a:rPr>
              <a:t>; Бородино, Тарутино, Малоярославец, Вязьма, Дорогобуж, Красное, переправа через Березину, </a:t>
            </a:r>
            <a:r>
              <a:rPr lang="ru-RU" sz="1600" b="1" dirty="0" err="1">
                <a:solidFill>
                  <a:schemeClr val="tx1"/>
                </a:solidFill>
              </a:rPr>
              <a:t>Люцен</a:t>
            </a:r>
            <a:r>
              <a:rPr lang="ru-RU" sz="1600" b="1" dirty="0">
                <a:solidFill>
                  <a:schemeClr val="tx1"/>
                </a:solidFill>
              </a:rPr>
              <a:t> и </a:t>
            </a:r>
            <a:r>
              <a:rPr lang="ru-RU" sz="1600" b="1" dirty="0" err="1">
                <a:solidFill>
                  <a:schemeClr val="tx1"/>
                </a:solidFill>
              </a:rPr>
              <a:t>Бауцен</a:t>
            </a:r>
            <a:r>
              <a:rPr lang="ru-RU" sz="1600" b="1" dirty="0">
                <a:solidFill>
                  <a:schemeClr val="tx1"/>
                </a:solidFill>
              </a:rPr>
              <a:t>, форсирование Рейна, сражение при Монмартре - хранят и черты незаурядного авторского анализа.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9407" y="250813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Уроженцы Воронежского края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участники войны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1" name="Picture 1" descr="C:\Documents and Settings\Admin\Мои документы\Загрузки\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5384" y="851176"/>
            <a:ext cx="6350000" cy="2905125"/>
          </a:xfrm>
          <a:prstGeom prst="rect">
            <a:avLst/>
          </a:prstGeom>
          <a:noFill/>
        </p:spPr>
      </p:pic>
      <p:pic>
        <p:nvPicPr>
          <p:cNvPr id="10242" name="Picture 2" descr="C:\Documents and Settings\Admin\Мои документы\Загрузки\borodino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5384" y="3756301"/>
            <a:ext cx="5159160" cy="3065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969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Мои документы\Загрузки\300px-Temple_of_Christ_the_Savior_view_from_Patriarchy_Brid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3188" y="302084"/>
            <a:ext cx="5857868" cy="2928934"/>
          </a:xfrm>
          <a:prstGeom prst="rect">
            <a:avLst/>
          </a:prstGeom>
          <a:noFill/>
        </p:spPr>
      </p:pic>
      <p:pic>
        <p:nvPicPr>
          <p:cNvPr id="31747" name="Picture 3" descr="C:\Documents and Settings\Admin\Мои документы\Загрузки\4_rog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699" y="3690511"/>
            <a:ext cx="5758980" cy="2876544"/>
          </a:xfrm>
          <a:prstGeom prst="rect">
            <a:avLst/>
          </a:prstGeom>
          <a:noFill/>
        </p:spPr>
      </p:pic>
      <p:pic>
        <p:nvPicPr>
          <p:cNvPr id="31749" name="Picture 5" descr="C:\Documents and Settings\Admin\Мои документы\Загрузки\246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0049" y="4272401"/>
            <a:ext cx="4952992" cy="257263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0327" y="302084"/>
            <a:ext cx="5292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dirty="0" smtClean="0"/>
              <a:t> На стенах Храма Христа Спасителя, построенного во исполнение обета Императора Александра I Благословенного «за спасение России и во славу русского оружия в этой беспримерной войне» на добровольные народные пожертвования, были установлены 177 мраморных досок, где были указаны места и время сражений, наименование армий, дивизий и полков, участвовавших в них, а также имена убитых, раненых и отличившихся офицеров и других лиц, указы императора за время войны. На этих досках Славы русского оружия 3-й и 4-й егерские полки упоминаются 19 раз!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53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Мои документы\Загрузки\borodino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452" y="2728263"/>
            <a:ext cx="7051963" cy="39593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91489" y="142940"/>
            <a:ext cx="66778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Слава и гордость ратным подвигам наших предков!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1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136073"/>
            <a:ext cx="9670473" cy="499009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/>
                </a:solidFill>
              </a:rPr>
              <a:t>«Патриотизм - это не только любовь к своей родине… Это гораздо больше… Это - сознание своей неотъемлемости от Родины, неотъемлемость переживаний, вместе с ней её счастливых и несчастливых дней» 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</a:rPr>
              <a:t>А.Н. Толстой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6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1002048" cy="1320800"/>
          </a:xfrm>
        </p:spPr>
        <p:txBody>
          <a:bodyPr>
            <a:noAutofit/>
          </a:bodyPr>
          <a:lstStyle/>
          <a:p>
            <a:r>
              <a:rPr lang="ru-RU" b="1" dirty="0"/>
              <a:t>Литература: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chemeClr val="tx1"/>
                </a:solidFill>
              </a:rPr>
              <a:t>1.        Панова В.И.  «История Воронежского края». Воронеж. Родная речь. 1995г.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2.        Лукин Ю.Ю. Очерк участия воронежцев в Отечественной войне 1812 года.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3.        Людмила Суркова. «Коммуна», №135 (24973), 07.09.07г.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4.        Бабкин В. И. Народное ополчение в Отечественной войне 1812 года. – М., 1962.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5.         </a:t>
            </a:r>
            <a:r>
              <a:rPr lang="ru-RU" sz="2800" dirty="0" smtClean="0">
                <a:solidFill>
                  <a:schemeClr val="tx1"/>
                </a:solidFill>
              </a:rPr>
              <a:t>Интернет-ресурс: </a:t>
            </a:r>
            <a:r>
              <a:rPr lang="ru-RU" sz="2800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ru-RU" sz="2800" dirty="0">
                <a:solidFill>
                  <a:schemeClr val="tx1"/>
                </a:solidFill>
                <a:hlinkClick r:id="rId2"/>
              </a:rPr>
              <a:t>://</a:t>
            </a:r>
            <a:r>
              <a:rPr lang="ru-RU" sz="2800" dirty="0" smtClean="0">
                <a:solidFill>
                  <a:schemeClr val="tx1"/>
                </a:solidFill>
                <a:hlinkClick r:id="rId2"/>
              </a:rPr>
              <a:t>proza.ru/2015/03/13/1972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6. Интернет-ресурс: </a:t>
            </a:r>
            <a:r>
              <a:rPr lang="en-US" sz="28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2800" dirty="0" smtClean="0">
                <a:solidFill>
                  <a:schemeClr val="tx1"/>
                </a:solidFill>
                <a:hlinkClick r:id="rId3"/>
              </a:rPr>
              <a:t>infourok.ru/prezentaciya-po-istorii-na-temu-voronezhskiy-kray-i-otechestvennaya-voyna-g-703200.html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03712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5709" y="142854"/>
            <a:ext cx="11715832" cy="248288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12 июня 1812 французская армия переправилась через р. Неман</a:t>
            </a:r>
          </a:p>
          <a:p>
            <a:pPr eaLnBrk="1" hangingPunct="1"/>
            <a:r>
              <a:rPr lang="ru-RU" sz="2000" b="1" dirty="0" smtClean="0">
                <a:solidFill>
                  <a:schemeClr val="tx1"/>
                </a:solidFill>
              </a:rPr>
              <a:t>Французская армия</a:t>
            </a:r>
            <a:r>
              <a:rPr lang="ru-RU" sz="2000" dirty="0" smtClean="0">
                <a:solidFill>
                  <a:schemeClr val="tx1"/>
                </a:solidFill>
              </a:rPr>
              <a:t>: «великая армия» - 600 тысяч, 1372 орудия, в состав входили  воинские части подвластных  Наполеону стран.    Генералы  и маршалы были талантливы и имели большой боевой опыт. Множество инонациональных частей шли на войну по принуждению, захватнические планы Наполеона были им чужды. Это делало «Великую армию» разобщенной, не спаянной единым духом.</a:t>
            </a:r>
          </a:p>
          <a:p>
            <a:pPr eaLnBrk="1" hangingPunct="1"/>
            <a:r>
              <a:rPr lang="ru-RU" sz="2000" dirty="0" smtClean="0">
                <a:solidFill>
                  <a:schemeClr val="tx1"/>
                </a:solidFill>
              </a:rPr>
              <a:t>Русская армия: 220 тысяч  (рекруты). Защита родной земли </a:t>
            </a:r>
            <a:r>
              <a:rPr lang="ru-RU" sz="2000" dirty="0" err="1" smtClean="0">
                <a:solidFill>
                  <a:schemeClr val="tx1"/>
                </a:solidFill>
              </a:rPr>
              <a:t>сплочала</a:t>
            </a:r>
            <a:r>
              <a:rPr lang="ru-RU" sz="2000" dirty="0" smtClean="0">
                <a:solidFill>
                  <a:schemeClr val="tx1"/>
                </a:solidFill>
              </a:rPr>
              <a:t> солдат и офицеров, поднимала их патриотический дух. Русские войска были раздроблены </a:t>
            </a:r>
            <a:r>
              <a:rPr lang="ru-RU" sz="2000" dirty="0" smtClean="0">
                <a:solidFill>
                  <a:schemeClr val="bg1"/>
                </a:solidFill>
              </a:rPr>
              <a:t>.         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286502" y="3571876"/>
            <a:ext cx="2497665" cy="944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979277" y="3500438"/>
            <a:ext cx="2449970" cy="1116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303837" y="4078287"/>
            <a:ext cx="1044574" cy="31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7" name="TextBox 9"/>
          <p:cNvSpPr txBox="1">
            <a:spLocks noChangeArrowheads="1"/>
          </p:cNvSpPr>
          <p:nvPr/>
        </p:nvSpPr>
        <p:spPr bwMode="auto">
          <a:xfrm>
            <a:off x="619565" y="4846658"/>
            <a:ext cx="337608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C000"/>
                </a:solidFill>
                <a:latin typeface="Corbel" pitchFamily="34" charset="0"/>
              </a:rPr>
              <a:t>Под рук.  генерала Барклая де Толли – </a:t>
            </a:r>
            <a:r>
              <a:rPr lang="ru-RU" sz="2000" dirty="0">
                <a:solidFill>
                  <a:srgbClr val="FFFF00"/>
                </a:solidFill>
                <a:latin typeface="Corbel" pitchFamily="34" charset="0"/>
              </a:rPr>
              <a:t>военного </a:t>
            </a:r>
            <a:r>
              <a:rPr lang="ru-RU" sz="2000" dirty="0" smtClean="0">
                <a:solidFill>
                  <a:srgbClr val="FFFF00"/>
                </a:solidFill>
                <a:latin typeface="Corbel" pitchFamily="34" charset="0"/>
              </a:rPr>
              <a:t>министра  </a:t>
            </a:r>
            <a:r>
              <a:rPr lang="ru-RU" sz="1600" dirty="0">
                <a:solidFill>
                  <a:srgbClr val="FFFF00"/>
                </a:solidFill>
                <a:latin typeface="Corbel" pitchFamily="34" charset="0"/>
              </a:rPr>
              <a:t>стояла заслоном под Вильно, прикрывала петербургское направление</a:t>
            </a:r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4631268" y="4629151"/>
            <a:ext cx="432223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C000"/>
                </a:solidFill>
                <a:latin typeface="Corbel" pitchFamily="34" charset="0"/>
              </a:rPr>
              <a:t>Под рук. генерала Багратиона; располагалась южнее первой, прикрывала московское направление</a:t>
            </a:r>
          </a:p>
        </p:txBody>
      </p: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643467" y="4294627"/>
            <a:ext cx="345228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1 армия (основная)</a:t>
            </a:r>
          </a:p>
        </p:txBody>
      </p:sp>
      <p:sp>
        <p:nvSpPr>
          <p:cNvPr id="10250" name="TextBox 12"/>
          <p:cNvSpPr txBox="1">
            <a:spLocks noChangeArrowheads="1"/>
          </p:cNvSpPr>
          <p:nvPr/>
        </p:nvSpPr>
        <p:spPr bwMode="auto">
          <a:xfrm>
            <a:off x="4667241" y="4357694"/>
            <a:ext cx="2571751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2 армия</a:t>
            </a:r>
          </a:p>
        </p:txBody>
      </p:sp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8953500" y="4326954"/>
            <a:ext cx="32385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3 армия- западная. </a:t>
            </a:r>
          </a:p>
          <a:p>
            <a:r>
              <a:rPr lang="ru-RU" sz="2000" dirty="0">
                <a:solidFill>
                  <a:srgbClr val="FFFF00"/>
                </a:solidFill>
                <a:latin typeface="Corbel" pitchFamily="34" charset="0"/>
              </a:rPr>
              <a:t>Под рук. генерала </a:t>
            </a:r>
            <a:r>
              <a:rPr lang="ru-RU" sz="2000" dirty="0" err="1">
                <a:solidFill>
                  <a:srgbClr val="FFFF00"/>
                </a:solidFill>
                <a:latin typeface="Corbel" pitchFamily="34" charset="0"/>
              </a:rPr>
              <a:t>А.П.Тормасова</a:t>
            </a:r>
            <a:r>
              <a:rPr lang="ru-RU" sz="2000" dirty="0">
                <a:solidFill>
                  <a:srgbClr val="FFFF00"/>
                </a:solidFill>
                <a:latin typeface="Corbel" pitchFamily="34" charset="0"/>
              </a:rPr>
              <a:t>;</a:t>
            </a:r>
          </a:p>
          <a:p>
            <a:r>
              <a:rPr lang="ru-RU" sz="2000" dirty="0">
                <a:solidFill>
                  <a:srgbClr val="FFFF00"/>
                </a:solidFill>
                <a:latin typeface="Corbel" pitchFamily="34" charset="0"/>
              </a:rPr>
              <a:t>защищала киевское направление</a:t>
            </a:r>
          </a:p>
        </p:txBody>
      </p:sp>
      <p:sp>
        <p:nvSpPr>
          <p:cNvPr id="17" name="Двойная волна 16"/>
          <p:cNvSpPr/>
          <p:nvPr/>
        </p:nvSpPr>
        <p:spPr>
          <a:xfrm>
            <a:off x="4049185" y="5983288"/>
            <a:ext cx="7715249" cy="742950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Объективная обстановка на театре военных действий требовала отступлений русских армий в глубь страны</a:t>
            </a:r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410" y="2643716"/>
            <a:ext cx="1766867" cy="172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8240" y="2598465"/>
            <a:ext cx="1974143" cy="173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4522" y="2529114"/>
            <a:ext cx="1670021" cy="180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50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7" grpId="0"/>
      <p:bldP spid="10248" grpId="0"/>
      <p:bldP spid="10249" grpId="0"/>
      <p:bldP spid="10250" grpId="0"/>
      <p:bldP spid="10251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5263" y="360254"/>
            <a:ext cx="7701433" cy="447501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	Воронежский край и его представители  не стояли в стороне от общероссийских событий. Да губерния была в стороне от боевых действий ее не коснулось горнило пожарищ. </a:t>
            </a:r>
            <a:r>
              <a:rPr lang="ru-RU" sz="2800" dirty="0">
                <a:solidFill>
                  <a:schemeClr val="tx1"/>
                </a:solidFill>
              </a:rPr>
              <a:t>Н</a:t>
            </a:r>
            <a:r>
              <a:rPr lang="ru-RU" sz="2800" dirty="0" smtClean="0">
                <a:solidFill>
                  <a:schemeClr val="tx1"/>
                </a:solidFill>
              </a:rPr>
              <a:t>о она внесла значимый вклад в победу русского оружия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Admin\Мои документы\Загрузки\950-ry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785" y="3006508"/>
            <a:ext cx="7318911" cy="3657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197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54709" y="277091"/>
            <a:ext cx="9961418" cy="351458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Воронежское </a:t>
            </a:r>
            <a:r>
              <a:rPr lang="ru-RU" sz="2000" dirty="0">
                <a:solidFill>
                  <a:schemeClr val="tx1"/>
                </a:solidFill>
              </a:rPr>
              <a:t>дворянство помогало действующей армии </a:t>
            </a:r>
            <a:r>
              <a:rPr lang="ru-RU" sz="2000" dirty="0" smtClean="0">
                <a:solidFill>
                  <a:schemeClr val="tx1"/>
                </a:solidFill>
              </a:rPr>
              <a:t>снабжением и </a:t>
            </a:r>
            <a:r>
              <a:rPr lang="ru-RU" sz="2000" dirty="0">
                <a:solidFill>
                  <a:schemeClr val="tx1"/>
                </a:solidFill>
              </a:rPr>
              <a:t>деньгами. Были пожертвованы 982 лошади для артиллерии в возрасте 5-7 лет не ниже 1 аршина 14 1/2 вершков. Для продовольствия армии было поставлено 2000 волов и 250 парных фур с 500-ми упряжных волов для перевозки войсковых грузов и ещё 79 волов для провианта. </a:t>
            </a:r>
            <a:r>
              <a:rPr lang="ru-RU" sz="2000" dirty="0" smtClean="0">
                <a:solidFill>
                  <a:schemeClr val="tx1"/>
                </a:solidFill>
              </a:rPr>
              <a:t>16 </a:t>
            </a:r>
            <a:r>
              <a:rPr lang="ru-RU" sz="2000" dirty="0">
                <a:solidFill>
                  <a:schemeClr val="tx1"/>
                </a:solidFill>
              </a:rPr>
              <a:t>936 рублей 13 копеек были пожертвованы в пользу </a:t>
            </a:r>
            <a:r>
              <a:rPr lang="ru-RU" sz="2000" dirty="0" smtClean="0">
                <a:solidFill>
                  <a:schemeClr val="tx1"/>
                </a:solidFill>
              </a:rPr>
              <a:t>казны. От </a:t>
            </a:r>
            <a:r>
              <a:rPr lang="ru-RU" sz="2000" dirty="0">
                <a:solidFill>
                  <a:schemeClr val="tx1"/>
                </a:solidFill>
              </a:rPr>
              <a:t>монастырей, приходов и клира Воронежской епархии было собрано более 50 тысяч рублей. Многие выпускники семинарии получили благословение на служение в качестве военных священников. Ратниками ополчения стали тридцать шесть человек из церковного </a:t>
            </a:r>
            <a:r>
              <a:rPr lang="ru-RU" sz="2000" dirty="0" smtClean="0">
                <a:solidFill>
                  <a:schemeClr val="tx1"/>
                </a:solidFill>
              </a:rPr>
              <a:t>клира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2770" name="Picture 2" descr="C:\Documents and Settings\Admin\Мои документы\Загрузки\1812-3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493075"/>
            <a:ext cx="5292436" cy="2778529"/>
          </a:xfrm>
          <a:prstGeom prst="rect">
            <a:avLst/>
          </a:prstGeom>
          <a:noFill/>
        </p:spPr>
      </p:pic>
      <p:pic>
        <p:nvPicPr>
          <p:cNvPr id="32771" name="Picture 3" descr="C:\Documents and Settings\Admin\Мои документы\Загрузки\que13184278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8509" y="3493075"/>
            <a:ext cx="3131127" cy="27475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939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10" y="221672"/>
            <a:ext cx="9287782" cy="35007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На защиту Отечества поднялся весь русский народ. В Воронеже были набраны 3-й, 4-й егерские полки из рекрутов Воронежской, Саратовской и Пензенской губернии (1897 человек). Экипировка производилась на добровольные денежные пожертвования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2" name="Picture 4" descr="C:\Documents and Settings\Admin\Мои документы\Загрузки\604px-Карта_Воронежской_Губернии_(182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3" y="2914217"/>
            <a:ext cx="4190987" cy="311722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Мои документы\Загрузки\sar-gov-18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3663" y="3556686"/>
            <a:ext cx="3326996" cy="2422658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Мои документы\Загрузки\penza-gov-18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8496" y="3816883"/>
            <a:ext cx="2985305" cy="2214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08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09" y="5143512"/>
            <a:ext cx="11906291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М.И. Кутузов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(5 сентября1745г.  - 16 апреля 1813г.)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78690" y="214290"/>
            <a:ext cx="392483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«3-й и 4-й егерские  Воронежские полки по прибытие их к армии при осмотре моем найдены, что они в столь короткое время довольно хорошо образованы и что большая часть людей стреляют довольно хорошо»  письмо от 27 сентября 1812 г.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075" name="Picture 3" descr="C:\Documents and Settings\Admin\Мои документы\Загрузки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454" y="180109"/>
            <a:ext cx="5610768" cy="4882001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Мои документы\Загрузки\184859038_larg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2776" y="3312921"/>
            <a:ext cx="3460744" cy="19466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017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800" b="1" dirty="0">
                <a:solidFill>
                  <a:schemeClr val="tx2">
                    <a:lumMod val="75000"/>
                  </a:schemeClr>
                </a:solidFill>
              </a:rPr>
              <a:t>“Если Россы всегда будут сражаться за веру своих прародителей и честь народную, то слава будет их вечным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спутником”</a:t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>М.И. Кутузов </a:t>
            </a:r>
            <a:br>
              <a:rPr lang="ru-RU" sz="48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75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407" y="166254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Боевое крещение Воронежских полков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Admin\Мои документы\Загрузки\27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169" y="690513"/>
            <a:ext cx="5891686" cy="2664515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Мои документы\Загрузки\0_60893_6e5882be_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3564" y="3377981"/>
            <a:ext cx="7412182" cy="348001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395623" y="2353555"/>
            <a:ext cx="33337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/>
              <a:t>П. Гесс.</a:t>
            </a:r>
            <a:r>
              <a:rPr lang="ru-RU" i="1" dirty="0" smtClean="0"/>
              <a:t> Сражение при Тарутине 6 октября, 1840-е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3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tf89119559_win32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36806557_TF89119559.potx" id="{88A434A9-C6E8-46BD-9ED5-4A76A6318908}" vid="{8EFEB026-C681-4701-9D01-A71982296CC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24F515-356D-4532-BE08-F6D7771916F0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83E04B51-1D33-4F14-BBD7-79D7D27E2E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EF1282-A6E9-4912-8AB9-8ED69BF709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tf89119559_win32</Template>
  <TotalTime>0</TotalTime>
  <Words>895</Words>
  <Application>Microsoft Office PowerPoint</Application>
  <PresentationFormat>Произвольный</PresentationFormat>
  <Paragraphs>57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tf89119559_win32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М.И. Кутузов  (5 сентября1745г.  - 16 апреля 1813г.)</vt:lpstr>
      <vt:lpstr>“Если Россы всегда будут сражаться за веру своих прародителей и честь народную, то слава будет их вечным спутником”  М.И. Кутузов  </vt:lpstr>
      <vt:lpstr>Боевое крещение Воронежских полков</vt:lpstr>
      <vt:lpstr>3-ий егерский полк принимал участие в сражениях:</vt:lpstr>
      <vt:lpstr> 4-й егерский полк принимал участие в «Битве Народов под Лейпцигом» 16-19 октября 1813 г. </vt:lpstr>
      <vt:lpstr>Презентация PowerPoint</vt:lpstr>
      <vt:lpstr>Уроженцы Воронежского края,  участники войны</vt:lpstr>
      <vt:lpstr>Уроженцы Воронежского края,  участники войны</vt:lpstr>
      <vt:lpstr>Уроженцы Воронежского края  участники войны</vt:lpstr>
      <vt:lpstr>Уроженцы Воронежского края  участники войны Чекмарев Дмитрий Иванович  (1786-1869) </vt:lpstr>
      <vt:lpstr>Уроженцы Воронежского края  участники войны</vt:lpstr>
      <vt:lpstr>Презентация PowerPoint</vt:lpstr>
      <vt:lpstr>Презентация PowerPoint</vt:lpstr>
      <vt:lpstr>Литература: 1.        Панова В.И.  «История Воронежского края». Воронеж. Родная речь. 1995г. 2.        Лукин Ю.Ю. Очерк участия воронежцев в Отечественной войне 1812 года. 3.        Людмила Суркова. «Коммуна», №135 (24973), 07.09.07г. 4.        Бабкин В. И. Народное ополчение в Отечественной войне 1812 года. – М., 1962. 5.         Интернет-ресурс: https://proza.ru/2015/03/13/1972 6. Интернет-ресурс: https://infourok.ru/prezentaciya-po-istorii-na-temu-voronezhskiy-kray-i-otechestvennaya-voyna-g-703200.html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2021-03-21T11:30:53Z</dcterms:created>
  <dcterms:modified xsi:type="dcterms:W3CDTF">2022-10-18T10:48:54Z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